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584" r:id="rId2"/>
    <p:sldId id="617" r:id="rId3"/>
    <p:sldId id="619" r:id="rId4"/>
    <p:sldId id="618" r:id="rId5"/>
    <p:sldId id="652" r:id="rId6"/>
    <p:sldId id="623" r:id="rId7"/>
    <p:sldId id="629" r:id="rId8"/>
    <p:sldId id="622" r:id="rId9"/>
    <p:sldId id="620" r:id="rId10"/>
    <p:sldId id="654" r:id="rId11"/>
    <p:sldId id="661" r:id="rId12"/>
    <p:sldId id="666" r:id="rId13"/>
    <p:sldId id="653" r:id="rId14"/>
    <p:sldId id="645" r:id="rId15"/>
    <p:sldId id="657" r:id="rId16"/>
    <p:sldId id="663" r:id="rId17"/>
    <p:sldId id="621" r:id="rId18"/>
    <p:sldId id="658" r:id="rId19"/>
    <p:sldId id="635" r:id="rId20"/>
    <p:sldId id="659" r:id="rId21"/>
    <p:sldId id="664" r:id="rId22"/>
    <p:sldId id="650" r:id="rId23"/>
    <p:sldId id="665" r:id="rId24"/>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tza Ramirez" initials="MR" lastIdx="1" clrIdx="0">
    <p:extLst>
      <p:ext uri="{19B8F6BF-5375-455C-9EA6-DF929625EA0E}">
        <p15:presenceInfo xmlns:p15="http://schemas.microsoft.com/office/powerpoint/2012/main" userId="S-1-5-21-854245398-1229272821-1417001333-16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1A5"/>
    <a:srgbClr val="B6B6B6"/>
    <a:srgbClr val="28AADA"/>
    <a:srgbClr val="0079A6"/>
    <a:srgbClr val="194178"/>
    <a:srgbClr val="2D6823"/>
    <a:srgbClr val="9A0000"/>
    <a:srgbClr val="000000"/>
    <a:srgbClr val="1E4517"/>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4" autoAdjust="0"/>
    <p:restoredTop sz="92143" autoAdjust="0"/>
  </p:normalViewPr>
  <p:slideViewPr>
    <p:cSldViewPr showGuides="1">
      <p:cViewPr varScale="1">
        <p:scale>
          <a:sx n="121" d="100"/>
          <a:sy n="121" d="100"/>
        </p:scale>
        <p:origin x="148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F0C17BC3-699E-4D18-A4CC-D462AB4D17AB}" type="datetimeFigureOut">
              <a:rPr lang="en-US" smtClean="0"/>
              <a:t>4/5/2019</a:t>
            </a:fld>
            <a:endParaRPr lang="en-US"/>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C9FF8C20-128C-4E73-935E-853318205A09}" type="slidenum">
              <a:rPr lang="en-US" smtClean="0"/>
              <a:t>‹#›</a:t>
            </a:fld>
            <a:endParaRPr lang="en-US"/>
          </a:p>
        </p:txBody>
      </p:sp>
    </p:spTree>
    <p:extLst>
      <p:ext uri="{BB962C8B-B14F-4D97-AF65-F5344CB8AC3E}">
        <p14:creationId xmlns:p14="http://schemas.microsoft.com/office/powerpoint/2010/main" val="230986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BA5BBE4-AEA3-489A-A28E-0C2FAF2506E3}" type="datetimeFigureOut">
              <a:rPr lang="en-US" smtClean="0"/>
              <a:pPr/>
              <a:t>4/5/2019</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0F4A2C8-6C88-4E71-83EE-698B9D4FE22F}" type="slidenum">
              <a:rPr lang="en-GB" smtClean="0"/>
              <a:pPr/>
              <a:t>‹#›</a:t>
            </a:fld>
            <a:endParaRPr lang="en-GB"/>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1</a:t>
            </a:fld>
            <a:endParaRPr lang="en-GB"/>
          </a:p>
        </p:txBody>
      </p:sp>
    </p:spTree>
    <p:extLst>
      <p:ext uri="{BB962C8B-B14F-4D97-AF65-F5344CB8AC3E}">
        <p14:creationId xmlns:p14="http://schemas.microsoft.com/office/powerpoint/2010/main" val="2889375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19E439-0A36-4389-B1D4-036D35E9F4E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940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11</a:t>
            </a:fld>
            <a:endParaRPr lang="en-GB"/>
          </a:p>
        </p:txBody>
      </p:sp>
    </p:spTree>
    <p:extLst>
      <p:ext uri="{BB962C8B-B14F-4D97-AF65-F5344CB8AC3E}">
        <p14:creationId xmlns:p14="http://schemas.microsoft.com/office/powerpoint/2010/main" val="1351906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13</a:t>
            </a:fld>
            <a:endParaRPr lang="en-GB"/>
          </a:p>
        </p:txBody>
      </p:sp>
    </p:spTree>
    <p:extLst>
      <p:ext uri="{BB962C8B-B14F-4D97-AF65-F5344CB8AC3E}">
        <p14:creationId xmlns:p14="http://schemas.microsoft.com/office/powerpoint/2010/main" val="3143893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information</a:t>
            </a:r>
            <a:r>
              <a:rPr lang="en-US" baseline="0" dirty="0" smtClean="0"/>
              <a:t> on evidence based practices; shows knowledge of what best practices are; provides details</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14</a:t>
            </a:fld>
            <a:endParaRPr lang="en-GB"/>
          </a:p>
        </p:txBody>
      </p:sp>
    </p:spTree>
    <p:extLst>
      <p:ext uri="{BB962C8B-B14F-4D97-AF65-F5344CB8AC3E}">
        <p14:creationId xmlns:p14="http://schemas.microsoft.com/office/powerpoint/2010/main" val="1698464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15</a:t>
            </a:fld>
            <a:endParaRPr lang="en-US" dirty="0"/>
          </a:p>
        </p:txBody>
      </p:sp>
    </p:spTree>
    <p:extLst>
      <p:ext uri="{BB962C8B-B14F-4D97-AF65-F5344CB8AC3E}">
        <p14:creationId xmlns:p14="http://schemas.microsoft.com/office/powerpoint/2010/main" val="1411656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16</a:t>
            </a:fld>
            <a:endParaRPr lang="en-US" dirty="0"/>
          </a:p>
        </p:txBody>
      </p:sp>
    </p:spTree>
    <p:extLst>
      <p:ext uri="{BB962C8B-B14F-4D97-AF65-F5344CB8AC3E}">
        <p14:creationId xmlns:p14="http://schemas.microsoft.com/office/powerpoint/2010/main" val="2603043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17</a:t>
            </a:fld>
            <a:endParaRPr lang="en-GB"/>
          </a:p>
        </p:txBody>
      </p:sp>
    </p:spTree>
    <p:extLst>
      <p:ext uri="{BB962C8B-B14F-4D97-AF65-F5344CB8AC3E}">
        <p14:creationId xmlns:p14="http://schemas.microsoft.com/office/powerpoint/2010/main" val="933846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Ideally the grant officials and court team</a:t>
            </a:r>
            <a:r>
              <a:rPr lang="en-US" baseline="0" dirty="0" smtClean="0"/>
              <a:t> should be working in harmony toward the success of your program.  Share, exchange, communicate, etc. </a:t>
            </a:r>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18</a:t>
            </a:fld>
            <a:endParaRPr lang="en-US" dirty="0"/>
          </a:p>
        </p:txBody>
      </p:sp>
    </p:spTree>
    <p:extLst>
      <p:ext uri="{BB962C8B-B14F-4D97-AF65-F5344CB8AC3E}">
        <p14:creationId xmlns:p14="http://schemas.microsoft.com/office/powerpoint/2010/main" val="4130648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GRANT</a:t>
            </a:r>
            <a:r>
              <a:rPr lang="en-US" b="1" u="sng" baseline="0" dirty="0" smtClean="0"/>
              <a:t> OFFICIALS</a:t>
            </a:r>
            <a:endParaRPr lang="en-US"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Track, manage: </a:t>
            </a:r>
            <a:r>
              <a:rPr lang="en-US" sz="1200" dirty="0" smtClean="0">
                <a:solidFill>
                  <a:srgbClr val="313131"/>
                </a:solidFill>
                <a:latin typeface="Arial"/>
              </a:rPr>
              <a:t>Coordinate and provide all budget-related expenditures and related reports (i.e. FSR’s, budget adjustments)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Communicate:</a:t>
            </a:r>
            <a:r>
              <a:rPr lang="en-US" b="1" baseline="0" dirty="0" smtClean="0"/>
              <a:t> </a:t>
            </a:r>
            <a:r>
              <a:rPr lang="en-US" sz="1200" dirty="0" smtClean="0">
                <a:solidFill>
                  <a:srgbClr val="313131"/>
                </a:solidFill>
              </a:rPr>
              <a:t>Unexpended budget, programmatic changes, etc. What’s working vs. what’s not working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313131"/>
                </a:solidFill>
              </a:rPr>
              <a:t>Maintain</a:t>
            </a:r>
            <a:r>
              <a:rPr lang="en-US" sz="1200" b="1" baseline="0" dirty="0" smtClean="0">
                <a:solidFill>
                  <a:srgbClr val="313131"/>
                </a:solidFill>
              </a:rPr>
              <a:t> collaborative relations: </a:t>
            </a:r>
            <a:r>
              <a:rPr lang="en-US" sz="1200" dirty="0" smtClean="0">
                <a:solidFill>
                  <a:srgbClr val="313131"/>
                </a:solidFill>
              </a:rPr>
              <a:t>Follow project through completion, be flexible in response to changing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smtClean="0">
              <a:solidFill>
                <a:srgbClr val="31313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solidFill>
                  <a:srgbClr val="313131"/>
                </a:solidFill>
              </a:rPr>
              <a:t>COURT</a:t>
            </a:r>
            <a:r>
              <a:rPr lang="en-US" sz="1200" b="1" u="sng" baseline="0" dirty="0" smtClean="0">
                <a:solidFill>
                  <a:srgbClr val="313131"/>
                </a:solidFill>
              </a:rPr>
              <a:t>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baseline="0" dirty="0" smtClean="0">
                <a:solidFill>
                  <a:srgbClr val="313131"/>
                </a:solidFill>
              </a:rPr>
              <a:t>Track, manage:</a:t>
            </a:r>
            <a:r>
              <a:rPr lang="en-US" sz="1200" b="0" u="none" baseline="0" dirty="0" smtClean="0">
                <a:solidFill>
                  <a:srgbClr val="313131"/>
                </a:solidFill>
              </a:rPr>
              <a:t> </a:t>
            </a:r>
            <a:r>
              <a:rPr lang="en-US" sz="1200" dirty="0" smtClean="0">
                <a:solidFill>
                  <a:schemeClr val="bg1"/>
                </a:solidFill>
              </a:rPr>
              <a:t>Report changes and issues to grant officials</a:t>
            </a:r>
            <a:endParaRPr lang="en-US" sz="1200" b="0" u="none" baseline="0" dirty="0" smtClean="0">
              <a:solidFill>
                <a:srgbClr val="31313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baseline="0" dirty="0" smtClean="0">
                <a:solidFill>
                  <a:srgbClr val="313131"/>
                </a:solidFill>
              </a:rPr>
              <a:t>Communicate: </a:t>
            </a:r>
            <a:r>
              <a:rPr lang="en-US" sz="1200" dirty="0" smtClean="0">
                <a:solidFill>
                  <a:schemeClr val="bg1"/>
                </a:solidFill>
              </a:rPr>
              <a:t>Consult grant officials regarding budget, program changes, and needs of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Track</a:t>
            </a:r>
            <a:r>
              <a:rPr lang="en-US" sz="1200" b="1" baseline="0" dirty="0" smtClean="0">
                <a:solidFill>
                  <a:schemeClr val="bg1"/>
                </a:solidFill>
              </a:rPr>
              <a:t> needs: </a:t>
            </a:r>
            <a:r>
              <a:rPr lang="en-US" sz="1200" dirty="0" smtClean="0">
                <a:solidFill>
                  <a:schemeClr val="bg1"/>
                </a:solidFill>
              </a:rPr>
              <a:t>Make budget and program recommendations based on program’s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baseline="0" dirty="0" smtClean="0">
              <a:solidFill>
                <a:srgbClr val="31313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smtClean="0">
              <a:solidFill>
                <a:srgbClr val="31313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313131"/>
              </a:solidFill>
            </a:endParaRPr>
          </a:p>
          <a:p>
            <a:endParaRPr lang="en-US" b="1" dirty="0" smtClean="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19</a:t>
            </a:fld>
            <a:endParaRPr lang="en-US" dirty="0"/>
          </a:p>
        </p:txBody>
      </p:sp>
    </p:spTree>
    <p:extLst>
      <p:ext uri="{BB962C8B-B14F-4D97-AF65-F5344CB8AC3E}">
        <p14:creationId xmlns:p14="http://schemas.microsoft.com/office/powerpoint/2010/main" val="3570518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how you</a:t>
            </a:r>
            <a:r>
              <a:rPr lang="en-US" baseline="0" dirty="0" smtClean="0"/>
              <a:t> can spend your money. </a:t>
            </a:r>
          </a:p>
          <a:p>
            <a:r>
              <a:rPr lang="en-US" baseline="0" dirty="0" smtClean="0"/>
              <a:t>Know what is an allowable cost vs. unallowable costs. </a:t>
            </a:r>
          </a:p>
          <a:p>
            <a:r>
              <a:rPr lang="en-US" baseline="0" dirty="0" smtClean="0"/>
              <a:t>Communicate changes in need or costs to grant officials.</a:t>
            </a:r>
          </a:p>
          <a:p>
            <a:r>
              <a:rPr lang="en-US" baseline="0" dirty="0" smtClean="0"/>
              <a:t>Know how programmatic reporting or delinquent FSR affect your grant budget? </a:t>
            </a:r>
          </a:p>
          <a:p>
            <a:r>
              <a:rPr lang="en-US" baseline="0" dirty="0" smtClean="0"/>
              <a:t>Do you know how much your court de-obligates every year?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20</a:t>
            </a:fld>
            <a:endParaRPr lang="en-US" dirty="0"/>
          </a:p>
        </p:txBody>
      </p:sp>
    </p:spTree>
    <p:extLst>
      <p:ext uri="{BB962C8B-B14F-4D97-AF65-F5344CB8AC3E}">
        <p14:creationId xmlns:p14="http://schemas.microsoft.com/office/powerpoint/2010/main" val="29709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a:t>
            </a:fld>
            <a:endParaRPr lang="en-US" dirty="0"/>
          </a:p>
        </p:txBody>
      </p:sp>
    </p:spTree>
    <p:extLst>
      <p:ext uri="{BB962C8B-B14F-4D97-AF65-F5344CB8AC3E}">
        <p14:creationId xmlns:p14="http://schemas.microsoft.com/office/powerpoint/2010/main" val="794701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21</a:t>
            </a:fld>
            <a:endParaRPr lang="en-GB"/>
          </a:p>
        </p:txBody>
      </p:sp>
    </p:spTree>
    <p:extLst>
      <p:ext uri="{BB962C8B-B14F-4D97-AF65-F5344CB8AC3E}">
        <p14:creationId xmlns:p14="http://schemas.microsoft.com/office/powerpoint/2010/main" val="3423272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22</a:t>
            </a:fld>
            <a:endParaRPr lang="en-US" dirty="0"/>
          </a:p>
        </p:txBody>
      </p:sp>
    </p:spTree>
    <p:extLst>
      <p:ext uri="{BB962C8B-B14F-4D97-AF65-F5344CB8AC3E}">
        <p14:creationId xmlns:p14="http://schemas.microsoft.com/office/powerpoint/2010/main" val="593962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23</a:t>
            </a:fld>
            <a:endParaRPr lang="en-GB"/>
          </a:p>
        </p:txBody>
      </p:sp>
    </p:spTree>
    <p:extLst>
      <p:ext uri="{BB962C8B-B14F-4D97-AF65-F5344CB8AC3E}">
        <p14:creationId xmlns:p14="http://schemas.microsoft.com/office/powerpoint/2010/main" val="136635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3</a:t>
            </a:fld>
            <a:endParaRPr lang="en-GB"/>
          </a:p>
        </p:txBody>
      </p:sp>
    </p:spTree>
    <p:extLst>
      <p:ext uri="{BB962C8B-B14F-4D97-AF65-F5344CB8AC3E}">
        <p14:creationId xmlns:p14="http://schemas.microsoft.com/office/powerpoint/2010/main" val="181058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4</a:t>
            </a:fld>
            <a:endParaRPr lang="en-GB"/>
          </a:p>
        </p:txBody>
      </p:sp>
    </p:spTree>
    <p:extLst>
      <p:ext uri="{BB962C8B-B14F-4D97-AF65-F5344CB8AC3E}">
        <p14:creationId xmlns:p14="http://schemas.microsoft.com/office/powerpoint/2010/main" val="272744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5</a:t>
            </a:fld>
            <a:endParaRPr lang="en-GB"/>
          </a:p>
        </p:txBody>
      </p:sp>
    </p:spTree>
    <p:extLst>
      <p:ext uri="{BB962C8B-B14F-4D97-AF65-F5344CB8AC3E}">
        <p14:creationId xmlns:p14="http://schemas.microsoft.com/office/powerpoint/2010/main" val="372663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6</a:t>
            </a:fld>
            <a:endParaRPr lang="en-GB"/>
          </a:p>
        </p:txBody>
      </p:sp>
    </p:spTree>
    <p:extLst>
      <p:ext uri="{BB962C8B-B14F-4D97-AF65-F5344CB8AC3E}">
        <p14:creationId xmlns:p14="http://schemas.microsoft.com/office/powerpoint/2010/main" val="933310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“High Risk” refers to the likelihood that an offender will not succeed adequately on standard supervision, and will continue to engage in the same behavior that got him or her into trouble in the first place. </a:t>
            </a:r>
          </a:p>
          <a:p>
            <a:r>
              <a:rPr lang="en-US" sz="1200" dirty="0" smtClean="0"/>
              <a:t>CJD will use TRAS scores to determine number of low risk participants being served by Drug Court. </a:t>
            </a:r>
          </a:p>
          <a:p>
            <a:r>
              <a:rPr lang="en-US" sz="1200" dirty="0" smtClean="0"/>
              <a:t>CJD has determined that moderate/low offenders and up are acceptable as targeted population by drug court programs. </a:t>
            </a:r>
          </a:p>
          <a:p>
            <a:r>
              <a:rPr lang="en-US" sz="1200" b="1" kern="1200" dirty="0" smtClean="0">
                <a:solidFill>
                  <a:schemeClr val="tx1"/>
                </a:solidFill>
                <a:effectLst/>
                <a:latin typeface="+mn-lt"/>
                <a:ea typeface="+mn-ea"/>
                <a:cs typeface="+mn-cs"/>
              </a:rPr>
              <a:t>Benchmarks: </a:t>
            </a:r>
            <a:r>
              <a:rPr lang="en-US" sz="1200" kern="1200" dirty="0" smtClean="0">
                <a:solidFill>
                  <a:schemeClr val="tx1"/>
                </a:solidFill>
                <a:effectLst/>
                <a:latin typeface="+mn-lt"/>
                <a:ea typeface="+mn-ea"/>
                <a:cs typeface="+mn-cs"/>
              </a:rPr>
              <a:t>Number of participants, Number of graduates, Percent of departing participants who graduated (“graduation rate”), Average amount of time your graduates spend in your specialty court program prior to completion (months)</a:t>
            </a:r>
          </a:p>
          <a:p>
            <a:r>
              <a:rPr lang="en-US" sz="1200" kern="1200" dirty="0" smtClean="0">
                <a:solidFill>
                  <a:schemeClr val="tx1"/>
                </a:solidFill>
                <a:effectLst/>
                <a:latin typeface="+mn-lt"/>
                <a:ea typeface="+mn-ea"/>
                <a:cs typeface="+mn-cs"/>
              </a:rPr>
              <a:t>Percent of graduates employed, seeking education, or otherwise adequately supported upon graduation, Percent of participants with low-risk TRAS score, Average number of specialty court sessions per participant per month</a:t>
            </a:r>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7</a:t>
            </a:fld>
            <a:endParaRPr lang="en-US" dirty="0"/>
          </a:p>
        </p:txBody>
      </p:sp>
    </p:spTree>
    <p:extLst>
      <p:ext uri="{BB962C8B-B14F-4D97-AF65-F5344CB8AC3E}">
        <p14:creationId xmlns:p14="http://schemas.microsoft.com/office/powerpoint/2010/main" val="3398970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8</a:t>
            </a:fld>
            <a:endParaRPr lang="en-GB"/>
          </a:p>
        </p:txBody>
      </p:sp>
    </p:spTree>
    <p:extLst>
      <p:ext uri="{BB962C8B-B14F-4D97-AF65-F5344CB8AC3E}">
        <p14:creationId xmlns:p14="http://schemas.microsoft.com/office/powerpoint/2010/main" val="806576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FB05A-ED0F-4102-B675-01E1986C8A5C}" type="slidenum">
              <a:rPr lang="en-GB" smtClean="0"/>
              <a:pPr>
                <a:defRPr/>
              </a:pPr>
              <a:t>9</a:t>
            </a:fld>
            <a:endParaRPr lang="en-GB" dirty="0"/>
          </a:p>
        </p:txBody>
      </p:sp>
    </p:spTree>
    <p:extLst>
      <p:ext uri="{BB962C8B-B14F-4D97-AF65-F5344CB8AC3E}">
        <p14:creationId xmlns:p14="http://schemas.microsoft.com/office/powerpoint/2010/main" val="3400770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1672" y="1640793"/>
            <a:ext cx="6333928" cy="721407"/>
          </a:xfrm>
        </p:spPr>
        <p:txBody>
          <a:bodyPr>
            <a:noAutofit/>
          </a:bodyPr>
          <a:lstStyle>
            <a:lvl1pPr>
              <a:defRPr sz="3800">
                <a:solidFill>
                  <a:schemeClr val="accent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81000" y="5943600"/>
            <a:ext cx="5342880" cy="609600"/>
          </a:xfrm>
        </p:spPr>
        <p:txBody>
          <a:bodyPr>
            <a:normAutofit/>
          </a:bodyPr>
          <a:lstStyle>
            <a:lvl1pPr marL="0" indent="0" algn="l">
              <a:lnSpc>
                <a:spcPct val="120000"/>
              </a:lnSpc>
              <a:spcBef>
                <a:spcPts val="0"/>
              </a:spcBef>
              <a:spcAft>
                <a:spcPts val="0"/>
              </a:spcAft>
              <a:buNone/>
              <a:defRPr sz="1400" b="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8" name="Group 7"/>
          <p:cNvGrpSpPr/>
          <p:nvPr userDrawn="1"/>
        </p:nvGrpSpPr>
        <p:grpSpPr>
          <a:xfrm>
            <a:off x="489087" y="372466"/>
            <a:ext cx="3397113" cy="602326"/>
            <a:chOff x="489087" y="372466"/>
            <a:chExt cx="2298563" cy="407547"/>
          </a:xfrm>
        </p:grpSpPr>
        <p:pic>
          <p:nvPicPr>
            <p:cNvPr id="6" name="Picture 5"/>
            <p:cNvPicPr/>
            <p:nvPr userDrawn="1"/>
          </p:nvPicPr>
          <p:blipFill rotWithShape="1">
            <a:blip r:embed="rId2">
              <a:extLst>
                <a:ext uri="{28A0092B-C50C-407E-A947-70E740481C1C}">
                  <a14:useLocalDpi xmlns:a14="http://schemas.microsoft.com/office/drawing/2010/main" val="0"/>
                </a:ext>
              </a:extLst>
            </a:blip>
            <a:srcRect l="10597" t="21020" b="32497"/>
            <a:stretch/>
          </p:blipFill>
          <p:spPr bwMode="auto">
            <a:xfrm>
              <a:off x="914400" y="395630"/>
              <a:ext cx="1873250" cy="352408"/>
            </a:xfrm>
            <a:prstGeom prst="rect">
              <a:avLst/>
            </a:prstGeom>
            <a:ln>
              <a:noFill/>
            </a:ln>
            <a:extLst>
              <a:ext uri="{53640926-AAD7-44D8-BBD7-CCE9431645EC}">
                <a14:shadowObscured xmlns:a14="http://schemas.microsoft.com/office/drawing/2010/main"/>
              </a:ext>
            </a:extLst>
          </p:spPr>
        </p:pic>
        <p:pic>
          <p:nvPicPr>
            <p:cNvPr id="7" name="Picture 6"/>
            <p:cNvPicPr/>
            <p:nvPr userDrawn="1"/>
          </p:nvPicPr>
          <p:blipFill>
            <a:blip r:embed="rId3">
              <a:duotone>
                <a:schemeClr val="accent1">
                  <a:shade val="45000"/>
                  <a:satMod val="135000"/>
                </a:schemeClr>
                <a:prstClr val="white"/>
              </a:duotone>
            </a:blip>
            <a:stretch>
              <a:fillRect/>
            </a:stretch>
          </p:blipFill>
          <p:spPr>
            <a:xfrm>
              <a:off x="489087" y="372466"/>
              <a:ext cx="430189" cy="40754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6" y="1538285"/>
            <a:ext cx="8415313" cy="4248169"/>
          </a:xfrm>
        </p:spPr>
        <p:txBody>
          <a:bodyPr anchor="t">
            <a:noAutofit/>
          </a:bodyPr>
          <a:lstStyle>
            <a:lvl1pPr algn="l">
              <a:defRPr sz="480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3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66737" y="1671636"/>
            <a:ext cx="2776504" cy="4248169"/>
          </a:xfrm>
        </p:spPr>
        <p:txBody>
          <a:bodyPr anchor="t">
            <a:noAutofit/>
          </a:bodyPr>
          <a:lstStyle>
            <a:lvl1pPr algn="l">
              <a:defRPr sz="360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92875"/>
            <a:ext cx="2133600" cy="365125"/>
          </a:xfrm>
          <a:prstGeom prst="rect">
            <a:avLst/>
          </a:prstGeom>
        </p:spPr>
        <p:txBody>
          <a:bodyPr/>
          <a:lstStyle/>
          <a:p>
            <a:fld id="{D1EA6C34-1021-4459-8D39-8AC8D5272664}" type="datetime1">
              <a:rPr lang="en-US" smtClean="0">
                <a:solidFill>
                  <a:prstClr val="white"/>
                </a:solidFill>
              </a:rPr>
              <a:t>4/5/2019</a:t>
            </a:fld>
            <a:endParaRPr lang="en-US">
              <a:solidFill>
                <a:prstClr val="white"/>
              </a:solidFill>
            </a:endParaRPr>
          </a:p>
        </p:txBody>
      </p:sp>
      <p:sp>
        <p:nvSpPr>
          <p:cNvPr id="4" name="Footer Placeholder 3"/>
          <p:cNvSpPr>
            <a:spLocks noGrp="1"/>
          </p:cNvSpPr>
          <p:nvPr>
            <p:ph type="ftr" sz="quarter" idx="11"/>
          </p:nvPr>
        </p:nvSpPr>
        <p:spPr>
          <a:xfrm>
            <a:off x="3124200" y="6492875"/>
            <a:ext cx="2895600" cy="365125"/>
          </a:xfrm>
          <a:prstGeom prst="rect">
            <a:avLst/>
          </a:prstGeom>
        </p:spPr>
        <p:txBody>
          <a:bodyPr/>
          <a:lstStyle/>
          <a:p>
            <a:r>
              <a:rPr lang="en-US" smtClean="0">
                <a:solidFill>
                  <a:prstClr val="white"/>
                </a:solidFill>
              </a:rPr>
              <a:t>US States with Counties</a:t>
            </a:r>
            <a:endParaRPr lang="en-US">
              <a:solidFill>
                <a:prstClr val="white"/>
              </a:solidFill>
            </a:endParaRPr>
          </a:p>
        </p:txBody>
      </p:sp>
      <p:sp>
        <p:nvSpPr>
          <p:cNvPr id="5" name="Slide Number Placeholder 4"/>
          <p:cNvSpPr>
            <a:spLocks noGrp="1"/>
          </p:cNvSpPr>
          <p:nvPr>
            <p:ph type="sldNum" sz="quarter" idx="12"/>
          </p:nvPr>
        </p:nvSpPr>
        <p:spPr/>
        <p:txBody>
          <a:bodyPr/>
          <a:lstStyle/>
          <a:p>
            <a:fld id="{987D7442-34E3-45D4-BEE6-190A15A5AE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4203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10" name="Rectangle 9"/>
          <p:cNvSpPr/>
          <p:nvPr userDrawn="1"/>
        </p:nvSpPr>
        <p:spPr>
          <a:xfrm>
            <a:off x="0" y="0"/>
            <a:ext cx="3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75615" y="1685568"/>
            <a:ext cx="2772000" cy="2672126"/>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75615" y="4357694"/>
            <a:ext cx="2772000" cy="1048554"/>
          </a:xfrm>
        </p:spPr>
        <p:txBody>
          <a:bodyPr>
            <a:normAutofit/>
          </a:bodyPr>
          <a:lstStyle>
            <a:lvl1pPr marL="0" indent="0" algn="l">
              <a:lnSpc>
                <a:spcPct val="120000"/>
              </a:lnSpc>
              <a:spcBef>
                <a:spcPts val="0"/>
              </a:spcBef>
              <a:buNone/>
              <a:defRPr sz="1400" b="0">
                <a:solidFill>
                  <a:srgbClr val="57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grpSp>
        <p:nvGrpSpPr>
          <p:cNvPr id="8" name="Group 7"/>
          <p:cNvGrpSpPr/>
          <p:nvPr userDrawn="1"/>
        </p:nvGrpSpPr>
        <p:grpSpPr>
          <a:xfrm>
            <a:off x="489087" y="372466"/>
            <a:ext cx="3397113" cy="602326"/>
            <a:chOff x="489087" y="372466"/>
            <a:chExt cx="2298563" cy="407547"/>
          </a:xfrm>
        </p:grpSpPr>
        <p:pic>
          <p:nvPicPr>
            <p:cNvPr id="11" name="Picture 10"/>
            <p:cNvPicPr/>
            <p:nvPr userDrawn="1"/>
          </p:nvPicPr>
          <p:blipFill rotWithShape="1">
            <a:blip r:embed="rId2">
              <a:extLst>
                <a:ext uri="{28A0092B-C50C-407E-A947-70E740481C1C}">
                  <a14:useLocalDpi xmlns:a14="http://schemas.microsoft.com/office/drawing/2010/main" val="0"/>
                </a:ext>
              </a:extLst>
            </a:blip>
            <a:srcRect l="10597" t="21020" b="32497"/>
            <a:stretch/>
          </p:blipFill>
          <p:spPr bwMode="auto">
            <a:xfrm>
              <a:off x="914400" y="395630"/>
              <a:ext cx="1873250" cy="352408"/>
            </a:xfrm>
            <a:prstGeom prst="rect">
              <a:avLst/>
            </a:prstGeom>
            <a:ln>
              <a:noFill/>
            </a:ln>
            <a:extLst>
              <a:ext uri="{53640926-AAD7-44D8-BBD7-CCE9431645EC}">
                <a14:shadowObscured xmlns:a14="http://schemas.microsoft.com/office/drawing/2010/main"/>
              </a:ext>
            </a:extLst>
          </p:spPr>
        </p:pic>
        <p:pic>
          <p:nvPicPr>
            <p:cNvPr id="13" name="Picture 12"/>
            <p:cNvPicPr/>
            <p:nvPr userDrawn="1"/>
          </p:nvPicPr>
          <p:blipFill>
            <a:blip r:embed="rId3">
              <a:duotone>
                <a:schemeClr val="accent1">
                  <a:shade val="45000"/>
                  <a:satMod val="135000"/>
                </a:schemeClr>
                <a:prstClr val="white"/>
              </a:duotone>
            </a:blip>
            <a:stretch>
              <a:fillRect/>
            </a:stretch>
          </p:blipFill>
          <p:spPr>
            <a:xfrm>
              <a:off x="489087" y="372466"/>
              <a:ext cx="430189" cy="40754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0" name="Rectangle 9"/>
          <p:cNvSpPr/>
          <p:nvPr userDrawn="1"/>
        </p:nvSpPr>
        <p:spPr>
          <a:xfrm>
            <a:off x="345621" y="0"/>
            <a:ext cx="5440825" cy="314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21838" y="1093317"/>
            <a:ext cx="4878856" cy="1549865"/>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21838" y="2668126"/>
            <a:ext cx="4878856" cy="388186"/>
          </a:xfrm>
        </p:spPr>
        <p:txBody>
          <a:bodyPr>
            <a:normAutofit/>
          </a:bodyPr>
          <a:lstStyle>
            <a:lvl1pPr marL="0" indent="0" algn="l">
              <a:spcBef>
                <a:spcPts val="0"/>
              </a:spcBef>
              <a:buNone/>
              <a:defRPr sz="1600" b="0">
                <a:solidFill>
                  <a:srgbClr val="57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grpSp>
        <p:nvGrpSpPr>
          <p:cNvPr id="9" name="Group 8"/>
          <p:cNvGrpSpPr/>
          <p:nvPr userDrawn="1"/>
        </p:nvGrpSpPr>
        <p:grpSpPr>
          <a:xfrm>
            <a:off x="489087" y="372466"/>
            <a:ext cx="3397113" cy="602326"/>
            <a:chOff x="489087" y="372466"/>
            <a:chExt cx="2298563" cy="407547"/>
          </a:xfrm>
        </p:grpSpPr>
        <p:pic>
          <p:nvPicPr>
            <p:cNvPr id="11" name="Picture 10"/>
            <p:cNvPicPr/>
            <p:nvPr userDrawn="1"/>
          </p:nvPicPr>
          <p:blipFill rotWithShape="1">
            <a:blip r:embed="rId2">
              <a:extLst>
                <a:ext uri="{28A0092B-C50C-407E-A947-70E740481C1C}">
                  <a14:useLocalDpi xmlns:a14="http://schemas.microsoft.com/office/drawing/2010/main" val="0"/>
                </a:ext>
              </a:extLst>
            </a:blip>
            <a:srcRect l="10597" t="21020" b="32497"/>
            <a:stretch/>
          </p:blipFill>
          <p:spPr bwMode="auto">
            <a:xfrm>
              <a:off x="914400" y="395630"/>
              <a:ext cx="1873250" cy="352408"/>
            </a:xfrm>
            <a:prstGeom prst="rect">
              <a:avLst/>
            </a:prstGeom>
            <a:ln>
              <a:noFill/>
            </a:ln>
            <a:extLst>
              <a:ext uri="{53640926-AAD7-44D8-BBD7-CCE9431645EC}">
                <a14:shadowObscured xmlns:a14="http://schemas.microsoft.com/office/drawing/2010/main"/>
              </a:ext>
            </a:extLst>
          </p:spPr>
        </p:pic>
        <p:pic>
          <p:nvPicPr>
            <p:cNvPr id="13" name="Picture 12"/>
            <p:cNvPicPr/>
            <p:nvPr userDrawn="1"/>
          </p:nvPicPr>
          <p:blipFill>
            <a:blip r:embed="rId3">
              <a:duotone>
                <a:schemeClr val="accent1">
                  <a:shade val="45000"/>
                  <a:satMod val="135000"/>
                </a:schemeClr>
                <a:prstClr val="white"/>
              </a:duotone>
            </a:blip>
            <a:stretch>
              <a:fillRect/>
            </a:stretch>
          </p:blipFill>
          <p:spPr>
            <a:xfrm>
              <a:off x="489087" y="372466"/>
              <a:ext cx="430189" cy="40754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0113" y="765175"/>
            <a:ext cx="8388000" cy="969282"/>
          </a:xfrm>
        </p:spPr>
        <p:txBody>
          <a:bodyPr>
            <a:normAutofit/>
          </a:bodyPr>
          <a:lstStyle>
            <a:lvl1pPr marL="0" indent="0">
              <a:buNone/>
              <a:defRPr sz="2000" b="0">
                <a:solidFill>
                  <a:schemeClr val="accent3"/>
                </a:solidFill>
              </a:defRPr>
            </a:lvl1pPr>
          </a:lstStyle>
          <a:p>
            <a:pPr lvl="0"/>
            <a:r>
              <a:rPr lang="en-US" dirty="0" smtClean="0"/>
              <a:t>Click to edit Master text styles</a:t>
            </a:r>
          </a:p>
        </p:txBody>
      </p:sp>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lvl1pPr>
              <a:defRPr>
                <a:solidFill>
                  <a:schemeClr val="accent1"/>
                </a:solidFill>
              </a:defRPr>
            </a:lvl1pPr>
          </a:lstStyle>
          <a:p>
            <a:r>
              <a:rPr lang="en-US" dirty="0" smtClean="0"/>
              <a:t>Click to edit Master title style</a:t>
            </a:r>
            <a:endParaRPr lang="en-GB" dirty="0"/>
          </a:p>
        </p:txBody>
      </p:sp>
      <p:sp>
        <p:nvSpPr>
          <p:cNvPr id="20" name="Text Placeholder 19"/>
          <p:cNvSpPr>
            <a:spLocks noGrp="1"/>
          </p:cNvSpPr>
          <p:nvPr>
            <p:ph type="body" sz="quarter" idx="14"/>
          </p:nvPr>
        </p:nvSpPr>
        <p:spPr>
          <a:xfrm>
            <a:off x="370800" y="1810800"/>
            <a:ext cx="8388000" cy="4209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pic>
        <p:nvPicPr>
          <p:cNvPr id="8" name="Picture 7"/>
          <p:cNvPicPr/>
          <p:nvPr userDrawn="1"/>
        </p:nvPicPr>
        <p:blipFill rotWithShape="1">
          <a:blip r:embed="rId2">
            <a:extLst>
              <a:ext uri="{28A0092B-C50C-407E-A947-70E740481C1C}">
                <a14:useLocalDpi xmlns:a14="http://schemas.microsoft.com/office/drawing/2010/main" val="0"/>
              </a:ext>
            </a:extLst>
          </a:blip>
          <a:srcRect l="10597" t="21020" b="32497"/>
          <a:stretch/>
        </p:blipFill>
        <p:spPr bwMode="auto">
          <a:xfrm>
            <a:off x="685800" y="6329372"/>
            <a:ext cx="1873250" cy="352408"/>
          </a:xfrm>
          <a:prstGeom prst="rect">
            <a:avLst/>
          </a:prstGeom>
          <a:ln>
            <a:noFill/>
          </a:ln>
          <a:extLst>
            <a:ext uri="{53640926-AAD7-44D8-BBD7-CCE9431645EC}">
              <a14:shadowObscured xmlns:a14="http://schemas.microsoft.com/office/drawing/2010/main"/>
            </a:ext>
          </a:extLst>
        </p:spPr>
      </p:pic>
      <p:pic>
        <p:nvPicPr>
          <p:cNvPr id="12" name="Picture 11"/>
          <p:cNvPicPr/>
          <p:nvPr userDrawn="1"/>
        </p:nvPicPr>
        <p:blipFill>
          <a:blip r:embed="rId3">
            <a:duotone>
              <a:schemeClr val="accent1">
                <a:shade val="45000"/>
                <a:satMod val="135000"/>
              </a:schemeClr>
              <a:prstClr val="white"/>
            </a:duotone>
          </a:blip>
          <a:stretch>
            <a:fillRect/>
          </a:stretch>
        </p:blipFill>
        <p:spPr>
          <a:xfrm>
            <a:off x="260487" y="6298893"/>
            <a:ext cx="430189" cy="40754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5682"/>
            <a:ext cx="8388000" cy="990177"/>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370800" y="1357200"/>
            <a:ext cx="8388000" cy="5000758"/>
          </a:xfrm>
        </p:spPr>
        <p:txBody>
          <a:bodyPr/>
          <a:lstStyle>
            <a:lvl1pPr marL="0" indent="0" algn="l">
              <a:buNone/>
              <a:defRPr/>
            </a:lvl1pPr>
            <a:lvl2pPr marL="271463" indent="-271463">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370113" y="765175"/>
            <a:ext cx="8388000" cy="969282"/>
          </a:xfrm>
        </p:spPr>
        <p:txBody>
          <a:bodyPr>
            <a:normAutofit/>
          </a:bodyPr>
          <a:lstStyle>
            <a:lvl1pPr marL="0" indent="0">
              <a:buNone/>
              <a:defRPr lang="en-US" sz="2000" b="0" kern="1200" dirty="0" smtClean="0">
                <a:solidFill>
                  <a:schemeClr val="accent3"/>
                </a:solidFill>
                <a:latin typeface="+mn-lt"/>
                <a:ea typeface="+mn-ea"/>
                <a:cs typeface="+mn-cs"/>
              </a:defRPr>
            </a:lvl1pPr>
          </a:lstStyle>
          <a:p>
            <a:pPr lvl="0"/>
            <a:r>
              <a:rPr lang="en-US" dirty="0" smtClean="0"/>
              <a:t>Click to edit Master text styles</a:t>
            </a:r>
          </a:p>
        </p:txBody>
      </p:sp>
      <p:sp>
        <p:nvSpPr>
          <p:cNvPr id="20" name="Text Placeholder 19"/>
          <p:cNvSpPr>
            <a:spLocks noGrp="1"/>
          </p:cNvSpPr>
          <p:nvPr>
            <p:ph type="body" sz="quarter" idx="14"/>
          </p:nvPr>
        </p:nvSpPr>
        <p:spPr>
          <a:xfrm>
            <a:off x="370800" y="1810800"/>
            <a:ext cx="4140000" cy="453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4643437" y="1810800"/>
            <a:ext cx="4140000" cy="4536000"/>
          </a:xfrm>
        </p:spPr>
        <p:txBody>
          <a:bodyPr/>
          <a:lstStyle/>
          <a:p>
            <a:r>
              <a:rPr lang="en-US" smtClean="0"/>
              <a:t>Click icon to add chart</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3200400"/>
            <a:ext cx="8415313" cy="2514615"/>
          </a:xfrm>
        </p:spPr>
        <p:txBody>
          <a:bodyPr anchor="t">
            <a:noAutofit/>
          </a:bodyPr>
          <a:lstStyle>
            <a:lvl1pPr algn="l">
              <a:defRPr sz="4800" b="0" cap="none" baseline="0">
                <a:solidFill>
                  <a:schemeClr val="bg1"/>
                </a:solidFill>
              </a:defRPr>
            </a:lvl1pPr>
          </a:lstStyle>
          <a:p>
            <a:r>
              <a:rPr lang="en-US" dirty="0"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466846"/>
            <a:ext cx="8415313" cy="4248169"/>
          </a:xfrm>
        </p:spPr>
        <p:txBody>
          <a:bodyPr anchor="t">
            <a:noAutofit/>
          </a:bodyPr>
          <a:lstStyle>
            <a:lvl1pPr algn="l">
              <a:defRPr sz="6000" b="0" cap="none" baseline="0">
                <a:solidFill>
                  <a:schemeClr val="bg1"/>
                </a:solidFill>
              </a:defRPr>
            </a:lvl1pPr>
          </a:lstStyle>
          <a:p>
            <a:r>
              <a:rPr lang="en-US" dirty="0"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466846"/>
            <a:ext cx="8415313" cy="4248169"/>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113" y="295683"/>
            <a:ext cx="8388000" cy="1516183"/>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0113" y="1809101"/>
            <a:ext cx="8388000" cy="453650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77" r:id="rId3"/>
    <p:sldLayoutId id="2147483650" r:id="rId4"/>
    <p:sldLayoutId id="2147483678" r:id="rId5"/>
    <p:sldLayoutId id="2147483674" r:id="rId6"/>
    <p:sldLayoutId id="2147483666" r:id="rId7"/>
    <p:sldLayoutId id="2147483667" r:id="rId8"/>
    <p:sldLayoutId id="2147483668" r:id="rId9"/>
    <p:sldLayoutId id="2147483669" r:id="rId10"/>
    <p:sldLayoutId id="2147483670" r:id="rId11"/>
    <p:sldLayoutId id="2147483681"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3000" kern="1200">
          <a:solidFill>
            <a:schemeClr val="accent1"/>
          </a:solidFill>
          <a:latin typeface="+mj-lt"/>
          <a:ea typeface="+mj-ea"/>
          <a:cs typeface="+mj-cs"/>
        </a:defRPr>
      </a:lvl1pPr>
    </p:titleStyle>
    <p:bodyStyle>
      <a:lvl1pPr marL="274638" indent="-274638" algn="l" defTabSz="914400" rtl="0" eaLnBrk="1" latinLnBrk="0" hangingPunct="1">
        <a:spcBef>
          <a:spcPts val="1200"/>
        </a:spcBef>
        <a:buFont typeface="Arial" pitchFamily="34" charset="0"/>
        <a:buChar char="•"/>
        <a:defRPr sz="1600" b="0" kern="1200">
          <a:solidFill>
            <a:schemeClr val="tx1"/>
          </a:solidFill>
          <a:latin typeface="+mn-lt"/>
          <a:ea typeface="+mn-ea"/>
          <a:cs typeface="+mn-cs"/>
        </a:defRPr>
      </a:lvl1pPr>
      <a:lvl2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2pPr>
      <a:lvl3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3pPr>
      <a:lvl4pPr marL="447675" indent="-180975"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4pPr>
      <a:lvl5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4.xml"/><Relationship Id="rId7" Type="http://schemas.openxmlformats.org/officeDocument/2006/relationships/notesSlide" Target="../notesSlides/notesSlide14.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slideLayout" Target="../slideLayouts/slideLayout4.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gov.texas.gov/organization/cjd/criminal-justice-division"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gov.texas.gov/uploads/files/organization/criminal-justice/Guide-to-Grants-2018.pdf" TargetMode="External"/><Relationship Id="rId4" Type="http://schemas.openxmlformats.org/officeDocument/2006/relationships/hyperlink" Target="https://egrants.gov.texas.gov/Default.asp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statutes.legis.state.tx.us/GetStatute.aspx?Code=GV&amp;Value=12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www.statutes.legis.state.tx.us/GetStatute.aspx?Code=GV&amp;Value=12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672" y="1640793"/>
            <a:ext cx="7476928" cy="721407"/>
          </a:xfrm>
        </p:spPr>
        <p:txBody>
          <a:bodyPr/>
          <a:lstStyle/>
          <a:p>
            <a:r>
              <a:rPr lang="en-US" dirty="0" smtClean="0"/>
              <a:t>Office of the Governor Criminal Justice Division (CJD)</a:t>
            </a:r>
            <a:endParaRPr lang="en-US" dirty="0"/>
          </a:p>
        </p:txBody>
      </p:sp>
      <p:sp>
        <p:nvSpPr>
          <p:cNvPr id="3" name="Subtitle 2"/>
          <p:cNvSpPr>
            <a:spLocks noGrp="1"/>
          </p:cNvSpPr>
          <p:nvPr>
            <p:ph type="subTitle" idx="1"/>
          </p:nvPr>
        </p:nvSpPr>
        <p:spPr>
          <a:xfrm>
            <a:off x="381000" y="6096000"/>
            <a:ext cx="5342880" cy="609600"/>
          </a:xfrm>
        </p:spPr>
        <p:txBody>
          <a:bodyPr/>
          <a:lstStyle/>
          <a:p>
            <a:r>
              <a:rPr lang="en-US" dirty="0" smtClean="0"/>
              <a:t>April 2019</a:t>
            </a:r>
            <a:endParaRPr lang="en-US" dirty="0"/>
          </a:p>
        </p:txBody>
      </p:sp>
      <p:sp>
        <p:nvSpPr>
          <p:cNvPr id="4" name="Title 1"/>
          <p:cNvSpPr txBox="1">
            <a:spLocks/>
          </p:cNvSpPr>
          <p:nvPr/>
        </p:nvSpPr>
        <p:spPr>
          <a:xfrm>
            <a:off x="381000" y="3200400"/>
            <a:ext cx="7620000" cy="1447800"/>
          </a:xfrm>
          <a:prstGeom prst="rect">
            <a:avLst/>
          </a:prstGeom>
        </p:spPr>
        <p:txBody>
          <a:bodyPr vert="horz" lIns="0" tIns="0" rIns="0" bIns="0" rtlCol="0" anchor="t" anchorCtr="0">
            <a:noAutofit/>
          </a:bodyPr>
          <a:lstStyle>
            <a:lvl1pPr algn="l" defTabSz="914400" rtl="0" eaLnBrk="1" latinLnBrk="0" hangingPunct="1">
              <a:spcBef>
                <a:spcPct val="0"/>
              </a:spcBef>
              <a:buNone/>
              <a:defRPr sz="3800" kern="1200">
                <a:solidFill>
                  <a:schemeClr val="accent1"/>
                </a:solidFill>
                <a:latin typeface="+mj-lt"/>
                <a:ea typeface="+mj-ea"/>
                <a:cs typeface="+mj-cs"/>
              </a:defRPr>
            </a:lvl1pPr>
          </a:lstStyle>
          <a:p>
            <a:r>
              <a:rPr lang="en-US" sz="2800" i="1" dirty="0" smtClean="0">
                <a:solidFill>
                  <a:schemeClr val="accent3"/>
                </a:solidFill>
              </a:rPr>
              <a:t>Grant Development and Process: The proposal, merit review and grant management</a:t>
            </a:r>
            <a:endParaRPr lang="en-GB" sz="2800" i="1" dirty="0">
              <a:solidFill>
                <a:schemeClr val="accent3"/>
              </a:solidFill>
            </a:endParaRPr>
          </a:p>
        </p:txBody>
      </p:sp>
    </p:spTree>
    <p:extLst>
      <p:ext uri="{BB962C8B-B14F-4D97-AF65-F5344CB8AC3E}">
        <p14:creationId xmlns:p14="http://schemas.microsoft.com/office/powerpoint/2010/main" val="718886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70113" y="765175"/>
            <a:ext cx="8388000" cy="454025"/>
          </a:xfrm>
        </p:spPr>
        <p:txBody>
          <a:bodyPr/>
          <a:lstStyle/>
          <a:p>
            <a:r>
              <a:rPr lang="en-US" dirty="0"/>
              <a:t>A good application must first be a well-thought-out project</a:t>
            </a:r>
          </a:p>
        </p:txBody>
      </p:sp>
      <p:sp>
        <p:nvSpPr>
          <p:cNvPr id="588801" name="Title 1"/>
          <p:cNvSpPr>
            <a:spLocks noGrp="1"/>
          </p:cNvSpPr>
          <p:nvPr>
            <p:ph type="title"/>
          </p:nvPr>
        </p:nvSpPr>
        <p:spPr/>
        <p:txBody>
          <a:bodyPr/>
          <a:lstStyle/>
          <a:p>
            <a:pPr>
              <a:lnSpc>
                <a:spcPct val="100000"/>
              </a:lnSpc>
            </a:pPr>
            <a:r>
              <a:rPr lang="en-US" altLang="ja-JP" sz="3000" b="0" dirty="0" smtClean="0"/>
              <a:t>How to build a grant PROJECT</a:t>
            </a:r>
            <a:endParaRPr lang="en-US" sz="3000" b="0" dirty="0" smtClean="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C1D26-A9BD-4BDE-BDD9-08EDBAE96860}" type="slidenum">
              <a:rPr kumimoji="0" lang="en-GB" sz="800" b="0" i="0" u="none" strike="noStrike" kern="1200" cap="none" spc="0" normalizeH="0" baseline="0" noProof="0" smtClean="0">
                <a:ln>
                  <a:noFill/>
                </a:ln>
                <a:solidFill>
                  <a:srgbClr val="8C8C8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dirty="0">
              <a:ln>
                <a:noFill/>
              </a:ln>
              <a:solidFill>
                <a:srgbClr val="8C8C8C"/>
              </a:solidFill>
              <a:effectLst/>
              <a:uLnTx/>
              <a:uFillTx/>
              <a:latin typeface="Arial"/>
              <a:ea typeface="+mn-ea"/>
              <a:cs typeface="+mn-cs"/>
            </a:endParaRPr>
          </a:p>
        </p:txBody>
      </p:sp>
      <p:sp>
        <p:nvSpPr>
          <p:cNvPr id="13" name="Rectangle 12"/>
          <p:cNvSpPr>
            <a:spLocks noChangeArrowheads="1"/>
          </p:cNvSpPr>
          <p:nvPr>
            <p:custDataLst>
              <p:tags r:id="rId1"/>
            </p:custDataLst>
          </p:nvPr>
        </p:nvSpPr>
        <p:spPr bwMode="auto">
          <a:xfrm>
            <a:off x="3752850" y="1723105"/>
            <a:ext cx="1543050" cy="4445000"/>
          </a:xfrm>
          <a:prstGeom prst="rect">
            <a:avLst/>
          </a:prstGeom>
          <a:noFill/>
          <a:ln w="6350" algn="ctr">
            <a:noFill/>
            <a:miter lim="800000"/>
            <a:headEnd/>
            <a:tailEnd/>
          </a:ln>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smtClean="0">
                <a:ln>
                  <a:noFill/>
                </a:ln>
                <a:solidFill>
                  <a:srgbClr val="3C8A2E"/>
                </a:solidFill>
                <a:effectLst/>
                <a:uLnTx/>
                <a:uFillTx/>
                <a:latin typeface="Arial"/>
                <a:ea typeface="ＭＳ Ｐゴシック" pitchFamily="50" charset="-128"/>
                <a:cs typeface="+mn-cs"/>
              </a:rPr>
              <a:t>Success</a:t>
            </a:r>
            <a:endParaRPr kumimoji="0" lang="en-US" altLang="ja-JP" sz="2000" b="1" i="0" u="none" strike="noStrike" kern="1200" cap="none" spc="0" normalizeH="0" baseline="0" noProof="0" dirty="0">
              <a:ln>
                <a:noFill/>
              </a:ln>
              <a:solidFill>
                <a:srgbClr val="3C8A2E"/>
              </a:solidFill>
              <a:effectLst/>
              <a:uLnTx/>
              <a:uFillTx/>
              <a:latin typeface="Arial"/>
              <a:ea typeface="ＭＳ Ｐゴシック" pitchFamily="50" charset="-128"/>
              <a:cs typeface="+mn-cs"/>
            </a:endParaRPr>
          </a:p>
        </p:txBody>
      </p:sp>
      <p:sp>
        <p:nvSpPr>
          <p:cNvPr id="14" name="Text Placeholder 5"/>
          <p:cNvSpPr txBox="1">
            <a:spLocks/>
          </p:cNvSpPr>
          <p:nvPr/>
        </p:nvSpPr>
        <p:spPr>
          <a:xfrm>
            <a:off x="692149" y="1790694"/>
            <a:ext cx="3146425" cy="1330325"/>
          </a:xfrm>
          <a:prstGeom prst="homePlate">
            <a:avLst>
              <a:gd name="adj" fmla="val 22028"/>
            </a:avLst>
          </a:prstGeom>
          <a:solidFill>
            <a:schemeClr val="accent1"/>
          </a:solidFill>
          <a:ln>
            <a:solidFill>
              <a:schemeClr val="bg1"/>
            </a:solidFill>
          </a:ln>
        </p:spPr>
        <p:txBody>
          <a:bodyPr wrap="square" lIns="182880" tIns="3600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r>
              <a:rPr kumimoji="0" lang="en-US" sz="2200" b="1" i="0" u="none" strike="noStrike" kern="1200" cap="none" spc="0" normalizeH="0" baseline="0" noProof="0" dirty="0" smtClean="0">
                <a:ln>
                  <a:noFill/>
                </a:ln>
                <a:solidFill>
                  <a:prstClr val="white"/>
                </a:solidFill>
                <a:effectLst/>
                <a:uLnTx/>
                <a:uFillTx/>
                <a:latin typeface="Arial"/>
                <a:ea typeface="+mn-ea"/>
                <a:cs typeface="+mn-cs"/>
              </a:rPr>
              <a:t>Problem Statement</a:t>
            </a:r>
          </a:p>
          <a:p>
            <a:pPr marL="169863" marR="0" lvl="1" indent="-169863" algn="l" defTabSz="957263" rtl="0" eaLnBrk="1" fontAlgn="base" latinLnBrk="0" hangingPunct="1">
              <a:lnSpc>
                <a:spcPct val="100000"/>
              </a:lnSpc>
              <a:spcBef>
                <a:spcPts val="600"/>
              </a:spcBef>
              <a:spcAft>
                <a:spcPts val="0"/>
              </a:spcAft>
              <a:buClrTx/>
              <a:buSzTx/>
              <a:buFont typeface="Arial" charset="0"/>
              <a:buChar char="•"/>
              <a:tabLst/>
              <a:defRPr/>
            </a:pPr>
            <a:r>
              <a:rPr kumimoji="0" lang="en-US" sz="1800" b="0" i="0" u="none" strike="noStrike" kern="1200" cap="none" spc="0" normalizeH="0" baseline="0" noProof="0" dirty="0" smtClean="0">
                <a:ln>
                  <a:noFill/>
                </a:ln>
                <a:solidFill>
                  <a:prstClr val="white"/>
                </a:solidFill>
                <a:effectLst/>
                <a:uLnTx/>
                <a:uFillTx/>
                <a:latin typeface="Arial"/>
                <a:ea typeface="+mj-ea"/>
                <a:cs typeface="+mj-cs"/>
              </a:rPr>
              <a:t>What problem do we want to solve? </a:t>
            </a:r>
          </a:p>
        </p:txBody>
      </p:sp>
      <p:sp>
        <p:nvSpPr>
          <p:cNvPr id="19" name="Text Placeholder 5"/>
          <p:cNvSpPr txBox="1">
            <a:spLocks/>
          </p:cNvSpPr>
          <p:nvPr/>
        </p:nvSpPr>
        <p:spPr>
          <a:xfrm>
            <a:off x="692150" y="3248977"/>
            <a:ext cx="3146425" cy="1330325"/>
          </a:xfrm>
          <a:prstGeom prst="homePlate">
            <a:avLst>
              <a:gd name="adj" fmla="val 22028"/>
            </a:avLst>
          </a:prstGeom>
          <a:solidFill>
            <a:schemeClr val="accent1"/>
          </a:solidFill>
          <a:ln>
            <a:solidFill>
              <a:schemeClr val="bg1"/>
            </a:solidFill>
          </a:ln>
        </p:spPr>
        <p:txBody>
          <a:bodyPr wrap="square" lIns="182880" tIns="3600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r>
              <a:rPr kumimoji="0" lang="en-US" sz="2200" b="1" i="0" u="none" strike="noStrike" kern="1200" cap="none" spc="0" normalizeH="0" baseline="0" noProof="0" dirty="0" smtClean="0">
                <a:ln>
                  <a:noFill/>
                </a:ln>
                <a:solidFill>
                  <a:prstClr val="white"/>
                </a:solidFill>
                <a:effectLst/>
                <a:uLnTx/>
                <a:uFillTx/>
                <a:latin typeface="Arial"/>
                <a:ea typeface="+mn-ea"/>
                <a:cs typeface="+mn-cs"/>
              </a:rPr>
              <a:t>Target Population</a:t>
            </a:r>
            <a:endParaRPr kumimoji="0" lang="en-US" sz="2200" b="1" i="0" u="none" strike="noStrike" kern="1200" cap="none" spc="0" normalizeH="0" baseline="0" noProof="0" dirty="0">
              <a:ln>
                <a:noFill/>
              </a:ln>
              <a:solidFill>
                <a:prstClr val="white"/>
              </a:solidFill>
              <a:effectLst/>
              <a:uLnTx/>
              <a:uFillTx/>
              <a:latin typeface="Arial"/>
              <a:ea typeface="+mn-ea"/>
              <a:cs typeface="+mn-cs"/>
            </a:endParaRPr>
          </a:p>
          <a:p>
            <a:pPr marL="169863" marR="0" lvl="1" indent="-169863" algn="l" defTabSz="957263" rtl="0" eaLnBrk="1" fontAlgn="base" latinLnBrk="0" hangingPunct="1">
              <a:lnSpc>
                <a:spcPct val="100000"/>
              </a:lnSpc>
              <a:spcBef>
                <a:spcPts val="600"/>
              </a:spcBef>
              <a:spcAft>
                <a:spcPts val="0"/>
              </a:spcAft>
              <a:buClrTx/>
              <a:buSzTx/>
              <a:buFont typeface="Arial" charset="0"/>
              <a:buChar char="•"/>
              <a:tabLst/>
              <a:defRPr/>
            </a:pPr>
            <a:r>
              <a:rPr kumimoji="0" lang="en-US" sz="1800" b="0" i="0" u="none" strike="noStrike" kern="1200" cap="none" spc="0" normalizeH="0" baseline="0" noProof="0" dirty="0" smtClean="0">
                <a:ln>
                  <a:noFill/>
                </a:ln>
                <a:solidFill>
                  <a:prstClr val="white"/>
                </a:solidFill>
                <a:effectLst/>
                <a:uLnTx/>
                <a:uFillTx/>
                <a:latin typeface="Arial"/>
                <a:ea typeface="+mj-ea"/>
                <a:cs typeface="+mj-cs"/>
              </a:rPr>
              <a:t>Who do we want to help? </a:t>
            </a:r>
            <a:endParaRPr kumimoji="0" lang="en-US" sz="1800" b="0" i="0" u="none" strike="noStrike" kern="1200" cap="none" spc="0" normalizeH="0" baseline="0" noProof="0" dirty="0">
              <a:ln>
                <a:noFill/>
              </a:ln>
              <a:solidFill>
                <a:prstClr val="white"/>
              </a:solidFill>
              <a:effectLst/>
              <a:uLnTx/>
              <a:uFillTx/>
              <a:latin typeface="Arial"/>
              <a:ea typeface="+mj-ea"/>
              <a:cs typeface="+mj-cs"/>
            </a:endParaRPr>
          </a:p>
        </p:txBody>
      </p:sp>
      <p:sp>
        <p:nvSpPr>
          <p:cNvPr id="20" name="Text Placeholder 5"/>
          <p:cNvSpPr txBox="1">
            <a:spLocks/>
          </p:cNvSpPr>
          <p:nvPr/>
        </p:nvSpPr>
        <p:spPr>
          <a:xfrm>
            <a:off x="692150" y="4730741"/>
            <a:ext cx="3146425" cy="1330325"/>
          </a:xfrm>
          <a:prstGeom prst="homePlate">
            <a:avLst>
              <a:gd name="adj" fmla="val 22028"/>
            </a:avLst>
          </a:prstGeom>
          <a:solidFill>
            <a:schemeClr val="accent1"/>
          </a:solidFill>
          <a:ln>
            <a:solidFill>
              <a:schemeClr val="bg1"/>
            </a:solidFill>
          </a:ln>
        </p:spPr>
        <p:txBody>
          <a:bodyPr wrap="square" lIns="182880" tIns="3600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r>
              <a:rPr kumimoji="0" lang="en-US" sz="2200" b="1" i="0" u="none" strike="noStrike" kern="1200" cap="none" spc="0" normalizeH="0" baseline="0" noProof="0" dirty="0" smtClean="0">
                <a:ln>
                  <a:noFill/>
                </a:ln>
                <a:solidFill>
                  <a:prstClr val="white"/>
                </a:solidFill>
                <a:effectLst/>
                <a:uLnTx/>
                <a:uFillTx/>
                <a:latin typeface="Arial"/>
                <a:ea typeface="+mn-ea"/>
                <a:cs typeface="+mn-cs"/>
              </a:rPr>
              <a:t>Performance</a:t>
            </a:r>
            <a:endParaRPr kumimoji="0" lang="en-US" sz="2200" b="1" i="0" u="none" strike="noStrike" kern="1200" cap="none" spc="0" normalizeH="0" baseline="0" noProof="0" dirty="0">
              <a:ln>
                <a:noFill/>
              </a:ln>
              <a:solidFill>
                <a:prstClr val="white"/>
              </a:solidFill>
              <a:effectLst/>
              <a:uLnTx/>
              <a:uFillTx/>
              <a:latin typeface="Arial"/>
              <a:ea typeface="+mn-ea"/>
              <a:cs typeface="+mn-cs"/>
            </a:endParaRPr>
          </a:p>
          <a:p>
            <a:pPr marL="169863" marR="0" lvl="1" indent="-169863" algn="l" defTabSz="957263" rtl="0" eaLnBrk="1" fontAlgn="base" latinLnBrk="0" hangingPunct="1">
              <a:lnSpc>
                <a:spcPct val="100000"/>
              </a:lnSpc>
              <a:spcBef>
                <a:spcPts val="300"/>
              </a:spcBef>
              <a:spcAft>
                <a:spcPts val="0"/>
              </a:spcAft>
              <a:buClrTx/>
              <a:buSzTx/>
              <a:buFont typeface="Arial" charset="0"/>
              <a:buChar char="•"/>
              <a:tabLst/>
              <a:defRPr/>
            </a:pPr>
            <a:r>
              <a:rPr kumimoji="0" lang="en-US" sz="1800" b="0" i="0" u="none" strike="noStrike" kern="1200" cap="none" spc="0" normalizeH="0" baseline="0" noProof="0" dirty="0" smtClean="0">
                <a:ln>
                  <a:noFill/>
                </a:ln>
                <a:solidFill>
                  <a:prstClr val="white"/>
                </a:solidFill>
                <a:effectLst/>
                <a:uLnTx/>
                <a:uFillTx/>
                <a:latin typeface="Arial"/>
                <a:ea typeface="+mj-ea"/>
                <a:cs typeface="+mj-cs"/>
              </a:rPr>
              <a:t>What specifically do we want to accomplish?</a:t>
            </a:r>
          </a:p>
          <a:p>
            <a:pPr marL="169863" marR="0" lvl="1" indent="-169863" algn="l" defTabSz="957263" rtl="0" eaLnBrk="1" fontAlgn="base" latinLnBrk="0" hangingPunct="1">
              <a:lnSpc>
                <a:spcPct val="100000"/>
              </a:lnSpc>
              <a:spcBef>
                <a:spcPts val="600"/>
              </a:spcBef>
              <a:spcAft>
                <a:spcPts val="0"/>
              </a:spcAft>
              <a:buClrTx/>
              <a:buSzTx/>
              <a:buFont typeface="Arial" charset="0"/>
              <a:buChar char="•"/>
              <a:tabLst/>
              <a:defRPr/>
            </a:pPr>
            <a:r>
              <a:rPr kumimoji="0" lang="en-US" sz="1800" b="0" i="0" u="none" strike="noStrike" kern="1200" cap="none" spc="0" normalizeH="0" baseline="0" noProof="0" dirty="0" smtClean="0">
                <a:ln>
                  <a:noFill/>
                </a:ln>
                <a:solidFill>
                  <a:prstClr val="white"/>
                </a:solidFill>
                <a:effectLst/>
                <a:uLnTx/>
                <a:uFillTx/>
                <a:latin typeface="Arial"/>
                <a:ea typeface="+mj-ea"/>
                <a:cs typeface="+mj-cs"/>
              </a:rPr>
              <a:t>How to measure it?</a:t>
            </a:r>
            <a:endParaRPr kumimoji="0" lang="en-US" sz="1800" b="0" i="0" u="none" strike="noStrike" kern="1200" cap="none" spc="0" normalizeH="0" baseline="0" noProof="0" dirty="0">
              <a:ln>
                <a:noFill/>
              </a:ln>
              <a:solidFill>
                <a:prstClr val="white"/>
              </a:solidFill>
              <a:effectLst/>
              <a:uLnTx/>
              <a:uFillTx/>
              <a:latin typeface="Arial"/>
              <a:ea typeface="+mj-ea"/>
              <a:cs typeface="+mj-cs"/>
            </a:endParaRPr>
          </a:p>
        </p:txBody>
      </p:sp>
      <p:sp>
        <p:nvSpPr>
          <p:cNvPr id="21" name="Text Placeholder 5"/>
          <p:cNvSpPr txBox="1">
            <a:spLocks/>
          </p:cNvSpPr>
          <p:nvPr/>
        </p:nvSpPr>
        <p:spPr>
          <a:xfrm flipH="1">
            <a:off x="5287963" y="1790693"/>
            <a:ext cx="3146425" cy="1330325"/>
          </a:xfrm>
          <a:prstGeom prst="homePlate">
            <a:avLst>
              <a:gd name="adj" fmla="val 22028"/>
            </a:avLst>
          </a:prstGeom>
          <a:solidFill>
            <a:schemeClr val="accent3"/>
          </a:solidFill>
          <a:ln>
            <a:solidFill>
              <a:schemeClr val="bg1"/>
            </a:solidFill>
          </a:ln>
        </p:spPr>
        <p:txBody>
          <a:bodyPr wrap="square" lIns="182880" tIns="3600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r>
              <a:rPr kumimoji="0" lang="en-US" sz="2200" b="1" i="0" u="none" strike="noStrike" kern="1200" cap="none" spc="0" normalizeH="0" baseline="0" noProof="0" dirty="0" smtClean="0">
                <a:ln>
                  <a:noFill/>
                </a:ln>
                <a:solidFill>
                  <a:prstClr val="white"/>
                </a:solidFill>
                <a:effectLst/>
                <a:uLnTx/>
                <a:uFillTx/>
                <a:latin typeface="Arial"/>
                <a:ea typeface="+mn-ea"/>
                <a:cs typeface="+mn-cs"/>
              </a:rPr>
              <a:t>Evidence</a:t>
            </a:r>
            <a:endParaRPr kumimoji="0" lang="en-US" sz="2200" b="1" i="0" u="none" strike="noStrike" kern="1200" cap="none" spc="0" normalizeH="0" baseline="0" noProof="0" dirty="0">
              <a:ln>
                <a:noFill/>
              </a:ln>
              <a:solidFill>
                <a:prstClr val="white"/>
              </a:solidFill>
              <a:effectLst/>
              <a:uLnTx/>
              <a:uFillTx/>
              <a:latin typeface="Arial"/>
              <a:ea typeface="+mn-ea"/>
              <a:cs typeface="+mn-cs"/>
            </a:endParaRPr>
          </a:p>
          <a:p>
            <a:pPr marL="169863" marR="0" lvl="1" indent="-169863" algn="l" defTabSz="957263" rtl="0" eaLnBrk="1" fontAlgn="base" latinLnBrk="0" hangingPunct="1">
              <a:lnSpc>
                <a:spcPct val="100000"/>
              </a:lnSpc>
              <a:spcBef>
                <a:spcPts val="600"/>
              </a:spcBef>
              <a:spcAft>
                <a:spcPts val="0"/>
              </a:spcAft>
              <a:buClrTx/>
              <a:buSzTx/>
              <a:buFont typeface="Arial" charset="0"/>
              <a:buChar char="•"/>
              <a:tabLst/>
              <a:defRPr/>
            </a:pPr>
            <a:r>
              <a:rPr kumimoji="0" lang="en-US" sz="1800" b="0" i="0" u="none" strike="noStrike" kern="1200" cap="none" spc="0" normalizeH="0" baseline="0" noProof="0" dirty="0" smtClean="0">
                <a:ln>
                  <a:noFill/>
                </a:ln>
                <a:solidFill>
                  <a:prstClr val="white"/>
                </a:solidFill>
                <a:effectLst/>
                <a:uLnTx/>
                <a:uFillTx/>
                <a:latin typeface="Arial"/>
                <a:ea typeface="+mj-ea"/>
                <a:cs typeface="+mj-cs"/>
              </a:rPr>
              <a:t>What practices, or research tell us what is likely to work?</a:t>
            </a:r>
            <a:endParaRPr kumimoji="0" lang="en-US" sz="1800" b="0" i="0" u="none" strike="noStrike" kern="1200" cap="none" spc="0" normalizeH="0" baseline="0" noProof="0" dirty="0">
              <a:ln>
                <a:noFill/>
              </a:ln>
              <a:solidFill>
                <a:prstClr val="white"/>
              </a:solidFill>
              <a:effectLst/>
              <a:uLnTx/>
              <a:uFillTx/>
              <a:latin typeface="Arial"/>
              <a:ea typeface="+mj-ea"/>
              <a:cs typeface="+mj-cs"/>
            </a:endParaRPr>
          </a:p>
        </p:txBody>
      </p:sp>
      <p:sp>
        <p:nvSpPr>
          <p:cNvPr id="22" name="Text Placeholder 5"/>
          <p:cNvSpPr txBox="1">
            <a:spLocks/>
          </p:cNvSpPr>
          <p:nvPr/>
        </p:nvSpPr>
        <p:spPr>
          <a:xfrm flipH="1">
            <a:off x="5287963" y="3248976"/>
            <a:ext cx="3146425" cy="1330325"/>
          </a:xfrm>
          <a:prstGeom prst="homePlate">
            <a:avLst>
              <a:gd name="adj" fmla="val 22028"/>
            </a:avLst>
          </a:prstGeom>
          <a:solidFill>
            <a:schemeClr val="accent3"/>
          </a:solidFill>
          <a:ln>
            <a:solidFill>
              <a:schemeClr val="bg1"/>
            </a:solidFill>
          </a:ln>
        </p:spPr>
        <p:txBody>
          <a:bodyPr wrap="square" lIns="182880" tIns="3600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r>
              <a:rPr kumimoji="0" lang="en-US" sz="2200" b="1" i="0" u="none" strike="noStrike" kern="1200" cap="none" spc="0" normalizeH="0" baseline="0" noProof="0" dirty="0" smtClean="0">
                <a:ln>
                  <a:noFill/>
                </a:ln>
                <a:solidFill>
                  <a:prstClr val="white"/>
                </a:solidFill>
                <a:effectLst/>
                <a:uLnTx/>
                <a:uFillTx/>
                <a:latin typeface="Arial"/>
                <a:ea typeface="+mn-ea"/>
                <a:cs typeface="+mn-cs"/>
              </a:rPr>
              <a:t>Approach</a:t>
            </a:r>
            <a:endParaRPr kumimoji="0" lang="en-US" sz="2200" b="1" i="0" u="none" strike="noStrike" kern="1200" cap="none" spc="0" normalizeH="0" baseline="0" noProof="0" dirty="0">
              <a:ln>
                <a:noFill/>
              </a:ln>
              <a:solidFill>
                <a:prstClr val="white"/>
              </a:solidFill>
              <a:effectLst/>
              <a:uLnTx/>
              <a:uFillTx/>
              <a:latin typeface="Arial"/>
              <a:ea typeface="+mn-ea"/>
              <a:cs typeface="+mn-cs"/>
            </a:endParaRPr>
          </a:p>
          <a:p>
            <a:pPr marL="169863" marR="0" lvl="1" indent="-169863" algn="l" defTabSz="957263" rtl="0" eaLnBrk="1" fontAlgn="base" latinLnBrk="0" hangingPunct="1">
              <a:lnSpc>
                <a:spcPct val="100000"/>
              </a:lnSpc>
              <a:spcBef>
                <a:spcPts val="600"/>
              </a:spcBef>
              <a:spcAft>
                <a:spcPts val="0"/>
              </a:spcAft>
              <a:buClrTx/>
              <a:buSzTx/>
              <a:buFont typeface="Arial" charset="0"/>
              <a:buChar char="•"/>
              <a:tabLst/>
              <a:defRPr/>
            </a:pPr>
            <a:r>
              <a:rPr kumimoji="0" lang="en-US" sz="1800" b="0" i="0" u="none" strike="noStrike" kern="1200" cap="none" spc="0" normalizeH="0" baseline="0" noProof="0" dirty="0" smtClean="0">
                <a:ln>
                  <a:noFill/>
                </a:ln>
                <a:solidFill>
                  <a:prstClr val="white"/>
                </a:solidFill>
                <a:effectLst/>
                <a:uLnTx/>
                <a:uFillTx/>
                <a:latin typeface="Arial"/>
                <a:ea typeface="+mj-ea"/>
                <a:cs typeface="+mj-cs"/>
              </a:rPr>
              <a:t>What specifically are we going to do to solve the problem?</a:t>
            </a:r>
            <a:endParaRPr kumimoji="0" lang="en-US" sz="1800" b="0" i="0" u="none" strike="noStrike" kern="1200" cap="none" spc="0" normalizeH="0" baseline="0" noProof="0" dirty="0">
              <a:ln>
                <a:noFill/>
              </a:ln>
              <a:solidFill>
                <a:prstClr val="white"/>
              </a:solidFill>
              <a:effectLst/>
              <a:uLnTx/>
              <a:uFillTx/>
              <a:latin typeface="Arial"/>
              <a:ea typeface="+mj-ea"/>
              <a:cs typeface="+mj-cs"/>
            </a:endParaRPr>
          </a:p>
        </p:txBody>
      </p:sp>
      <p:sp>
        <p:nvSpPr>
          <p:cNvPr id="23" name="Text Placeholder 5"/>
          <p:cNvSpPr txBox="1">
            <a:spLocks/>
          </p:cNvSpPr>
          <p:nvPr>
            <p:custDataLst>
              <p:tags r:id="rId2"/>
            </p:custDataLst>
          </p:nvPr>
        </p:nvSpPr>
        <p:spPr>
          <a:xfrm flipH="1">
            <a:off x="5287963" y="4730740"/>
            <a:ext cx="3146425" cy="1330325"/>
          </a:xfrm>
          <a:prstGeom prst="homePlate">
            <a:avLst>
              <a:gd name="adj" fmla="val 22028"/>
            </a:avLst>
          </a:prstGeom>
          <a:solidFill>
            <a:schemeClr val="accent3"/>
          </a:solidFill>
          <a:ln>
            <a:solidFill>
              <a:schemeClr val="bg1"/>
            </a:solidFill>
          </a:ln>
        </p:spPr>
        <p:txBody>
          <a:bodyPr wrap="square" lIns="182880" tIns="3600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600"/>
              </a:spcBef>
              <a:spcAft>
                <a:spcPts val="0"/>
              </a:spcAft>
              <a:buClrTx/>
              <a:buSzTx/>
              <a:buFont typeface="Arial" charset="0"/>
              <a:buNone/>
              <a:tabLst/>
              <a:defRPr/>
            </a:pPr>
            <a:r>
              <a:rPr kumimoji="0" lang="en-US" sz="2200" b="1" i="0" u="none" strike="noStrike" kern="1200" cap="none" spc="0" normalizeH="0" baseline="0" noProof="0" dirty="0" smtClean="0">
                <a:ln>
                  <a:noFill/>
                </a:ln>
                <a:solidFill>
                  <a:prstClr val="white"/>
                </a:solidFill>
                <a:effectLst/>
                <a:uLnTx/>
                <a:uFillTx/>
                <a:latin typeface="Arial"/>
                <a:ea typeface="+mn-ea"/>
                <a:cs typeface="+mn-cs"/>
              </a:rPr>
              <a:t>Capabilities</a:t>
            </a:r>
            <a:endParaRPr kumimoji="0" lang="en-US" sz="2200" b="1" i="0" u="none" strike="noStrike" kern="1200" cap="none" spc="0" normalizeH="0" baseline="0" noProof="0" dirty="0">
              <a:ln>
                <a:noFill/>
              </a:ln>
              <a:solidFill>
                <a:prstClr val="white"/>
              </a:solidFill>
              <a:effectLst/>
              <a:uLnTx/>
              <a:uFillTx/>
              <a:latin typeface="Arial"/>
              <a:ea typeface="+mn-ea"/>
              <a:cs typeface="+mn-cs"/>
            </a:endParaRPr>
          </a:p>
          <a:p>
            <a:pPr marL="169863" marR="0" lvl="1" indent="-169863" algn="l" defTabSz="957263" rtl="0" eaLnBrk="1" fontAlgn="base" latinLnBrk="0" hangingPunct="1">
              <a:lnSpc>
                <a:spcPct val="100000"/>
              </a:lnSpc>
              <a:spcBef>
                <a:spcPts val="600"/>
              </a:spcBef>
              <a:spcAft>
                <a:spcPts val="0"/>
              </a:spcAft>
              <a:buClrTx/>
              <a:buSzTx/>
              <a:buFont typeface="Arial" charset="0"/>
              <a:buChar char="•"/>
              <a:tabLst/>
              <a:defRPr/>
            </a:pPr>
            <a:r>
              <a:rPr kumimoji="0" lang="en-US" sz="1800" b="0" i="0" u="none" strike="noStrike" kern="1200" cap="none" spc="0" normalizeH="0" baseline="0" noProof="0" dirty="0" smtClean="0">
                <a:ln>
                  <a:noFill/>
                </a:ln>
                <a:solidFill>
                  <a:prstClr val="white"/>
                </a:solidFill>
                <a:effectLst/>
                <a:uLnTx/>
                <a:uFillTx/>
                <a:latin typeface="Arial"/>
                <a:ea typeface="+mj-ea"/>
                <a:cs typeface="+mj-cs"/>
              </a:rPr>
              <a:t>What skills, expertise, and bandwidth do we need to succeed?</a:t>
            </a:r>
            <a:endParaRPr kumimoji="0" lang="en-US" sz="1800" b="0" i="0" u="none" strike="noStrike" kern="1200" cap="none" spc="0" normalizeH="0" baseline="0" noProof="0" dirty="0">
              <a:ln>
                <a:noFill/>
              </a:ln>
              <a:solidFill>
                <a:prstClr val="white"/>
              </a:solidFill>
              <a:effectLst/>
              <a:uLnTx/>
              <a:uFillTx/>
              <a:latin typeface="Arial"/>
              <a:ea typeface="+mj-ea"/>
              <a:cs typeface="+mj-cs"/>
            </a:endParaRPr>
          </a:p>
        </p:txBody>
      </p:sp>
      <p:sp>
        <p:nvSpPr>
          <p:cNvPr id="2" name="TextBox 1"/>
          <p:cNvSpPr txBox="1"/>
          <p:nvPr/>
        </p:nvSpPr>
        <p:spPr>
          <a:xfrm>
            <a:off x="609600" y="1379953"/>
            <a:ext cx="1752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194178"/>
                </a:solidFill>
                <a:effectLst/>
                <a:uLnTx/>
                <a:uFillTx/>
                <a:latin typeface="Arial"/>
                <a:ea typeface="+mn-ea"/>
                <a:cs typeface="+mn-cs"/>
              </a:rPr>
              <a:t>WHAT?</a:t>
            </a:r>
            <a:endParaRPr kumimoji="0" lang="en-US" sz="1800" b="1" i="0" u="none" strike="noStrike" kern="1200" cap="none" spc="0" normalizeH="0" baseline="0" noProof="0" dirty="0">
              <a:ln>
                <a:noFill/>
              </a:ln>
              <a:solidFill>
                <a:srgbClr val="194178"/>
              </a:solidFill>
              <a:effectLst/>
              <a:uLnTx/>
              <a:uFillTx/>
              <a:latin typeface="Arial"/>
              <a:ea typeface="+mn-ea"/>
              <a:cs typeface="+mn-cs"/>
            </a:endParaRPr>
          </a:p>
        </p:txBody>
      </p:sp>
      <p:sp>
        <p:nvSpPr>
          <p:cNvPr id="15" name="TextBox 14"/>
          <p:cNvSpPr txBox="1"/>
          <p:nvPr/>
        </p:nvSpPr>
        <p:spPr>
          <a:xfrm>
            <a:off x="6753225" y="1405513"/>
            <a:ext cx="175260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79A6"/>
                </a:solidFill>
                <a:effectLst/>
                <a:uLnTx/>
                <a:uFillTx/>
                <a:latin typeface="Arial"/>
                <a:ea typeface="+mn-ea"/>
                <a:cs typeface="+mn-cs"/>
              </a:rPr>
              <a:t>HOW?</a:t>
            </a:r>
            <a:endParaRPr kumimoji="0" lang="en-US" sz="1800" b="1" i="0" u="none" strike="noStrike" kern="1200" cap="none" spc="0" normalizeH="0" baseline="0" noProof="0" dirty="0">
              <a:ln>
                <a:noFill/>
              </a:ln>
              <a:solidFill>
                <a:srgbClr val="0079A6"/>
              </a:solidFill>
              <a:effectLst/>
              <a:uLnTx/>
              <a:uFillTx/>
              <a:latin typeface="Arial"/>
              <a:ea typeface="+mn-ea"/>
              <a:cs typeface="+mn-cs"/>
            </a:endParaRPr>
          </a:p>
        </p:txBody>
      </p:sp>
    </p:spTree>
    <p:extLst>
      <p:ext uri="{BB962C8B-B14F-4D97-AF65-F5344CB8AC3E}">
        <p14:creationId xmlns:p14="http://schemas.microsoft.com/office/powerpoint/2010/main" val="314375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type="body" sz="quarter" idx="13"/>
          </p:nvPr>
        </p:nvSpPr>
        <p:spPr>
          <a:xfrm>
            <a:off x="370113" y="765175"/>
            <a:ext cx="8388000" cy="606425"/>
          </a:xfrm>
        </p:spPr>
        <p:txBody>
          <a:bodyPr>
            <a:noAutofit/>
          </a:bodyPr>
          <a:lstStyle/>
          <a:p>
            <a:pPr marL="0" lvl="4" indent="0">
              <a:spcAft>
                <a:spcPts val="1059"/>
              </a:spcAft>
              <a:buClr>
                <a:schemeClr val="accent2"/>
              </a:buClr>
              <a:buNone/>
              <a:defRPr/>
            </a:pPr>
            <a:r>
              <a:rPr lang="en-US" sz="2118" dirty="0" smtClean="0">
                <a:solidFill>
                  <a:schemeClr val="accent3"/>
                </a:solidFill>
              </a:rPr>
              <a:t>The approach is how the applicant plans to solve the problem and meet their objectives. It is the central core of the application. </a:t>
            </a:r>
            <a:endParaRPr lang="en-US" sz="2118" dirty="0">
              <a:solidFill>
                <a:schemeClr val="accent3"/>
              </a:solidFill>
            </a:endParaRPr>
          </a:p>
          <a:p>
            <a:pPr marL="0" indent="0"/>
            <a:endParaRPr dirty="0" smtClean="0"/>
          </a:p>
          <a:p>
            <a:pPr marL="0" indent="0"/>
            <a:endParaRPr lang="en-US" dirty="0" smtClean="0"/>
          </a:p>
        </p:txBody>
      </p:sp>
      <p:sp>
        <p:nvSpPr>
          <p:cNvPr id="10" name="Title 1"/>
          <p:cNvSpPr>
            <a:spLocks noGrp="1"/>
          </p:cNvSpPr>
          <p:nvPr>
            <p:ph type="title"/>
          </p:nvPr>
        </p:nvSpPr>
        <p:spPr/>
        <p:txBody>
          <a:bodyPr/>
          <a:lstStyle/>
          <a:p>
            <a:r>
              <a:rPr lang="en-US" dirty="0" smtClean="0"/>
              <a:t>Approach</a:t>
            </a:r>
          </a:p>
        </p:txBody>
      </p:sp>
      <p:sp>
        <p:nvSpPr>
          <p:cNvPr id="2" name="Text Placeholder 1"/>
          <p:cNvSpPr>
            <a:spLocks noGrp="1"/>
          </p:cNvSpPr>
          <p:nvPr>
            <p:ph type="body" sz="quarter" idx="14"/>
          </p:nvPr>
        </p:nvSpPr>
        <p:spPr>
          <a:xfrm>
            <a:off x="370800" y="1600200"/>
            <a:ext cx="8388000" cy="4876800"/>
          </a:xfrm>
        </p:spPr>
        <p:txBody>
          <a:bodyPr>
            <a:normAutofit/>
          </a:bodyPr>
          <a:lstStyle/>
          <a:p>
            <a:pPr marL="0" indent="0">
              <a:lnSpc>
                <a:spcPct val="120000"/>
              </a:lnSpc>
              <a:buClr>
                <a:schemeClr val="accent2"/>
              </a:buClr>
              <a:buNone/>
              <a:defRPr/>
            </a:pPr>
            <a:r>
              <a:rPr lang="en-US" sz="1800" b="1" dirty="0"/>
              <a:t>The </a:t>
            </a:r>
            <a:r>
              <a:rPr lang="en-US" sz="1800" b="1" dirty="0" smtClean="0"/>
              <a:t>project approach and activities section should</a:t>
            </a:r>
            <a:r>
              <a:rPr lang="en-US" sz="1800" b="1" dirty="0"/>
              <a:t>:</a:t>
            </a:r>
          </a:p>
          <a:p>
            <a:pPr>
              <a:lnSpc>
                <a:spcPct val="120000"/>
              </a:lnSpc>
              <a:buClr>
                <a:schemeClr val="accent3"/>
              </a:buClr>
              <a:buFont typeface="Wingdings" pitchFamily="2" charset="2"/>
              <a:buChar char="§"/>
            </a:pPr>
            <a:r>
              <a:rPr lang="en-US" sz="1800" dirty="0" smtClean="0"/>
              <a:t>Clearly describe, in detail, </a:t>
            </a:r>
            <a:r>
              <a:rPr lang="en-US" sz="1800" u="sng" dirty="0" smtClean="0"/>
              <a:t>what the project does </a:t>
            </a:r>
            <a:r>
              <a:rPr lang="en-US" sz="1800" dirty="0" smtClean="0"/>
              <a:t>so that a lay person could understand</a:t>
            </a:r>
          </a:p>
          <a:p>
            <a:pPr>
              <a:lnSpc>
                <a:spcPct val="120000"/>
              </a:lnSpc>
              <a:buClr>
                <a:schemeClr val="accent3"/>
              </a:buClr>
              <a:buFont typeface="Wingdings" pitchFamily="2" charset="2"/>
              <a:buChar char="§"/>
            </a:pPr>
            <a:r>
              <a:rPr lang="en-US" sz="1800" dirty="0" smtClean="0"/>
              <a:t>Address how this project approach will </a:t>
            </a:r>
            <a:r>
              <a:rPr lang="en-US" sz="1800" u="sng" dirty="0" smtClean="0"/>
              <a:t>affect the stated problem</a:t>
            </a:r>
          </a:p>
          <a:p>
            <a:pPr>
              <a:lnSpc>
                <a:spcPct val="120000"/>
              </a:lnSpc>
              <a:buClr>
                <a:schemeClr val="accent3"/>
              </a:buClr>
              <a:buFont typeface="Wingdings" pitchFamily="2" charset="2"/>
              <a:buChar char="§"/>
            </a:pPr>
            <a:r>
              <a:rPr lang="en-US" sz="1800" dirty="0" smtClean="0"/>
              <a:t>Provide enough context to understand how the approach </a:t>
            </a:r>
            <a:r>
              <a:rPr lang="en-US" sz="1800" u="sng" dirty="0" smtClean="0"/>
              <a:t>ties</a:t>
            </a:r>
            <a:r>
              <a:rPr lang="en-US" sz="1800" dirty="0" smtClean="0"/>
              <a:t> to capabilities, evidence-based practices, and performance management</a:t>
            </a:r>
          </a:p>
          <a:p>
            <a:pPr>
              <a:lnSpc>
                <a:spcPct val="120000"/>
              </a:lnSpc>
              <a:buClr>
                <a:schemeClr val="accent3"/>
              </a:buClr>
              <a:buFont typeface="Wingdings" pitchFamily="2" charset="2"/>
              <a:buChar char="§"/>
            </a:pPr>
            <a:r>
              <a:rPr lang="en-US" sz="1800" dirty="0" smtClean="0"/>
              <a:t>Explain </a:t>
            </a:r>
            <a:r>
              <a:rPr lang="en-US" sz="1800" u="sng" dirty="0" smtClean="0"/>
              <a:t>why</a:t>
            </a:r>
            <a:r>
              <a:rPr lang="en-US" sz="1800" dirty="0" smtClean="0"/>
              <a:t> the applicant has chosen the approach</a:t>
            </a:r>
          </a:p>
          <a:p>
            <a:pPr>
              <a:lnSpc>
                <a:spcPct val="120000"/>
              </a:lnSpc>
              <a:buClr>
                <a:schemeClr val="accent3"/>
              </a:buClr>
              <a:buFont typeface="Wingdings" pitchFamily="2" charset="2"/>
              <a:buChar char="§"/>
            </a:pPr>
            <a:r>
              <a:rPr lang="en-US" sz="1800" dirty="0" smtClean="0"/>
              <a:t>Include any relevant </a:t>
            </a:r>
            <a:r>
              <a:rPr lang="en-US" sz="1800" u="sng" dirty="0" smtClean="0"/>
              <a:t>timelines</a:t>
            </a:r>
            <a:endParaRPr lang="en-US" sz="1800" u="sng" dirty="0"/>
          </a:p>
        </p:txBody>
      </p:sp>
      <p:sp>
        <p:nvSpPr>
          <p:cNvPr id="7" name="Slide Number Placeholder 6"/>
          <p:cNvSpPr>
            <a:spLocks noGrp="1"/>
          </p:cNvSpPr>
          <p:nvPr>
            <p:ph type="sldNum" sz="quarter" idx="4"/>
          </p:nvPr>
        </p:nvSpPr>
        <p:spPr/>
        <p:txBody>
          <a:bodyPr/>
          <a:lstStyle/>
          <a:p>
            <a:fld id="{36C71952-DD11-4600-A77F-AA3674D80BC8}" type="slidenum">
              <a:rPr lang="en-US" smtClean="0"/>
              <a:pPr/>
              <a:t>11</a:t>
            </a:fld>
            <a:endParaRPr lang="en-US" dirty="0"/>
          </a:p>
        </p:txBody>
      </p:sp>
    </p:spTree>
    <p:extLst>
      <p:ext uri="{BB962C8B-B14F-4D97-AF65-F5344CB8AC3E}">
        <p14:creationId xmlns:p14="http://schemas.microsoft.com/office/powerpoint/2010/main" val="2539874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Application Scoring </a:t>
            </a:r>
            <a:endParaRPr lang="en-US" dirty="0"/>
          </a:p>
        </p:txBody>
      </p:sp>
      <p:sp>
        <p:nvSpPr>
          <p:cNvPr id="3" name="Title 2"/>
          <p:cNvSpPr>
            <a:spLocks noGrp="1"/>
          </p:cNvSpPr>
          <p:nvPr>
            <p:ph type="title"/>
          </p:nvPr>
        </p:nvSpPr>
        <p:spPr/>
        <p:txBody>
          <a:bodyPr/>
          <a:lstStyle/>
          <a:p>
            <a:r>
              <a:rPr lang="en-US" dirty="0" smtClean="0"/>
              <a:t>Specialty Court Scoresheet</a:t>
            </a:r>
            <a:endParaRPr lang="en-US" dirty="0"/>
          </a:p>
        </p:txBody>
      </p:sp>
      <p:sp>
        <p:nvSpPr>
          <p:cNvPr id="5" name="Slide Number Placeholder 4"/>
          <p:cNvSpPr>
            <a:spLocks noGrp="1"/>
          </p:cNvSpPr>
          <p:nvPr>
            <p:ph type="sldNum" sz="quarter" idx="4"/>
          </p:nvPr>
        </p:nvSpPr>
        <p:spPr/>
        <p:txBody>
          <a:bodyPr/>
          <a:lstStyle/>
          <a:p>
            <a:fld id="{95CC1D26-A9BD-4BDE-BDD9-08EDBAE96860}" type="slidenum">
              <a:rPr lang="en-GB" smtClean="0"/>
              <a:pPr/>
              <a:t>12</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041244960"/>
              </p:ext>
            </p:extLst>
          </p:nvPr>
        </p:nvGraphicFramePr>
        <p:xfrm>
          <a:off x="370113" y="1143000"/>
          <a:ext cx="8414277" cy="5080149"/>
        </p:xfrm>
        <a:graphic>
          <a:graphicData uri="http://schemas.openxmlformats.org/drawingml/2006/table">
            <a:tbl>
              <a:tblPr firstRow="1" bandRow="1">
                <a:tableStyleId>{5C22544A-7EE6-4342-B048-85BDC9FD1C3A}</a:tableStyleId>
              </a:tblPr>
              <a:tblGrid>
                <a:gridCol w="1607318">
                  <a:extLst>
                    <a:ext uri="{9D8B030D-6E8A-4147-A177-3AD203B41FA5}">
                      <a16:colId xmlns:a16="http://schemas.microsoft.com/office/drawing/2014/main" val="4273244982"/>
                    </a:ext>
                  </a:extLst>
                </a:gridCol>
                <a:gridCol w="2094449">
                  <a:extLst>
                    <a:ext uri="{9D8B030D-6E8A-4147-A177-3AD203B41FA5}">
                      <a16:colId xmlns:a16="http://schemas.microsoft.com/office/drawing/2014/main" val="2223989507"/>
                    </a:ext>
                  </a:extLst>
                </a:gridCol>
                <a:gridCol w="4712510">
                  <a:extLst>
                    <a:ext uri="{9D8B030D-6E8A-4147-A177-3AD203B41FA5}">
                      <a16:colId xmlns:a16="http://schemas.microsoft.com/office/drawing/2014/main" val="3558203656"/>
                    </a:ext>
                  </a:extLst>
                </a:gridCol>
              </a:tblGrid>
              <a:tr h="365461">
                <a:tc>
                  <a:txBody>
                    <a:bodyPr/>
                    <a:lstStyle/>
                    <a:p>
                      <a:pPr algn="ctr"/>
                      <a:r>
                        <a:rPr lang="en-US" b="1" dirty="0" smtClean="0">
                          <a:solidFill>
                            <a:schemeClr val="bg1"/>
                          </a:solidFill>
                        </a:rPr>
                        <a:t>Scoring</a:t>
                      </a:r>
                      <a:r>
                        <a:rPr lang="en-US" b="1" baseline="0" dirty="0" smtClean="0">
                          <a:solidFill>
                            <a:schemeClr val="bg1"/>
                          </a:solidFill>
                        </a:rPr>
                        <a:t> Area</a:t>
                      </a:r>
                      <a:endParaRPr lang="en-US" b="1" dirty="0">
                        <a:solidFill>
                          <a:schemeClr val="bg1"/>
                        </a:solidFill>
                      </a:endParaRPr>
                    </a:p>
                  </a:txBody>
                  <a:tcPr>
                    <a:solidFill>
                      <a:schemeClr val="accent3"/>
                    </a:solidFill>
                  </a:tcPr>
                </a:tc>
                <a:tc>
                  <a:txBody>
                    <a:bodyPr/>
                    <a:lstStyle/>
                    <a:p>
                      <a:pPr algn="ctr"/>
                      <a:r>
                        <a:rPr lang="en-US" b="1" dirty="0" smtClean="0">
                          <a:solidFill>
                            <a:schemeClr val="bg1"/>
                          </a:solidFill>
                        </a:rPr>
                        <a:t>Sources</a:t>
                      </a:r>
                      <a:endParaRPr lang="en-US" b="1" dirty="0">
                        <a:solidFill>
                          <a:schemeClr val="bg1"/>
                        </a:solidFill>
                      </a:endParaRPr>
                    </a:p>
                  </a:txBody>
                  <a:tcPr>
                    <a:solidFill>
                      <a:schemeClr val="accent3"/>
                    </a:solidFill>
                  </a:tcPr>
                </a:tc>
                <a:tc>
                  <a:txBody>
                    <a:bodyPr/>
                    <a:lstStyle/>
                    <a:p>
                      <a:pPr algn="ctr"/>
                      <a:r>
                        <a:rPr lang="en-US" dirty="0" smtClean="0">
                          <a:solidFill>
                            <a:schemeClr val="bg1"/>
                          </a:solidFill>
                        </a:rPr>
                        <a:t>Questions</a:t>
                      </a:r>
                      <a:endParaRPr lang="en-US" dirty="0">
                        <a:solidFill>
                          <a:schemeClr val="bg1"/>
                        </a:solidFill>
                      </a:endParaRPr>
                    </a:p>
                  </a:txBody>
                  <a:tcPr>
                    <a:solidFill>
                      <a:schemeClr val="accent3"/>
                    </a:solidFill>
                  </a:tcPr>
                </a:tc>
                <a:extLst>
                  <a:ext uri="{0D108BD9-81ED-4DB2-BD59-A6C34878D82A}">
                    <a16:rowId xmlns:a16="http://schemas.microsoft.com/office/drawing/2014/main" val="3204411784"/>
                  </a:ext>
                </a:extLst>
              </a:tr>
              <a:tr h="1214029">
                <a:tc>
                  <a:txBody>
                    <a:bodyPr/>
                    <a:lstStyle/>
                    <a:p>
                      <a:r>
                        <a:rPr lang="en-US" sz="1500" dirty="0" smtClean="0"/>
                        <a:t>Problem Identification </a:t>
                      </a:r>
                      <a:endParaRPr lang="en-US" sz="1500" dirty="0"/>
                    </a:p>
                  </a:txBody>
                  <a:tcPr/>
                </a:tc>
                <a:tc>
                  <a:txBody>
                    <a:bodyPr/>
                    <a:lstStyle/>
                    <a:p>
                      <a:r>
                        <a:rPr lang="en-US" sz="1500" u="none" dirty="0" smtClean="0">
                          <a:solidFill>
                            <a:schemeClr val="tx1"/>
                          </a:solidFill>
                        </a:rPr>
                        <a:t>Problem</a:t>
                      </a:r>
                      <a:r>
                        <a:rPr lang="en-US" sz="1500" u="none" baseline="0" dirty="0" smtClean="0">
                          <a:solidFill>
                            <a:schemeClr val="tx1"/>
                          </a:solidFill>
                        </a:rPr>
                        <a:t> Statement, Supporting Data </a:t>
                      </a:r>
                    </a:p>
                    <a:p>
                      <a:r>
                        <a:rPr lang="en-US" sz="1500" u="none" baseline="0" dirty="0" smtClean="0">
                          <a:solidFill>
                            <a:schemeClr val="tx1"/>
                          </a:solidFill>
                        </a:rPr>
                        <a:t>Target Group </a:t>
                      </a:r>
                    </a:p>
                    <a:p>
                      <a:r>
                        <a:rPr lang="en-US" sz="1500" baseline="0" dirty="0" smtClean="0"/>
                        <a:t>Activities &amp; Measures</a:t>
                      </a:r>
                      <a:endParaRPr lang="en-US" sz="1500" dirty="0"/>
                    </a:p>
                  </a:txBody>
                  <a:tcPr/>
                </a:tc>
                <a:tc>
                  <a:txBody>
                    <a:bodyPr/>
                    <a:lstStyle/>
                    <a:p>
                      <a:r>
                        <a:rPr lang="en-US" sz="1500" dirty="0" smtClean="0"/>
                        <a:t>Does the applicant demonstrate</a:t>
                      </a:r>
                      <a:r>
                        <a:rPr lang="en-US" sz="1500" baseline="0" dirty="0" smtClean="0"/>
                        <a:t> an awareness and understanding of the problem the court will address? </a:t>
                      </a:r>
                      <a:endParaRPr lang="en-US" sz="1500" dirty="0"/>
                    </a:p>
                  </a:txBody>
                  <a:tcPr/>
                </a:tc>
                <a:extLst>
                  <a:ext uri="{0D108BD9-81ED-4DB2-BD59-A6C34878D82A}">
                    <a16:rowId xmlns:a16="http://schemas.microsoft.com/office/drawing/2014/main" val="2825282930"/>
                  </a:ext>
                </a:extLst>
              </a:tr>
              <a:tr h="1214029">
                <a:tc>
                  <a:txBody>
                    <a:bodyPr/>
                    <a:lstStyle/>
                    <a:p>
                      <a:r>
                        <a:rPr lang="en-US" sz="1500" dirty="0" smtClean="0"/>
                        <a:t>Project Strategy</a:t>
                      </a:r>
                      <a:endParaRPr lang="en-US" sz="1500" dirty="0"/>
                    </a:p>
                  </a:txBody>
                  <a:tcPr/>
                </a:tc>
                <a:tc>
                  <a:txBody>
                    <a:bodyPr/>
                    <a:lstStyle/>
                    <a:p>
                      <a:r>
                        <a:rPr lang="en-US" sz="1500" u="none" dirty="0" smtClean="0"/>
                        <a:t>Supporting Data, EBP,</a:t>
                      </a:r>
                      <a:r>
                        <a:rPr lang="en-US" sz="1500" u="none" baseline="0" dirty="0" smtClean="0"/>
                        <a:t> </a:t>
                      </a:r>
                    </a:p>
                    <a:p>
                      <a:r>
                        <a:rPr lang="en-US" sz="1500" u="none" dirty="0" smtClean="0"/>
                        <a:t>Activities</a:t>
                      </a:r>
                      <a:r>
                        <a:rPr lang="en-US" sz="1500" u="none" baseline="0" dirty="0" smtClean="0"/>
                        <a:t> &amp; Measures</a:t>
                      </a:r>
                    </a:p>
                    <a:p>
                      <a:r>
                        <a:rPr lang="en-US" sz="1500" u="none" baseline="0" dirty="0" smtClean="0"/>
                        <a:t>Key components, essential characteristics</a:t>
                      </a:r>
                      <a:endParaRPr lang="en-US" sz="1500" u="none" dirty="0"/>
                    </a:p>
                  </a:txBody>
                  <a:tcPr/>
                </a:tc>
                <a:tc>
                  <a:txBody>
                    <a:bodyPr/>
                    <a:lstStyle/>
                    <a:p>
                      <a:r>
                        <a:rPr lang="en-US" sz="1500" dirty="0" smtClean="0"/>
                        <a:t>Does the project approach clearly</a:t>
                      </a:r>
                      <a:r>
                        <a:rPr lang="en-US" sz="1500" baseline="0" dirty="0" smtClean="0"/>
                        <a:t> address the problem? Is the project approach based on EBP? Does the project approach use 10 Key Components and essential characteristics per statute? </a:t>
                      </a:r>
                      <a:endParaRPr lang="en-US" sz="1500" dirty="0"/>
                    </a:p>
                  </a:txBody>
                  <a:tcPr/>
                </a:tc>
                <a:extLst>
                  <a:ext uri="{0D108BD9-81ED-4DB2-BD59-A6C34878D82A}">
                    <a16:rowId xmlns:a16="http://schemas.microsoft.com/office/drawing/2014/main" val="3904045817"/>
                  </a:ext>
                </a:extLst>
              </a:tr>
              <a:tr h="1438849">
                <a:tc>
                  <a:txBody>
                    <a:bodyPr/>
                    <a:lstStyle/>
                    <a:p>
                      <a:r>
                        <a:rPr lang="en-US" sz="1500" dirty="0" smtClean="0"/>
                        <a:t>Performance and</a:t>
                      </a:r>
                      <a:r>
                        <a:rPr lang="en-US" sz="1500" baseline="0" dirty="0" smtClean="0"/>
                        <a:t> Outcomes Measurement</a:t>
                      </a:r>
                      <a:endParaRPr lang="en-US" sz="1500" dirty="0"/>
                    </a:p>
                  </a:txBody>
                  <a:tcPr/>
                </a:tc>
                <a:tc>
                  <a:txBody>
                    <a:bodyPr/>
                    <a:lstStyle/>
                    <a:p>
                      <a:r>
                        <a:rPr lang="en-US" sz="1500" u="none" dirty="0" smtClean="0"/>
                        <a:t>Performance and</a:t>
                      </a:r>
                      <a:r>
                        <a:rPr lang="en-US" sz="1500" u="none" baseline="0" dirty="0" smtClean="0"/>
                        <a:t> Data Management</a:t>
                      </a:r>
                      <a:endParaRPr lang="en-US" sz="1500" u="none" dirty="0"/>
                    </a:p>
                  </a:txBody>
                  <a:tcPr/>
                </a:tc>
                <a:tc>
                  <a:txBody>
                    <a:bodyPr/>
                    <a:lstStyle/>
                    <a:p>
                      <a:r>
                        <a:rPr lang="en-US" sz="1500" dirty="0" smtClean="0"/>
                        <a:t>Does the applicant</a:t>
                      </a:r>
                      <a:r>
                        <a:rPr lang="en-US" sz="1500" baseline="0" dirty="0" smtClean="0"/>
                        <a:t> have the ability and resources to accurately and appropriately measure, analyze and respond to performance data? Do you feel confident that the applicant can successfully manage and execute their plans? Does the applicant have a track record of success? </a:t>
                      </a:r>
                      <a:endParaRPr lang="en-US" sz="1500" dirty="0"/>
                    </a:p>
                  </a:txBody>
                  <a:tcPr/>
                </a:tc>
                <a:extLst>
                  <a:ext uri="{0D108BD9-81ED-4DB2-BD59-A6C34878D82A}">
                    <a16:rowId xmlns:a16="http://schemas.microsoft.com/office/drawing/2014/main" val="667117472"/>
                  </a:ext>
                </a:extLst>
              </a:tr>
              <a:tr h="802880">
                <a:tc>
                  <a:txBody>
                    <a:bodyPr/>
                    <a:lstStyle/>
                    <a:p>
                      <a:r>
                        <a:rPr lang="en-US" sz="1500" dirty="0" smtClean="0"/>
                        <a:t>Capacity and Capabilities</a:t>
                      </a:r>
                      <a:r>
                        <a:rPr lang="en-US" sz="1500" baseline="0" dirty="0" smtClean="0"/>
                        <a:t> </a:t>
                      </a:r>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dirty="0" smtClean="0"/>
                        <a:t>Capacity &amp; Capability</a:t>
                      </a:r>
                    </a:p>
                    <a:p>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Does the applicant have adequate personnel, experience, capacities, and resources to properly execute the state program goals?</a:t>
                      </a:r>
                      <a:endParaRPr lang="en-US" sz="1500" dirty="0"/>
                    </a:p>
                  </a:txBody>
                  <a:tcPr/>
                </a:tc>
                <a:extLst>
                  <a:ext uri="{0D108BD9-81ED-4DB2-BD59-A6C34878D82A}">
                    <a16:rowId xmlns:a16="http://schemas.microsoft.com/office/drawing/2014/main" val="2541276527"/>
                  </a:ext>
                </a:extLst>
              </a:tr>
            </a:tbl>
          </a:graphicData>
        </a:graphic>
      </p:graphicFrame>
    </p:spTree>
    <p:extLst>
      <p:ext uri="{BB962C8B-B14F-4D97-AF65-F5344CB8AC3E}">
        <p14:creationId xmlns:p14="http://schemas.microsoft.com/office/powerpoint/2010/main" val="7850928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5CC1D26-A9BD-4BDE-BDD9-08EDBAE96860}" type="slidenum">
              <a:rPr lang="en-GB" smtClean="0"/>
              <a:pPr/>
              <a:t>13</a:t>
            </a:fld>
            <a:endParaRPr lang="en-GB" dirty="0"/>
          </a:p>
        </p:txBody>
      </p:sp>
      <p:sp>
        <p:nvSpPr>
          <p:cNvPr id="5" name="Text Placeholder 3"/>
          <p:cNvSpPr txBox="1">
            <a:spLocks/>
          </p:cNvSpPr>
          <p:nvPr/>
        </p:nvSpPr>
        <p:spPr>
          <a:xfrm>
            <a:off x="1234242" y="1676400"/>
            <a:ext cx="6477000" cy="4209000"/>
          </a:xfrm>
          <a:prstGeom prst="rect">
            <a:avLst/>
          </a:prstGeom>
        </p:spPr>
        <p:txBody>
          <a:bodyPr>
            <a:normAutofit fontScale="85000" lnSpcReduction="10000"/>
            <a:scene3d>
              <a:camera prst="orthographicFront"/>
              <a:lightRig rig="threePt" dir="t"/>
            </a:scene3d>
            <a:sp3d extrusionH="57150">
              <a:bevelT w="38100" h="38100"/>
            </a:sp3d>
          </a:bodyPr>
          <a:lstStyle>
            <a:lvl1pPr marL="274638" indent="-274638" algn="l" defTabSz="914400" rtl="0" eaLnBrk="1" latinLnBrk="0" hangingPunct="1">
              <a:spcBef>
                <a:spcPts val="1200"/>
              </a:spcBef>
              <a:buFont typeface="Arial" pitchFamily="34" charset="0"/>
              <a:buChar char="•"/>
              <a:defRPr sz="1600" b="0" kern="1200">
                <a:solidFill>
                  <a:schemeClr val="tx1"/>
                </a:solidFill>
                <a:latin typeface="+mn-lt"/>
                <a:ea typeface="+mn-ea"/>
                <a:cs typeface="+mn-cs"/>
              </a:defRPr>
            </a:lvl1pPr>
            <a:lvl2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2pPr>
            <a:lvl3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3pPr>
            <a:lvl4pPr marL="447675" indent="-180975"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4pPr>
            <a:lvl5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800" dirty="0" smtClean="0">
                <a:latin typeface="Segoe Print" panose="02000600000000000000" pitchFamily="2" charset="0"/>
              </a:rPr>
              <a:t>Frozen County </a:t>
            </a:r>
            <a:r>
              <a:rPr lang="en-US" sz="2800" dirty="0">
                <a:latin typeface="Segoe Print" panose="02000600000000000000" pitchFamily="2" charset="0"/>
              </a:rPr>
              <a:t>CSCD implements the best current evidence-based practices and uses the highest quality of services to best serve the participants who have been placed on </a:t>
            </a:r>
            <a:r>
              <a:rPr lang="en-US" sz="2800" dirty="0" smtClean="0">
                <a:latin typeface="Segoe Print" panose="02000600000000000000" pitchFamily="2" charset="0"/>
              </a:rPr>
              <a:t>court supervision</a:t>
            </a:r>
            <a:r>
              <a:rPr lang="en-US" sz="2800" dirty="0">
                <a:latin typeface="Segoe Print" panose="02000600000000000000" pitchFamily="2" charset="0"/>
              </a:rPr>
              <a:t>. </a:t>
            </a:r>
            <a:r>
              <a:rPr lang="en-US" sz="2800" dirty="0" smtClean="0">
                <a:latin typeface="Segoe Print" panose="02000600000000000000" pitchFamily="2" charset="0"/>
              </a:rPr>
              <a:t>The program was </a:t>
            </a:r>
            <a:r>
              <a:rPr lang="en-US" sz="2800" dirty="0">
                <a:latin typeface="Segoe Print" panose="02000600000000000000" pitchFamily="2" charset="0"/>
              </a:rPr>
              <a:t>designed to provide the best treatment available in our area and it is structured to keep the participant busy with treatment and the program. </a:t>
            </a:r>
          </a:p>
        </p:txBody>
      </p:sp>
      <p:sp>
        <p:nvSpPr>
          <p:cNvPr id="8" name="Title 1"/>
          <p:cNvSpPr>
            <a:spLocks noGrp="1"/>
          </p:cNvSpPr>
          <p:nvPr>
            <p:ph type="title"/>
          </p:nvPr>
        </p:nvSpPr>
        <p:spPr>
          <a:xfrm>
            <a:off x="342787" y="228600"/>
            <a:ext cx="8388000" cy="469492"/>
          </a:xfrm>
        </p:spPr>
        <p:txBody>
          <a:bodyPr/>
          <a:lstStyle/>
          <a:p>
            <a:r>
              <a:rPr lang="en-US" sz="3000" dirty="0" smtClean="0">
                <a:solidFill>
                  <a:schemeClr val="accent1"/>
                </a:solidFill>
              </a:rPr>
              <a:t>Narrative Example</a:t>
            </a:r>
          </a:p>
        </p:txBody>
      </p:sp>
      <p:sp>
        <p:nvSpPr>
          <p:cNvPr id="9" name="Content Placeholder 2"/>
          <p:cNvSpPr txBox="1">
            <a:spLocks/>
          </p:cNvSpPr>
          <p:nvPr/>
        </p:nvSpPr>
        <p:spPr>
          <a:xfrm>
            <a:off x="370113" y="765175"/>
            <a:ext cx="8388000" cy="606425"/>
          </a:xfrm>
          <a:prstGeom prst="rect">
            <a:avLst/>
          </a:prstGeom>
        </p:spPr>
        <p:txBody>
          <a:bodyPr>
            <a:noAutofit/>
          </a:bodyPr>
          <a:lstStyle>
            <a:lvl1pPr marL="274638" indent="-274638" algn="l" defTabSz="914400" rtl="0" eaLnBrk="1" latinLnBrk="0" hangingPunct="1">
              <a:spcBef>
                <a:spcPts val="1200"/>
              </a:spcBef>
              <a:buFont typeface="Arial" pitchFamily="34" charset="0"/>
              <a:buChar char="•"/>
              <a:defRPr sz="1600" b="0" kern="1200">
                <a:solidFill>
                  <a:schemeClr val="tx1"/>
                </a:solidFill>
                <a:latin typeface="+mn-lt"/>
                <a:ea typeface="+mn-ea"/>
                <a:cs typeface="+mn-cs"/>
              </a:defRPr>
            </a:lvl1pPr>
            <a:lvl2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2pPr>
            <a:lvl3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3pPr>
            <a:lvl4pPr marL="447675" indent="-180975"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4pPr>
            <a:lvl5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a:p>
            <a:pPr marL="0" indent="0"/>
            <a:endParaRPr lang="en-US" dirty="0" smtClean="0"/>
          </a:p>
        </p:txBody>
      </p:sp>
      <p:sp>
        <p:nvSpPr>
          <p:cNvPr id="10" name="Content Placeholder 2"/>
          <p:cNvSpPr txBox="1">
            <a:spLocks/>
          </p:cNvSpPr>
          <p:nvPr/>
        </p:nvSpPr>
        <p:spPr>
          <a:xfrm>
            <a:off x="328884" y="717751"/>
            <a:ext cx="8287716" cy="606425"/>
          </a:xfrm>
          <a:prstGeom prst="rect">
            <a:avLst/>
          </a:prstGeom>
        </p:spPr>
        <p:txBody>
          <a:bodyPr>
            <a:noAutofit/>
          </a:bodyPr>
          <a:lstStyle>
            <a:lvl1pPr marL="274638" indent="-274638" algn="l" defTabSz="914400" rtl="0" eaLnBrk="1" latinLnBrk="0" hangingPunct="1">
              <a:spcBef>
                <a:spcPts val="1200"/>
              </a:spcBef>
              <a:buFont typeface="Arial" pitchFamily="34" charset="0"/>
              <a:buChar char="•"/>
              <a:defRPr sz="1600" b="0" kern="1200">
                <a:solidFill>
                  <a:schemeClr val="tx1"/>
                </a:solidFill>
                <a:latin typeface="+mn-lt"/>
                <a:ea typeface="+mn-ea"/>
                <a:cs typeface="+mn-cs"/>
              </a:defRPr>
            </a:lvl1pPr>
            <a:lvl2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2pPr>
            <a:lvl3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3pPr>
            <a:lvl4pPr marL="447675" indent="-180975"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4pPr>
            <a:lvl5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4" indent="0">
              <a:spcAft>
                <a:spcPts val="1059"/>
              </a:spcAft>
              <a:buClr>
                <a:schemeClr val="accent2"/>
              </a:buClr>
              <a:buFont typeface="Arial" pitchFamily="34" charset="0"/>
              <a:buNone/>
              <a:defRPr/>
            </a:pPr>
            <a:r>
              <a:rPr lang="en-US" sz="2000" dirty="0" smtClean="0">
                <a:solidFill>
                  <a:schemeClr val="accent3"/>
                </a:solidFill>
              </a:rPr>
              <a:t>Strong or weak?    </a:t>
            </a:r>
          </a:p>
          <a:p>
            <a:pPr marL="0" indent="0"/>
            <a:endParaRPr lang="en-US" dirty="0" smtClean="0"/>
          </a:p>
          <a:p>
            <a:pPr marL="0" indent="0"/>
            <a:endParaRPr lang="en-US" dirty="0" smtClean="0"/>
          </a:p>
        </p:txBody>
      </p:sp>
    </p:spTree>
    <p:extLst>
      <p:ext uri="{BB962C8B-B14F-4D97-AF65-F5344CB8AC3E}">
        <p14:creationId xmlns:p14="http://schemas.microsoft.com/office/powerpoint/2010/main" val="403574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5CC1D26-A9BD-4BDE-BDD9-08EDBAE96860}" type="slidenum">
              <a:rPr lang="en-GB" smtClean="0"/>
              <a:pPr/>
              <a:t>14</a:t>
            </a:fld>
            <a:endParaRPr lang="en-GB" dirty="0"/>
          </a:p>
        </p:txBody>
      </p:sp>
      <p:sp>
        <p:nvSpPr>
          <p:cNvPr id="5" name="Text Placeholder 3"/>
          <p:cNvSpPr txBox="1">
            <a:spLocks/>
          </p:cNvSpPr>
          <p:nvPr/>
        </p:nvSpPr>
        <p:spPr>
          <a:xfrm>
            <a:off x="885396" y="1413771"/>
            <a:ext cx="7086600" cy="4495801"/>
          </a:xfrm>
          <a:prstGeom prst="rect">
            <a:avLst/>
          </a:prstGeom>
        </p:spPr>
        <p:txBody>
          <a:bodyPr>
            <a:noAutofit/>
          </a:bodyPr>
          <a:lstStyle>
            <a:lvl1pPr marL="274638" indent="-274638" algn="l" defTabSz="914400" rtl="0" eaLnBrk="1" latinLnBrk="0" hangingPunct="1">
              <a:spcBef>
                <a:spcPts val="1200"/>
              </a:spcBef>
              <a:buFont typeface="Arial" pitchFamily="34" charset="0"/>
              <a:buChar char="•"/>
              <a:defRPr sz="1600" b="0" kern="1200">
                <a:solidFill>
                  <a:schemeClr val="tx1"/>
                </a:solidFill>
                <a:latin typeface="+mn-lt"/>
                <a:ea typeface="+mn-ea"/>
                <a:cs typeface="+mn-cs"/>
              </a:defRPr>
            </a:lvl1pPr>
            <a:lvl2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2pPr>
            <a:lvl3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3pPr>
            <a:lvl4pPr marL="447675" indent="-180975"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4pPr>
            <a:lvl5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dirty="0" smtClean="0">
                <a:latin typeface="Segoe Print" panose="02000600000000000000" pitchFamily="2" charset="0"/>
              </a:rPr>
              <a:t>Teams </a:t>
            </a:r>
            <a:r>
              <a:rPr lang="en-US" sz="2000" dirty="0">
                <a:latin typeface="Segoe Print" panose="02000600000000000000" pitchFamily="2" charset="0"/>
              </a:rPr>
              <a:t>completed the National Drug Court Planning Institutes' implementation training to incorporate the "Ten Key Components" of Drug Courts.  Manualized cognitive behavioral treatment programs are utilized to help participants become honest, change criminal thinking, improve decision making and learn the importance of following rules.  </a:t>
            </a:r>
            <a:r>
              <a:rPr lang="en-US" sz="2000" dirty="0" smtClean="0">
                <a:latin typeface="Segoe Print" panose="02000600000000000000" pitchFamily="2" charset="0"/>
              </a:rPr>
              <a:t>Evidenced-based </a:t>
            </a:r>
            <a:r>
              <a:rPr lang="en-US" sz="2000" dirty="0">
                <a:latin typeface="Segoe Print" panose="02000600000000000000" pitchFamily="2" charset="0"/>
              </a:rPr>
              <a:t>curriculums used include: National Institute of Corrections "Thinking for a Change", Correctional Counseling's Moral Reconciliation Therapies, and </a:t>
            </a:r>
            <a:r>
              <a:rPr lang="en-US" sz="2000" dirty="0" err="1">
                <a:latin typeface="Segoe Print" panose="02000600000000000000" pitchFamily="2" charset="0"/>
              </a:rPr>
              <a:t>Wanburg</a:t>
            </a:r>
            <a:r>
              <a:rPr lang="en-US" sz="2000" dirty="0">
                <a:latin typeface="Segoe Print" panose="02000600000000000000" pitchFamily="2" charset="0"/>
              </a:rPr>
              <a:t> and Milkman's "Strategies for Self-Improvement and Change". </a:t>
            </a:r>
          </a:p>
        </p:txBody>
      </p:sp>
      <p:sp>
        <p:nvSpPr>
          <p:cNvPr id="10" name="Title 1"/>
          <p:cNvSpPr>
            <a:spLocks noGrp="1"/>
          </p:cNvSpPr>
          <p:nvPr>
            <p:ph type="title"/>
          </p:nvPr>
        </p:nvSpPr>
        <p:spPr>
          <a:xfrm>
            <a:off x="376084" y="174672"/>
            <a:ext cx="8388000" cy="469492"/>
          </a:xfrm>
        </p:spPr>
        <p:txBody>
          <a:bodyPr/>
          <a:lstStyle/>
          <a:p>
            <a:r>
              <a:rPr lang="en-US" sz="3000" dirty="0" smtClean="0">
                <a:solidFill>
                  <a:schemeClr val="accent1"/>
                </a:solidFill>
              </a:rPr>
              <a:t>Narrative Example</a:t>
            </a:r>
          </a:p>
        </p:txBody>
      </p:sp>
      <p:sp>
        <p:nvSpPr>
          <p:cNvPr id="11" name="Content Placeholder 2"/>
          <p:cNvSpPr txBox="1">
            <a:spLocks/>
          </p:cNvSpPr>
          <p:nvPr/>
        </p:nvSpPr>
        <p:spPr>
          <a:xfrm>
            <a:off x="328884" y="717751"/>
            <a:ext cx="8287716" cy="606425"/>
          </a:xfrm>
          <a:prstGeom prst="rect">
            <a:avLst/>
          </a:prstGeom>
        </p:spPr>
        <p:txBody>
          <a:bodyPr>
            <a:noAutofit/>
          </a:bodyPr>
          <a:lstStyle>
            <a:lvl1pPr marL="274638" indent="-274638" algn="l" defTabSz="914400" rtl="0" eaLnBrk="1" latinLnBrk="0" hangingPunct="1">
              <a:spcBef>
                <a:spcPts val="1200"/>
              </a:spcBef>
              <a:buFont typeface="Arial" pitchFamily="34" charset="0"/>
              <a:buChar char="•"/>
              <a:defRPr sz="1600" b="0" kern="1200">
                <a:solidFill>
                  <a:schemeClr val="tx1"/>
                </a:solidFill>
                <a:latin typeface="+mn-lt"/>
                <a:ea typeface="+mn-ea"/>
                <a:cs typeface="+mn-cs"/>
              </a:defRPr>
            </a:lvl1pPr>
            <a:lvl2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2pPr>
            <a:lvl3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3pPr>
            <a:lvl4pPr marL="447675" indent="-180975"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4pPr>
            <a:lvl5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4" indent="0">
              <a:spcAft>
                <a:spcPts val="1059"/>
              </a:spcAft>
              <a:buClr>
                <a:schemeClr val="accent2"/>
              </a:buClr>
              <a:buFont typeface="Arial" pitchFamily="34" charset="0"/>
              <a:buNone/>
              <a:defRPr/>
            </a:pPr>
            <a:r>
              <a:rPr lang="en-US" sz="2000" dirty="0" smtClean="0">
                <a:solidFill>
                  <a:schemeClr val="accent3"/>
                </a:solidFill>
              </a:rPr>
              <a:t>Strong example</a:t>
            </a:r>
          </a:p>
          <a:p>
            <a:pPr marL="0" indent="0"/>
            <a:endParaRPr lang="en-US" dirty="0" smtClean="0"/>
          </a:p>
          <a:p>
            <a:pPr marL="0" indent="0"/>
            <a:endParaRPr lang="en-US" dirty="0" smtClean="0"/>
          </a:p>
        </p:txBody>
      </p:sp>
    </p:spTree>
    <p:extLst>
      <p:ext uri="{BB962C8B-B14F-4D97-AF65-F5344CB8AC3E}">
        <p14:creationId xmlns:p14="http://schemas.microsoft.com/office/powerpoint/2010/main" val="302952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59" name="think-cell Slide" r:id="rId8" imgW="360" imgH="360" progId="">
                  <p:embed/>
                </p:oleObj>
              </mc:Choice>
              <mc:Fallback>
                <p:oleObj name="think-cell Slide" r:id="rId8" imgW="360" imgH="360" progId="">
                  <p:embed/>
                  <p:pic>
                    <p:nvPicPr>
                      <p:cNvPr id="2" name="Object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Placeholder 5"/>
          <p:cNvSpPr>
            <a:spLocks noGrp="1"/>
          </p:cNvSpPr>
          <p:nvPr>
            <p:ph type="body" sz="quarter" idx="13"/>
          </p:nvPr>
        </p:nvSpPr>
        <p:spPr/>
        <p:txBody>
          <a:bodyPr/>
          <a:lstStyle/>
          <a:p>
            <a:r>
              <a:rPr lang="en-US" dirty="0" smtClean="0"/>
              <a:t>Reviewer Scores</a:t>
            </a:r>
            <a:endParaRPr lang="en-US" dirty="0"/>
          </a:p>
        </p:txBody>
      </p:sp>
      <p:sp>
        <p:nvSpPr>
          <p:cNvPr id="576513" name="Title 1"/>
          <p:cNvSpPr>
            <a:spLocks noGrp="1"/>
          </p:cNvSpPr>
          <p:nvPr>
            <p:ph type="title"/>
            <p:custDataLst>
              <p:tags r:id="rId3"/>
            </p:custDataLst>
          </p:nvPr>
        </p:nvSpPr>
        <p:spPr/>
        <p:txBody>
          <a:bodyPr/>
          <a:lstStyle/>
          <a:p>
            <a:pPr>
              <a:lnSpc>
                <a:spcPct val="100000"/>
              </a:lnSpc>
            </a:pPr>
            <a:r>
              <a:rPr lang="en-US" dirty="0" smtClean="0"/>
              <a:t>What the Reviewers are looking for</a:t>
            </a:r>
            <a:endParaRPr lang="en-US" sz="3000" b="0" dirty="0" smtClean="0"/>
          </a:p>
        </p:txBody>
      </p:sp>
      <p:sp>
        <p:nvSpPr>
          <p:cNvPr id="5" name="Slide Number Placeholder 4"/>
          <p:cNvSpPr>
            <a:spLocks noGrp="1"/>
          </p:cNvSpPr>
          <p:nvPr>
            <p:ph type="sldNum" sz="quarter" idx="4"/>
          </p:nvPr>
        </p:nvSpPr>
        <p:spPr/>
        <p:txBody>
          <a:bodyPr/>
          <a:lstStyle/>
          <a:p>
            <a:fld id="{95CC1D26-A9BD-4BDE-BDD9-08EDBAE96860}" type="slidenum">
              <a:rPr lang="en-GB" smtClean="0"/>
              <a:pPr/>
              <a:t>15</a:t>
            </a:fld>
            <a:endParaRPr lang="en-GB" dirty="0"/>
          </a:p>
        </p:txBody>
      </p:sp>
      <p:grpSp>
        <p:nvGrpSpPr>
          <p:cNvPr id="4" name="Group 3"/>
          <p:cNvGrpSpPr/>
          <p:nvPr/>
        </p:nvGrpSpPr>
        <p:grpSpPr>
          <a:xfrm>
            <a:off x="370112" y="1269026"/>
            <a:ext cx="4117446" cy="4979374"/>
            <a:chOff x="393698" y="1376361"/>
            <a:chExt cx="3997326" cy="5619666"/>
          </a:xfrm>
        </p:grpSpPr>
        <p:sp>
          <p:nvSpPr>
            <p:cNvPr id="14" name="Text Box 10"/>
            <p:cNvSpPr txBox="1">
              <a:spLocks noChangeArrowheads="1"/>
            </p:cNvSpPr>
            <p:nvPr>
              <p:custDataLst>
                <p:tags r:id="rId5"/>
              </p:custDataLst>
            </p:nvPr>
          </p:nvSpPr>
          <p:spPr bwMode="auto">
            <a:xfrm>
              <a:off x="393699" y="1376361"/>
              <a:ext cx="3997325" cy="443561"/>
            </a:xfrm>
            <a:prstGeom prst="rect">
              <a:avLst/>
            </a:prstGeom>
            <a:solidFill>
              <a:schemeClr val="accent1"/>
            </a:solidFill>
            <a:ln w="12700" algn="ctr">
              <a:noFill/>
              <a:miter lim="800000"/>
              <a:headEnd/>
              <a:tailEnd type="none" w="sm" len="med"/>
            </a:ln>
          </p:spPr>
          <p:txBody>
            <a:bodyPr lIns="36000" tIns="36000" rIns="36000" bIns="36000" anchor="ctr" anchorCtr="1"/>
            <a:lstStyle/>
            <a:p>
              <a:pPr algn="ctr" defTabSz="957263"/>
              <a:r>
                <a:rPr lang="en-US" sz="1400" b="1" dirty="0" smtClean="0">
                  <a:solidFill>
                    <a:schemeClr val="bg1"/>
                  </a:solidFill>
                </a:rPr>
                <a:t>Common Mistakes</a:t>
              </a:r>
              <a:endParaRPr lang="en-US" sz="1400" b="1" dirty="0">
                <a:solidFill>
                  <a:schemeClr val="bg1"/>
                </a:solidFill>
              </a:endParaRPr>
            </a:p>
          </p:txBody>
        </p:sp>
        <p:sp>
          <p:nvSpPr>
            <p:cNvPr id="22" name="Text Placeholder 5"/>
            <p:cNvSpPr txBox="1">
              <a:spLocks/>
            </p:cNvSpPr>
            <p:nvPr/>
          </p:nvSpPr>
          <p:spPr>
            <a:xfrm>
              <a:off x="393698" y="1819920"/>
              <a:ext cx="3997325" cy="5176107"/>
            </a:xfrm>
            <a:prstGeom prst="rect">
              <a:avLst/>
            </a:prstGeom>
            <a:solidFill>
              <a:schemeClr val="bg1">
                <a:lumMod val="95000"/>
              </a:schemeClr>
            </a:solidFill>
            <a:ln w="12700">
              <a:noFill/>
            </a:ln>
          </p:spPr>
          <p:txBody>
            <a:bodyPr wrap="square" lIns="109728" tIns="146304" rIns="109728" bIns="4572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173736" lvl="1" indent="-173736">
                <a:spcBef>
                  <a:spcPts val="0"/>
                </a:spcBef>
                <a:spcAft>
                  <a:spcPts val="600"/>
                </a:spcAft>
              </a:pPr>
              <a:r>
                <a:rPr lang="en-US" dirty="0" smtClean="0">
                  <a:solidFill>
                    <a:srgbClr val="313131"/>
                  </a:solidFill>
                </a:rPr>
                <a:t>Application is too vague and does not provide enough detail.  </a:t>
              </a:r>
            </a:p>
            <a:p>
              <a:pPr marL="173736" lvl="1" indent="-173736">
                <a:spcBef>
                  <a:spcPts val="0"/>
                </a:spcBef>
                <a:spcAft>
                  <a:spcPts val="600"/>
                </a:spcAft>
              </a:pPr>
              <a:r>
                <a:rPr lang="en-US" dirty="0" smtClean="0">
                  <a:solidFill>
                    <a:srgbClr val="313131"/>
                  </a:solidFill>
                </a:rPr>
                <a:t>Application does not answer the questions and fails to provide sufficient information..</a:t>
              </a:r>
            </a:p>
            <a:p>
              <a:pPr marL="173736" lvl="1" indent="-173736">
                <a:spcBef>
                  <a:spcPts val="0"/>
                </a:spcBef>
                <a:spcAft>
                  <a:spcPts val="600"/>
                </a:spcAft>
              </a:pPr>
              <a:r>
                <a:rPr lang="en-US" dirty="0" smtClean="0">
                  <a:solidFill>
                    <a:srgbClr val="313131"/>
                  </a:solidFill>
                </a:rPr>
                <a:t>Application does not include any updated information – carbon copy. </a:t>
              </a:r>
            </a:p>
            <a:p>
              <a:pPr marL="173736" lvl="1" indent="-173736">
                <a:spcBef>
                  <a:spcPts val="0"/>
                </a:spcBef>
                <a:spcAft>
                  <a:spcPts val="600"/>
                </a:spcAft>
              </a:pPr>
              <a:r>
                <a:rPr lang="en-US" dirty="0" smtClean="0">
                  <a:solidFill>
                    <a:srgbClr val="313131"/>
                  </a:solidFill>
                </a:rPr>
                <a:t>Incorrect performance measures.</a:t>
              </a:r>
            </a:p>
            <a:p>
              <a:pPr marL="173736" lvl="1" indent="-173736">
                <a:spcBef>
                  <a:spcPts val="0"/>
                </a:spcBef>
                <a:spcAft>
                  <a:spcPts val="600"/>
                </a:spcAft>
              </a:pPr>
              <a:r>
                <a:rPr lang="en-US" dirty="0" smtClean="0">
                  <a:solidFill>
                    <a:srgbClr val="313131"/>
                  </a:solidFill>
                </a:rPr>
                <a:t>Proposal does not match benchmark report. </a:t>
              </a:r>
            </a:p>
            <a:p>
              <a:pPr marL="173736" lvl="1" indent="-173736">
                <a:spcBef>
                  <a:spcPts val="0"/>
                </a:spcBef>
                <a:spcAft>
                  <a:spcPts val="600"/>
                </a:spcAft>
              </a:pPr>
              <a:r>
                <a:rPr lang="en-US" dirty="0" smtClean="0">
                  <a:solidFill>
                    <a:srgbClr val="313131"/>
                  </a:solidFill>
                </a:rPr>
                <a:t>Application does not clearly convey program successes or performance.</a:t>
              </a:r>
            </a:p>
            <a:p>
              <a:pPr marL="173736" lvl="1" indent="-173736">
                <a:spcBef>
                  <a:spcPts val="0"/>
                </a:spcBef>
                <a:spcAft>
                  <a:spcPts val="600"/>
                </a:spcAft>
              </a:pPr>
              <a:r>
                <a:rPr lang="en-US" dirty="0" smtClean="0">
                  <a:solidFill>
                    <a:srgbClr val="313131"/>
                  </a:solidFill>
                </a:rPr>
                <a:t>Contradicting information. </a:t>
              </a:r>
            </a:p>
            <a:p>
              <a:pPr marL="173736" lvl="1" indent="-173736">
                <a:spcBef>
                  <a:spcPts val="0"/>
                </a:spcBef>
                <a:spcAft>
                  <a:spcPts val="600"/>
                </a:spcAft>
              </a:pPr>
              <a:endParaRPr lang="en-US" sz="1100" dirty="0" smtClean="0">
                <a:solidFill>
                  <a:srgbClr val="313131"/>
                </a:solidFill>
              </a:endParaRPr>
            </a:p>
            <a:p>
              <a:pPr marL="173736" lvl="1" indent="-173736">
                <a:spcBef>
                  <a:spcPts val="0"/>
                </a:spcBef>
                <a:spcAft>
                  <a:spcPts val="600"/>
                </a:spcAft>
              </a:pPr>
              <a:endParaRPr lang="en-US" sz="1100" dirty="0" smtClean="0">
                <a:solidFill>
                  <a:srgbClr val="313131"/>
                </a:solidFill>
              </a:endParaRPr>
            </a:p>
          </p:txBody>
        </p:sp>
      </p:grpSp>
      <p:grpSp>
        <p:nvGrpSpPr>
          <p:cNvPr id="23" name="Group 22"/>
          <p:cNvGrpSpPr/>
          <p:nvPr/>
        </p:nvGrpSpPr>
        <p:grpSpPr>
          <a:xfrm>
            <a:off x="4640667" y="1272868"/>
            <a:ext cx="4117446" cy="4975532"/>
            <a:chOff x="393698" y="1376360"/>
            <a:chExt cx="3997326" cy="5615329"/>
          </a:xfrm>
        </p:grpSpPr>
        <p:sp>
          <p:nvSpPr>
            <p:cNvPr id="24" name="Text Box 10"/>
            <p:cNvSpPr txBox="1">
              <a:spLocks noChangeArrowheads="1"/>
            </p:cNvSpPr>
            <p:nvPr>
              <p:custDataLst>
                <p:tags r:id="rId4"/>
              </p:custDataLst>
            </p:nvPr>
          </p:nvSpPr>
          <p:spPr bwMode="auto">
            <a:xfrm>
              <a:off x="393699" y="1376360"/>
              <a:ext cx="3997325" cy="443561"/>
            </a:xfrm>
            <a:prstGeom prst="rect">
              <a:avLst/>
            </a:prstGeom>
            <a:solidFill>
              <a:schemeClr val="accent1"/>
            </a:solidFill>
            <a:ln w="12700" algn="ctr">
              <a:noFill/>
              <a:miter lim="800000"/>
              <a:headEnd/>
              <a:tailEnd type="none" w="sm" len="med"/>
            </a:ln>
          </p:spPr>
          <p:txBody>
            <a:bodyPr lIns="36000" tIns="36000" rIns="36000" bIns="36000" anchor="ctr" anchorCtr="1"/>
            <a:lstStyle/>
            <a:p>
              <a:pPr algn="ctr" defTabSz="957263"/>
              <a:r>
                <a:rPr lang="en-US" sz="1400" b="1" dirty="0" smtClean="0">
                  <a:solidFill>
                    <a:schemeClr val="bg1"/>
                  </a:solidFill>
                </a:rPr>
                <a:t>What we’re looking for</a:t>
              </a:r>
              <a:endParaRPr lang="en-US" sz="1400" b="1" dirty="0">
                <a:solidFill>
                  <a:schemeClr val="bg1"/>
                </a:solidFill>
              </a:endParaRPr>
            </a:p>
          </p:txBody>
        </p:sp>
        <p:sp>
          <p:nvSpPr>
            <p:cNvPr id="25" name="Text Placeholder 5"/>
            <p:cNvSpPr txBox="1">
              <a:spLocks/>
            </p:cNvSpPr>
            <p:nvPr/>
          </p:nvSpPr>
          <p:spPr>
            <a:xfrm>
              <a:off x="393698" y="1819921"/>
              <a:ext cx="3997325" cy="5171768"/>
            </a:xfrm>
            <a:prstGeom prst="rect">
              <a:avLst/>
            </a:prstGeom>
            <a:solidFill>
              <a:schemeClr val="bg1">
                <a:lumMod val="95000"/>
              </a:schemeClr>
            </a:solidFill>
            <a:ln w="12700">
              <a:noFill/>
            </a:ln>
          </p:spPr>
          <p:txBody>
            <a:bodyPr wrap="square" lIns="109728" tIns="146304" rIns="109728" bIns="4572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173736" lvl="1" indent="-173736">
                <a:spcBef>
                  <a:spcPts val="0"/>
                </a:spcBef>
                <a:spcAft>
                  <a:spcPts val="600"/>
                </a:spcAft>
              </a:pPr>
              <a:r>
                <a:rPr lang="en-US" dirty="0" smtClean="0">
                  <a:solidFill>
                    <a:srgbClr val="313131"/>
                  </a:solidFill>
                </a:rPr>
                <a:t>Application has clear understanding of problem, supporting data, target group and project approach.</a:t>
              </a:r>
            </a:p>
            <a:p>
              <a:pPr marL="173736" lvl="1" indent="-173736">
                <a:spcBef>
                  <a:spcPts val="0"/>
                </a:spcBef>
                <a:spcAft>
                  <a:spcPts val="600"/>
                </a:spcAft>
              </a:pPr>
              <a:r>
                <a:rPr lang="en-US" dirty="0" smtClean="0">
                  <a:solidFill>
                    <a:srgbClr val="313131"/>
                  </a:solidFill>
                </a:rPr>
                <a:t>Project approach is based on evidence based practices and addresses the problem.</a:t>
              </a:r>
            </a:p>
            <a:p>
              <a:pPr marL="173736" lvl="1" indent="-173736">
                <a:spcBef>
                  <a:spcPts val="0"/>
                </a:spcBef>
                <a:spcAft>
                  <a:spcPts val="600"/>
                </a:spcAft>
              </a:pPr>
              <a:r>
                <a:rPr lang="en-US" dirty="0" smtClean="0">
                  <a:solidFill>
                    <a:srgbClr val="313131"/>
                  </a:solidFill>
                </a:rPr>
                <a:t>Well written, clear application with good data supporting the need. </a:t>
              </a:r>
            </a:p>
            <a:p>
              <a:pPr marL="173736" lvl="1" indent="-173736">
                <a:spcBef>
                  <a:spcPts val="0"/>
                </a:spcBef>
                <a:spcAft>
                  <a:spcPts val="600"/>
                </a:spcAft>
              </a:pPr>
              <a:r>
                <a:rPr lang="en-US" dirty="0" smtClean="0">
                  <a:solidFill>
                    <a:srgbClr val="313131"/>
                  </a:solidFill>
                </a:rPr>
                <a:t>Application matches benchmarks. </a:t>
              </a:r>
            </a:p>
            <a:p>
              <a:pPr marL="173736" lvl="1" indent="-173736">
                <a:spcBef>
                  <a:spcPts val="0"/>
                </a:spcBef>
                <a:spcAft>
                  <a:spcPts val="600"/>
                </a:spcAft>
              </a:pPr>
              <a:r>
                <a:rPr lang="en-US" dirty="0" smtClean="0">
                  <a:solidFill>
                    <a:srgbClr val="313131"/>
                  </a:solidFill>
                </a:rPr>
                <a:t>Data is being tracked and Benchmarks show results.</a:t>
              </a:r>
            </a:p>
            <a:p>
              <a:pPr marL="173736" lvl="1" indent="-173736">
                <a:spcBef>
                  <a:spcPts val="0"/>
                </a:spcBef>
                <a:spcAft>
                  <a:spcPts val="600"/>
                </a:spcAft>
              </a:pPr>
              <a:r>
                <a:rPr lang="en-US" dirty="0" smtClean="0">
                  <a:solidFill>
                    <a:srgbClr val="313131"/>
                  </a:solidFill>
                </a:rPr>
                <a:t>Details are provided (i.e. follow 10 key components, PO’s receive training in MI, TRAS is used, credentials are listed, etc.)</a:t>
              </a:r>
            </a:p>
            <a:p>
              <a:pPr marL="173736" lvl="1" indent="-173736">
                <a:spcBef>
                  <a:spcPts val="0"/>
                </a:spcBef>
                <a:spcAft>
                  <a:spcPts val="600"/>
                </a:spcAft>
              </a:pPr>
              <a:r>
                <a:rPr lang="en-US" dirty="0" smtClean="0">
                  <a:solidFill>
                    <a:srgbClr val="313131"/>
                  </a:solidFill>
                </a:rPr>
                <a:t>Updated information including information on how program has evolved with the times.</a:t>
              </a:r>
            </a:p>
            <a:p>
              <a:pPr marL="173736" lvl="1" indent="-173736">
                <a:spcBef>
                  <a:spcPts val="0"/>
                </a:spcBef>
                <a:spcAft>
                  <a:spcPts val="600"/>
                </a:spcAft>
              </a:pPr>
              <a:r>
                <a:rPr lang="en-US" dirty="0" smtClean="0">
                  <a:solidFill>
                    <a:srgbClr val="313131"/>
                  </a:solidFill>
                </a:rPr>
                <a:t>Applicant shows they have capacity &amp; capability to execute the stated program goals.</a:t>
              </a:r>
              <a:endParaRPr lang="en-US" dirty="0">
                <a:solidFill>
                  <a:srgbClr val="313131"/>
                </a:solidFill>
              </a:endParaRPr>
            </a:p>
          </p:txBody>
        </p:sp>
      </p:grpSp>
    </p:spTree>
    <p:extLst>
      <p:ext uri="{BB962C8B-B14F-4D97-AF65-F5344CB8AC3E}">
        <p14:creationId xmlns:p14="http://schemas.microsoft.com/office/powerpoint/2010/main" val="1421492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p:txBody>
          <a:bodyPr/>
          <a:lstStyle/>
          <a:p>
            <a:r>
              <a:rPr lang="en-US" dirty="0" smtClean="0"/>
              <a:t>Tell a story and stick to it</a:t>
            </a:r>
            <a:endParaRPr lang="en-US" dirty="0"/>
          </a:p>
        </p:txBody>
      </p:sp>
      <p:sp>
        <p:nvSpPr>
          <p:cNvPr id="592897" name="Title 1"/>
          <p:cNvSpPr>
            <a:spLocks noGrp="1"/>
          </p:cNvSpPr>
          <p:nvPr>
            <p:ph type="title"/>
          </p:nvPr>
        </p:nvSpPr>
        <p:spPr/>
        <p:txBody>
          <a:bodyPr/>
          <a:lstStyle/>
          <a:p>
            <a:pPr>
              <a:lnSpc>
                <a:spcPct val="100000"/>
              </a:lnSpc>
            </a:pPr>
            <a:r>
              <a:rPr lang="en-US" dirty="0" smtClean="0"/>
              <a:t>Key Takeaways</a:t>
            </a:r>
            <a:endParaRPr lang="en-US" sz="3000" b="0" dirty="0" smtClean="0"/>
          </a:p>
        </p:txBody>
      </p:sp>
      <p:sp>
        <p:nvSpPr>
          <p:cNvPr id="3" name="Slide Number Placeholder 2"/>
          <p:cNvSpPr>
            <a:spLocks noGrp="1"/>
          </p:cNvSpPr>
          <p:nvPr>
            <p:ph type="sldNum" sz="quarter" idx="4"/>
          </p:nvPr>
        </p:nvSpPr>
        <p:spPr/>
        <p:txBody>
          <a:bodyPr/>
          <a:lstStyle/>
          <a:p>
            <a:fld id="{95CC1D26-A9BD-4BDE-BDD9-08EDBAE96860}" type="slidenum">
              <a:rPr lang="en-GB" smtClean="0"/>
              <a:pPr/>
              <a:t>16</a:t>
            </a:fld>
            <a:endParaRPr lang="en-GB" dirty="0"/>
          </a:p>
        </p:txBody>
      </p:sp>
      <p:sp>
        <p:nvSpPr>
          <p:cNvPr id="4" name="Rectangle 3"/>
          <p:cNvSpPr>
            <a:spLocks noChangeArrowheads="1"/>
          </p:cNvSpPr>
          <p:nvPr/>
        </p:nvSpPr>
        <p:spPr bwMode="auto">
          <a:xfrm>
            <a:off x="746920" y="1295400"/>
            <a:ext cx="1406525" cy="1371600"/>
          </a:xfrm>
          <a:prstGeom prst="rect">
            <a:avLst/>
          </a:prstGeom>
          <a:solidFill>
            <a:schemeClr val="accent3"/>
          </a:solidFill>
          <a:ln w="19050" algn="ctr">
            <a:noFill/>
            <a:miter lim="800000"/>
            <a:headEnd/>
            <a:tailEnd/>
          </a:ln>
        </p:spPr>
        <p:txBody>
          <a:bodyPr wrap="square" lIns="36000" tIns="36000" rIns="36000" bIns="36000" anchor="ctr"/>
          <a:lstStyle/>
          <a:p>
            <a:pPr algn="ctr">
              <a:defRPr/>
            </a:pPr>
            <a:r>
              <a:rPr lang="en-US" altLang="ja-JP" sz="1400" dirty="0" smtClean="0">
                <a:solidFill>
                  <a:schemeClr val="bg1"/>
                </a:solidFill>
                <a:ea typeface="ＭＳ Ｐゴシック" pitchFamily="50" charset="-128"/>
              </a:rPr>
              <a:t>Tell your story</a:t>
            </a:r>
            <a:endParaRPr lang="en-US" altLang="ja-JP" sz="1400" dirty="0">
              <a:solidFill>
                <a:schemeClr val="bg1"/>
              </a:solidFill>
              <a:ea typeface="ＭＳ Ｐゴシック" pitchFamily="50" charset="-128"/>
            </a:endParaRPr>
          </a:p>
        </p:txBody>
      </p:sp>
      <p:sp>
        <p:nvSpPr>
          <p:cNvPr id="5" name="Rectangle 4"/>
          <p:cNvSpPr>
            <a:spLocks noChangeArrowheads="1"/>
          </p:cNvSpPr>
          <p:nvPr/>
        </p:nvSpPr>
        <p:spPr bwMode="auto">
          <a:xfrm>
            <a:off x="2289572" y="1295400"/>
            <a:ext cx="1406525" cy="1371600"/>
          </a:xfrm>
          <a:prstGeom prst="rect">
            <a:avLst/>
          </a:prstGeom>
          <a:solidFill>
            <a:schemeClr val="accent3"/>
          </a:solidFill>
          <a:ln w="19050" algn="ctr">
            <a:noFill/>
            <a:miter lim="800000"/>
            <a:headEnd/>
            <a:tailEnd/>
          </a:ln>
        </p:spPr>
        <p:txBody>
          <a:bodyPr wrap="square" lIns="36000" tIns="36000" rIns="36000" bIns="36000" anchor="ctr"/>
          <a:lstStyle/>
          <a:p>
            <a:pPr lvl="0" algn="ctr">
              <a:defRPr/>
            </a:pPr>
            <a:r>
              <a:rPr lang="en-US" altLang="ja-JP" sz="1400" dirty="0" smtClean="0">
                <a:solidFill>
                  <a:schemeClr val="bg1"/>
                </a:solidFill>
                <a:ea typeface="ＭＳ Ｐゴシック" pitchFamily="50" charset="-128"/>
              </a:rPr>
              <a:t>Clearly define the root problem</a:t>
            </a:r>
            <a:endParaRPr lang="en-US" altLang="ja-JP" sz="1400" dirty="0">
              <a:solidFill>
                <a:schemeClr val="bg1"/>
              </a:solidFill>
              <a:ea typeface="ＭＳ Ｐゴシック" pitchFamily="50" charset="-128"/>
            </a:endParaRPr>
          </a:p>
        </p:txBody>
      </p:sp>
      <p:sp>
        <p:nvSpPr>
          <p:cNvPr id="6" name="Rectangle 5"/>
          <p:cNvSpPr>
            <a:spLocks noChangeArrowheads="1"/>
          </p:cNvSpPr>
          <p:nvPr/>
        </p:nvSpPr>
        <p:spPr bwMode="auto">
          <a:xfrm>
            <a:off x="3832225" y="1295400"/>
            <a:ext cx="1406525" cy="1371600"/>
          </a:xfrm>
          <a:prstGeom prst="rect">
            <a:avLst/>
          </a:prstGeom>
          <a:solidFill>
            <a:schemeClr val="accent3"/>
          </a:solidFill>
          <a:ln w="19050" algn="ctr">
            <a:noFill/>
            <a:miter lim="800000"/>
            <a:headEnd/>
            <a:tailEnd/>
          </a:ln>
        </p:spPr>
        <p:txBody>
          <a:bodyPr wrap="square" lIns="36000" tIns="36000" rIns="36000" bIns="36000" anchor="ctr"/>
          <a:lstStyle/>
          <a:p>
            <a:pPr algn="ctr">
              <a:defRPr/>
            </a:pPr>
            <a:r>
              <a:rPr lang="en-US" altLang="ja-JP" sz="1400" dirty="0" smtClean="0">
                <a:solidFill>
                  <a:schemeClr val="bg1"/>
                </a:solidFill>
                <a:ea typeface="ＭＳ Ｐゴシック" pitchFamily="50" charset="-128"/>
              </a:rPr>
              <a:t>Supporting data</a:t>
            </a:r>
            <a:endParaRPr lang="en-US" altLang="ja-JP" sz="1400" dirty="0">
              <a:solidFill>
                <a:schemeClr val="bg1"/>
              </a:solidFill>
              <a:ea typeface="ＭＳ Ｐゴシック" pitchFamily="50" charset="-128"/>
            </a:endParaRPr>
          </a:p>
        </p:txBody>
      </p:sp>
      <p:sp>
        <p:nvSpPr>
          <p:cNvPr id="7" name="Rectangle 6"/>
          <p:cNvSpPr>
            <a:spLocks noChangeArrowheads="1"/>
          </p:cNvSpPr>
          <p:nvPr/>
        </p:nvSpPr>
        <p:spPr bwMode="auto">
          <a:xfrm>
            <a:off x="735212" y="4343400"/>
            <a:ext cx="1406525" cy="1371600"/>
          </a:xfrm>
          <a:prstGeom prst="rect">
            <a:avLst/>
          </a:prstGeom>
          <a:solidFill>
            <a:schemeClr val="accent3"/>
          </a:solidFill>
          <a:ln w="19050" algn="ctr">
            <a:noFill/>
            <a:miter lim="800000"/>
            <a:headEnd/>
            <a:tailEnd/>
          </a:ln>
        </p:spPr>
        <p:txBody>
          <a:bodyPr wrap="square" lIns="36000" tIns="36000" rIns="36000" bIns="36000" anchor="ctr"/>
          <a:lstStyle/>
          <a:p>
            <a:pPr algn="ctr">
              <a:defRPr/>
            </a:pPr>
            <a:r>
              <a:rPr lang="en-US" altLang="ja-JP" sz="1400" dirty="0" smtClean="0">
                <a:solidFill>
                  <a:schemeClr val="bg1"/>
                </a:solidFill>
                <a:ea typeface="ＭＳ Ｐゴシック" pitchFamily="50" charset="-128"/>
              </a:rPr>
              <a:t>Collect, track &amp; maintain data</a:t>
            </a:r>
            <a:endParaRPr lang="en-US" altLang="ja-JP" sz="1400" dirty="0">
              <a:solidFill>
                <a:schemeClr val="bg1"/>
              </a:solidFill>
              <a:ea typeface="ＭＳ Ｐゴシック" pitchFamily="50" charset="-128"/>
            </a:endParaRPr>
          </a:p>
        </p:txBody>
      </p:sp>
      <p:sp>
        <p:nvSpPr>
          <p:cNvPr id="8" name="Rectangle 7"/>
          <p:cNvSpPr>
            <a:spLocks noChangeArrowheads="1"/>
          </p:cNvSpPr>
          <p:nvPr/>
        </p:nvSpPr>
        <p:spPr bwMode="auto">
          <a:xfrm>
            <a:off x="2334021" y="4366260"/>
            <a:ext cx="1406525" cy="1371600"/>
          </a:xfrm>
          <a:prstGeom prst="rect">
            <a:avLst/>
          </a:prstGeom>
          <a:solidFill>
            <a:schemeClr val="accent3"/>
          </a:solidFill>
          <a:ln w="19050" algn="ctr">
            <a:noFill/>
            <a:miter lim="800000"/>
            <a:headEnd/>
            <a:tailEnd/>
          </a:ln>
        </p:spPr>
        <p:txBody>
          <a:bodyPr wrap="square" lIns="36000" tIns="36000" rIns="36000" bIns="36000" anchor="ctr"/>
          <a:lstStyle/>
          <a:p>
            <a:pPr algn="ctr">
              <a:defRPr/>
            </a:pPr>
            <a:r>
              <a:rPr lang="en-US" sz="1400" dirty="0" smtClean="0">
                <a:solidFill>
                  <a:schemeClr val="bg1"/>
                </a:solidFill>
                <a:ea typeface="ＭＳ Ｐゴシック" pitchFamily="50" charset="-128"/>
              </a:rPr>
              <a:t>Brag about capabilities</a:t>
            </a:r>
            <a:endParaRPr lang="en-US" altLang="ja-JP" sz="1400" dirty="0">
              <a:solidFill>
                <a:schemeClr val="bg1"/>
              </a:solidFill>
              <a:ea typeface="ＭＳ Ｐゴシック" pitchFamily="50" charset="-128"/>
            </a:endParaRPr>
          </a:p>
        </p:txBody>
      </p:sp>
      <p:sp>
        <p:nvSpPr>
          <p:cNvPr id="9" name="Rectangle 8"/>
          <p:cNvSpPr>
            <a:spLocks noChangeArrowheads="1"/>
          </p:cNvSpPr>
          <p:nvPr/>
        </p:nvSpPr>
        <p:spPr bwMode="auto">
          <a:xfrm>
            <a:off x="3822239" y="4366260"/>
            <a:ext cx="1406525" cy="1371600"/>
          </a:xfrm>
          <a:prstGeom prst="rect">
            <a:avLst/>
          </a:prstGeom>
          <a:solidFill>
            <a:schemeClr val="accent3"/>
          </a:solidFill>
          <a:ln w="19050" algn="ctr">
            <a:noFill/>
            <a:miter lim="800000"/>
            <a:headEnd/>
            <a:tailEnd/>
          </a:ln>
        </p:spPr>
        <p:txBody>
          <a:bodyPr wrap="square" lIns="36000" tIns="36000" rIns="36000" bIns="36000" anchor="ctr"/>
          <a:lstStyle/>
          <a:p>
            <a:pPr algn="ctr">
              <a:defRPr/>
            </a:pPr>
            <a:r>
              <a:rPr lang="en-US" sz="1400" dirty="0" smtClean="0">
                <a:solidFill>
                  <a:schemeClr val="bg1"/>
                </a:solidFill>
                <a:ea typeface="ＭＳ Ｐゴシック" pitchFamily="50" charset="-128"/>
              </a:rPr>
              <a:t>Details</a:t>
            </a:r>
            <a:endParaRPr lang="en-US" altLang="ja-JP" sz="1400" dirty="0">
              <a:solidFill>
                <a:schemeClr val="bg1"/>
              </a:solidFill>
              <a:ea typeface="ＭＳ Ｐゴシック" pitchFamily="50" charset="-128"/>
            </a:endParaRPr>
          </a:p>
        </p:txBody>
      </p:sp>
      <p:sp>
        <p:nvSpPr>
          <p:cNvPr id="10" name="Rectangle 9"/>
          <p:cNvSpPr>
            <a:spLocks noChangeArrowheads="1"/>
          </p:cNvSpPr>
          <p:nvPr/>
        </p:nvSpPr>
        <p:spPr bwMode="auto">
          <a:xfrm>
            <a:off x="746919" y="2819400"/>
            <a:ext cx="1406525" cy="1371600"/>
          </a:xfrm>
          <a:prstGeom prst="rect">
            <a:avLst/>
          </a:prstGeom>
          <a:solidFill>
            <a:schemeClr val="accent3"/>
          </a:solidFill>
          <a:ln w="19050" algn="ctr">
            <a:noFill/>
            <a:miter lim="800000"/>
            <a:headEnd/>
            <a:tailEnd/>
          </a:ln>
        </p:spPr>
        <p:txBody>
          <a:bodyPr wrap="square" lIns="36000" tIns="36000" rIns="36000" bIns="36000" anchor="ctr"/>
          <a:lstStyle/>
          <a:p>
            <a:pPr algn="ctr">
              <a:defRPr/>
            </a:pPr>
            <a:r>
              <a:rPr lang="en-US" altLang="ja-JP" sz="1400" dirty="0">
                <a:solidFill>
                  <a:schemeClr val="bg1"/>
                </a:solidFill>
                <a:ea typeface="ＭＳ Ｐゴシック" pitchFamily="50" charset="-128"/>
              </a:rPr>
              <a:t>T</a:t>
            </a:r>
            <a:r>
              <a:rPr lang="en-US" altLang="ja-JP" sz="1400" dirty="0" smtClean="0">
                <a:solidFill>
                  <a:schemeClr val="bg1"/>
                </a:solidFill>
                <a:ea typeface="ＭＳ Ｐゴシック" pitchFamily="50" charset="-128"/>
              </a:rPr>
              <a:t>arget population</a:t>
            </a:r>
            <a:endParaRPr lang="en-US" altLang="ja-JP" sz="1400" dirty="0">
              <a:solidFill>
                <a:schemeClr val="bg1"/>
              </a:solidFill>
              <a:ea typeface="ＭＳ Ｐゴシック" pitchFamily="50" charset="-128"/>
            </a:endParaRPr>
          </a:p>
        </p:txBody>
      </p:sp>
      <p:sp>
        <p:nvSpPr>
          <p:cNvPr id="11" name="Rectangle 10"/>
          <p:cNvSpPr>
            <a:spLocks noChangeArrowheads="1"/>
          </p:cNvSpPr>
          <p:nvPr/>
        </p:nvSpPr>
        <p:spPr bwMode="auto">
          <a:xfrm>
            <a:off x="2312987" y="2849880"/>
            <a:ext cx="1406525" cy="1371600"/>
          </a:xfrm>
          <a:prstGeom prst="rect">
            <a:avLst/>
          </a:prstGeom>
          <a:solidFill>
            <a:schemeClr val="accent3"/>
          </a:solidFill>
          <a:ln w="19050" algn="ctr">
            <a:noFill/>
            <a:miter lim="800000"/>
            <a:headEnd/>
            <a:tailEnd/>
          </a:ln>
        </p:spPr>
        <p:txBody>
          <a:bodyPr wrap="square" lIns="36000" tIns="36000" rIns="36000" bIns="36000" anchor="ctr"/>
          <a:lstStyle/>
          <a:p>
            <a:pPr algn="ctr">
              <a:defRPr/>
            </a:pPr>
            <a:r>
              <a:rPr lang="en-US" altLang="ja-JP" sz="1400" dirty="0" smtClean="0">
                <a:solidFill>
                  <a:schemeClr val="bg1"/>
                </a:solidFill>
                <a:ea typeface="ＭＳ Ｐゴシック" pitchFamily="50" charset="-128"/>
              </a:rPr>
              <a:t>Goals, objectives &amp; measures</a:t>
            </a:r>
            <a:endParaRPr lang="en-US" altLang="ja-JP" sz="1400" dirty="0">
              <a:solidFill>
                <a:schemeClr val="bg1"/>
              </a:solidFill>
              <a:ea typeface="ＭＳ Ｐゴシック" pitchFamily="50" charset="-128"/>
            </a:endParaRPr>
          </a:p>
        </p:txBody>
      </p:sp>
      <p:sp>
        <p:nvSpPr>
          <p:cNvPr id="12" name="Rectangle 11"/>
          <p:cNvSpPr>
            <a:spLocks noChangeArrowheads="1"/>
          </p:cNvSpPr>
          <p:nvPr/>
        </p:nvSpPr>
        <p:spPr bwMode="auto">
          <a:xfrm>
            <a:off x="3830321" y="2849880"/>
            <a:ext cx="1406525" cy="1371600"/>
          </a:xfrm>
          <a:prstGeom prst="rect">
            <a:avLst/>
          </a:prstGeom>
          <a:solidFill>
            <a:schemeClr val="accent3"/>
          </a:solidFill>
          <a:ln w="19050" algn="ctr">
            <a:noFill/>
            <a:miter lim="800000"/>
            <a:headEnd/>
            <a:tailEnd/>
          </a:ln>
        </p:spPr>
        <p:txBody>
          <a:bodyPr wrap="square" lIns="36000" tIns="36000" rIns="36000" bIns="36000" anchor="ctr"/>
          <a:lstStyle/>
          <a:p>
            <a:pPr algn="ctr">
              <a:defRPr/>
            </a:pPr>
            <a:r>
              <a:rPr lang="en-US" altLang="ja-JP" sz="1400" dirty="0" smtClean="0">
                <a:solidFill>
                  <a:schemeClr val="bg1"/>
                </a:solidFill>
                <a:ea typeface="ＭＳ Ｐゴシック" pitchFamily="50" charset="-128"/>
              </a:rPr>
              <a:t>Evidence Based Practices</a:t>
            </a:r>
            <a:endParaRPr lang="en-US" altLang="ja-JP" sz="1400" dirty="0">
              <a:solidFill>
                <a:schemeClr val="bg1"/>
              </a:solidFill>
              <a:ea typeface="ＭＳ Ｐゴシック" pitchFamily="50" charset="-128"/>
            </a:endParaRPr>
          </a:p>
        </p:txBody>
      </p:sp>
      <p:sp>
        <p:nvSpPr>
          <p:cNvPr id="592908" name="AutoShape 12"/>
          <p:cNvSpPr>
            <a:spLocks noChangeArrowheads="1"/>
          </p:cNvSpPr>
          <p:nvPr/>
        </p:nvSpPr>
        <p:spPr bwMode="auto">
          <a:xfrm>
            <a:off x="5417308" y="1371600"/>
            <a:ext cx="336550" cy="4267200"/>
          </a:xfrm>
          <a:prstGeom prst="homePlate">
            <a:avLst>
              <a:gd name="adj" fmla="val 100000"/>
            </a:avLst>
          </a:prstGeom>
          <a:solidFill>
            <a:srgbClr val="B4B4B4"/>
          </a:solidFill>
          <a:ln w="6350" algn="ctr">
            <a:solidFill>
              <a:schemeClr val="bg1"/>
            </a:solidFill>
            <a:miter lim="800000"/>
            <a:headEnd/>
            <a:tailEnd/>
          </a:ln>
        </p:spPr>
        <p:txBody>
          <a:bodyPr wrap="square" lIns="36000" tIns="36000" rIns="36000" bIns="36000" anchor="ctr"/>
          <a:lstStyle/>
          <a:p>
            <a:pPr algn="ctr"/>
            <a:endParaRPr lang="en-US" sz="1400"/>
          </a:p>
        </p:txBody>
      </p:sp>
      <p:sp>
        <p:nvSpPr>
          <p:cNvPr id="18" name="Rectangle 19"/>
          <p:cNvSpPr>
            <a:spLocks noChangeArrowheads="1"/>
          </p:cNvSpPr>
          <p:nvPr/>
        </p:nvSpPr>
        <p:spPr bwMode="auto">
          <a:xfrm>
            <a:off x="5814379" y="1272540"/>
            <a:ext cx="2403475" cy="4299098"/>
          </a:xfrm>
          <a:prstGeom prst="rect">
            <a:avLst/>
          </a:prstGeom>
          <a:solidFill>
            <a:schemeClr val="accent1"/>
          </a:solidFill>
          <a:ln w="19050" algn="ctr">
            <a:solidFill>
              <a:schemeClr val="bg1"/>
            </a:solidFill>
            <a:miter lim="800000"/>
            <a:headEnd/>
            <a:tailEnd/>
          </a:ln>
        </p:spPr>
        <p:txBody>
          <a:bodyPr wrap="square" lIns="36000" tIns="36000" rIns="36000" bIns="36000" anchor="ctr"/>
          <a:lstStyle/>
          <a:p>
            <a:pPr algn="ctr">
              <a:defRPr/>
            </a:pPr>
            <a:r>
              <a:rPr lang="en-US" altLang="ja-JP" sz="2400" dirty="0" smtClean="0">
                <a:solidFill>
                  <a:schemeClr val="bg1"/>
                </a:solidFill>
                <a:ea typeface="ＭＳ Ｐゴシック" pitchFamily="50" charset="-128"/>
              </a:rPr>
              <a:t>Tell your story </a:t>
            </a:r>
            <a:endParaRPr lang="en-US" altLang="ja-JP" sz="2400" dirty="0">
              <a:solidFill>
                <a:schemeClr val="bg1"/>
              </a:solidFill>
              <a:ea typeface="ＭＳ Ｐゴシック" pitchFamily="50" charset="-128"/>
            </a:endParaRPr>
          </a:p>
        </p:txBody>
      </p:sp>
      <p:sp>
        <p:nvSpPr>
          <p:cNvPr id="2" name="TextBox 1"/>
          <p:cNvSpPr txBox="1"/>
          <p:nvPr/>
        </p:nvSpPr>
        <p:spPr>
          <a:xfrm>
            <a:off x="914400" y="5867400"/>
            <a:ext cx="6781800" cy="369332"/>
          </a:xfrm>
          <a:prstGeom prst="rect">
            <a:avLst/>
          </a:prstGeom>
          <a:noFill/>
        </p:spPr>
        <p:txBody>
          <a:bodyPr wrap="square" rtlCol="0">
            <a:spAutoFit/>
          </a:bodyPr>
          <a:lstStyle/>
          <a:p>
            <a:r>
              <a:rPr lang="en-US" dirty="0" smtClean="0">
                <a:solidFill>
                  <a:schemeClr val="accent6"/>
                </a:solidFill>
              </a:rPr>
              <a:t>       Know what your grant writer is saying about your program</a:t>
            </a:r>
            <a:endParaRPr lang="en-US" dirty="0">
              <a:solidFill>
                <a:schemeClr val="accent6"/>
              </a:solidFill>
            </a:endParaRPr>
          </a:p>
        </p:txBody>
      </p:sp>
    </p:spTree>
    <p:extLst>
      <p:ext uri="{BB962C8B-B14F-4D97-AF65-F5344CB8AC3E}">
        <p14:creationId xmlns:p14="http://schemas.microsoft.com/office/powerpoint/2010/main" val="502422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5CC1D26-A9BD-4BDE-BDD9-08EDBAE96860}" type="slidenum">
              <a:rPr lang="en-GB" smtClean="0"/>
              <a:pPr/>
              <a:t>17</a:t>
            </a:fld>
            <a:endParaRPr lang="en-GB" dirty="0"/>
          </a:p>
        </p:txBody>
      </p:sp>
      <p:sp>
        <p:nvSpPr>
          <p:cNvPr id="4" name="TextBox 3"/>
          <p:cNvSpPr txBox="1"/>
          <p:nvPr/>
        </p:nvSpPr>
        <p:spPr>
          <a:xfrm>
            <a:off x="1371600" y="2971800"/>
            <a:ext cx="6096000" cy="369332"/>
          </a:xfrm>
          <a:prstGeom prst="rect">
            <a:avLst/>
          </a:prstGeom>
          <a:noFill/>
        </p:spPr>
        <p:txBody>
          <a:bodyPr wrap="square" rtlCol="0">
            <a:spAutoFit/>
          </a:bodyPr>
          <a:lstStyle/>
          <a:p>
            <a:endParaRPr lang="en-US" dirty="0">
              <a:solidFill>
                <a:schemeClr val="bg1"/>
              </a:solidFill>
            </a:endParaRPr>
          </a:p>
        </p:txBody>
      </p:sp>
      <p:sp>
        <p:nvSpPr>
          <p:cNvPr id="5" name="Title 4"/>
          <p:cNvSpPr>
            <a:spLocks noGrp="1"/>
          </p:cNvSpPr>
          <p:nvPr>
            <p:ph type="title"/>
          </p:nvPr>
        </p:nvSpPr>
        <p:spPr>
          <a:xfrm>
            <a:off x="211943" y="3733801"/>
            <a:ext cx="8415313" cy="762000"/>
          </a:xfrm>
        </p:spPr>
        <p:txBody>
          <a:bodyPr/>
          <a:lstStyle/>
          <a:p>
            <a:r>
              <a:rPr lang="en-US" sz="4400" dirty="0" smtClean="0"/>
              <a:t>Grant Management</a:t>
            </a:r>
            <a:br>
              <a:rPr lang="en-US" sz="4400" dirty="0" smtClean="0"/>
            </a:br>
            <a:r>
              <a:rPr lang="en-US" sz="3600" dirty="0" smtClean="0"/>
              <a:t>Maritza Ramirez and Kristen Lenz</a:t>
            </a:r>
            <a:r>
              <a:rPr lang="en-US" sz="4400" dirty="0" smtClean="0"/>
              <a:t>	</a:t>
            </a:r>
            <a:r>
              <a:rPr lang="en-US" dirty="0" smtClean="0"/>
              <a:t> </a:t>
            </a:r>
            <a:endParaRPr lang="en-US" dirty="0"/>
          </a:p>
        </p:txBody>
      </p:sp>
    </p:spTree>
    <p:extLst>
      <p:ext uri="{BB962C8B-B14F-4D97-AF65-F5344CB8AC3E}">
        <p14:creationId xmlns:p14="http://schemas.microsoft.com/office/powerpoint/2010/main" val="265695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Share, exchange, assist and support</a:t>
            </a:r>
            <a:endParaRPr lang="en-US" dirty="0"/>
          </a:p>
        </p:txBody>
      </p:sp>
      <p:sp>
        <p:nvSpPr>
          <p:cNvPr id="687105" name="Title 1"/>
          <p:cNvSpPr>
            <a:spLocks noGrp="1"/>
          </p:cNvSpPr>
          <p:nvPr>
            <p:ph type="title"/>
          </p:nvPr>
        </p:nvSpPr>
        <p:spPr/>
        <p:txBody>
          <a:bodyPr/>
          <a:lstStyle/>
          <a:p>
            <a:r>
              <a:rPr lang="en-US" dirty="0" smtClean="0"/>
              <a:t>Collaboration is Key</a:t>
            </a:r>
            <a:endParaRPr lang="en-US" dirty="0" smtClean="0">
              <a:solidFill>
                <a:srgbClr val="575757"/>
              </a:solidFill>
            </a:endParaRPr>
          </a:p>
        </p:txBody>
      </p:sp>
      <p:sp>
        <p:nvSpPr>
          <p:cNvPr id="3" name="Slide Number Placeholder 2"/>
          <p:cNvSpPr>
            <a:spLocks noGrp="1"/>
          </p:cNvSpPr>
          <p:nvPr>
            <p:ph type="sldNum" sz="quarter" idx="4"/>
          </p:nvPr>
        </p:nvSpPr>
        <p:spPr/>
        <p:txBody>
          <a:bodyPr/>
          <a:lstStyle/>
          <a:p>
            <a:fld id="{95CC1D26-A9BD-4BDE-BDD9-08EDBAE96860}" type="slidenum">
              <a:rPr lang="en-GB" smtClean="0"/>
              <a:pPr/>
              <a:t>18</a:t>
            </a:fld>
            <a:endParaRPr lang="en-GB" dirty="0"/>
          </a:p>
        </p:txBody>
      </p:sp>
      <p:sp>
        <p:nvSpPr>
          <p:cNvPr id="687107" name="Freeform 3"/>
          <p:cNvSpPr>
            <a:spLocks/>
          </p:cNvSpPr>
          <p:nvPr/>
        </p:nvSpPr>
        <p:spPr bwMode="auto">
          <a:xfrm rot="16200000">
            <a:off x="3279775" y="2371725"/>
            <a:ext cx="3514725" cy="2632075"/>
          </a:xfrm>
          <a:custGeom>
            <a:avLst/>
            <a:gdLst>
              <a:gd name="T0" fmla="*/ 2147483647 w 1711"/>
              <a:gd name="T1" fmla="*/ 2147483647 h 1280"/>
              <a:gd name="T2" fmla="*/ 2147483647 w 1711"/>
              <a:gd name="T3" fmla="*/ 2147483647 h 1280"/>
              <a:gd name="T4" fmla="*/ 2147483647 w 1711"/>
              <a:gd name="T5" fmla="*/ 2147483647 h 1280"/>
              <a:gd name="T6" fmla="*/ 2147483647 w 1711"/>
              <a:gd name="T7" fmla="*/ 2147483647 h 1280"/>
              <a:gd name="T8" fmla="*/ 2147483647 w 1711"/>
              <a:gd name="T9" fmla="*/ 2147483647 h 1280"/>
              <a:gd name="T10" fmla="*/ 2147483647 w 1711"/>
              <a:gd name="T11" fmla="*/ 2147483647 h 1280"/>
              <a:gd name="T12" fmla="*/ 2147483647 w 1711"/>
              <a:gd name="T13" fmla="*/ 2147483647 h 1280"/>
              <a:gd name="T14" fmla="*/ 2147483647 w 1711"/>
              <a:gd name="T15" fmla="*/ 2147483647 h 1280"/>
              <a:gd name="T16" fmla="*/ 2147483647 w 1711"/>
              <a:gd name="T17" fmla="*/ 2147483647 h 1280"/>
              <a:gd name="T18" fmla="*/ 2147483647 w 1711"/>
              <a:gd name="T19" fmla="*/ 2147483647 h 1280"/>
              <a:gd name="T20" fmla="*/ 2147483647 w 1711"/>
              <a:gd name="T21" fmla="*/ 2147483647 h 1280"/>
              <a:gd name="T22" fmla="*/ 2147483647 w 1711"/>
              <a:gd name="T23" fmla="*/ 2147483647 h 1280"/>
              <a:gd name="T24" fmla="*/ 2147483647 w 1711"/>
              <a:gd name="T25" fmla="*/ 2147483647 h 1280"/>
              <a:gd name="T26" fmla="*/ 2147483647 w 1711"/>
              <a:gd name="T27" fmla="*/ 2147483647 h 1280"/>
              <a:gd name="T28" fmla="*/ 2147483647 w 1711"/>
              <a:gd name="T29" fmla="*/ 2147483647 h 1280"/>
              <a:gd name="T30" fmla="*/ 2147483647 w 1711"/>
              <a:gd name="T31" fmla="*/ 2147483647 h 1280"/>
              <a:gd name="T32" fmla="*/ 2147483647 w 1711"/>
              <a:gd name="T33" fmla="*/ 2147483647 h 1280"/>
              <a:gd name="T34" fmla="*/ 2147483647 w 1711"/>
              <a:gd name="T35" fmla="*/ 2147483647 h 1280"/>
              <a:gd name="T36" fmla="*/ 2147483647 w 1711"/>
              <a:gd name="T37" fmla="*/ 2147483647 h 1280"/>
              <a:gd name="T38" fmla="*/ 2147483647 w 1711"/>
              <a:gd name="T39" fmla="*/ 2147483647 h 1280"/>
              <a:gd name="T40" fmla="*/ 2147483647 w 1711"/>
              <a:gd name="T41" fmla="*/ 2147483647 h 1280"/>
              <a:gd name="T42" fmla="*/ 2147483647 w 1711"/>
              <a:gd name="T43" fmla="*/ 2147483647 h 1280"/>
              <a:gd name="T44" fmla="*/ 2147483647 w 1711"/>
              <a:gd name="T45" fmla="*/ 2147483647 h 1280"/>
              <a:gd name="T46" fmla="*/ 2147483647 w 1711"/>
              <a:gd name="T47" fmla="*/ 2147483647 h 1280"/>
              <a:gd name="T48" fmla="*/ 2147483647 w 1711"/>
              <a:gd name="T49" fmla="*/ 2147483647 h 1280"/>
              <a:gd name="T50" fmla="*/ 2147483647 w 1711"/>
              <a:gd name="T51" fmla="*/ 2147483647 h 1280"/>
              <a:gd name="T52" fmla="*/ 2147483647 w 1711"/>
              <a:gd name="T53" fmla="*/ 2147483647 h 1280"/>
              <a:gd name="T54" fmla="*/ 2147483647 w 1711"/>
              <a:gd name="T55" fmla="*/ 2147483647 h 1280"/>
              <a:gd name="T56" fmla="*/ 2147483647 w 1711"/>
              <a:gd name="T57" fmla="*/ 2147483647 h 1280"/>
              <a:gd name="T58" fmla="*/ 2147483647 w 1711"/>
              <a:gd name="T59" fmla="*/ 2147483647 h 1280"/>
              <a:gd name="T60" fmla="*/ 2147483647 w 1711"/>
              <a:gd name="T61" fmla="*/ 2147483647 h 1280"/>
              <a:gd name="T62" fmla="*/ 2147483647 w 1711"/>
              <a:gd name="T63" fmla="*/ 2147483647 h 1280"/>
              <a:gd name="T64" fmla="*/ 2147483647 w 1711"/>
              <a:gd name="T65" fmla="*/ 2147483647 h 1280"/>
              <a:gd name="T66" fmla="*/ 2147483647 w 1711"/>
              <a:gd name="T67" fmla="*/ 2147483647 h 1280"/>
              <a:gd name="T68" fmla="*/ 2147483647 w 1711"/>
              <a:gd name="T69" fmla="*/ 2147483647 h 1280"/>
              <a:gd name="T70" fmla="*/ 2147483647 w 1711"/>
              <a:gd name="T71" fmla="*/ 2147483647 h 1280"/>
              <a:gd name="T72" fmla="*/ 2147483647 w 1711"/>
              <a:gd name="T73" fmla="*/ 2147483647 h 1280"/>
              <a:gd name="T74" fmla="*/ 2147483647 w 1711"/>
              <a:gd name="T75" fmla="*/ 2147483647 h 1280"/>
              <a:gd name="T76" fmla="*/ 2147483647 w 1711"/>
              <a:gd name="T77" fmla="*/ 2147483647 h 1280"/>
              <a:gd name="T78" fmla="*/ 2147483647 w 1711"/>
              <a:gd name="T79" fmla="*/ 2147483647 h 1280"/>
              <a:gd name="T80" fmla="*/ 2147483647 w 1711"/>
              <a:gd name="T81" fmla="*/ 2147483647 h 1280"/>
              <a:gd name="T82" fmla="*/ 2147483647 w 1711"/>
              <a:gd name="T83" fmla="*/ 2147483647 h 1280"/>
              <a:gd name="T84" fmla="*/ 2147483647 w 1711"/>
              <a:gd name="T85" fmla="*/ 2147483647 h 1280"/>
              <a:gd name="T86" fmla="*/ 2147483647 w 1711"/>
              <a:gd name="T87" fmla="*/ 2147483647 h 1280"/>
              <a:gd name="T88" fmla="*/ 2147483647 w 1711"/>
              <a:gd name="T89" fmla="*/ 2147483647 h 1280"/>
              <a:gd name="T90" fmla="*/ 2147483647 w 1711"/>
              <a:gd name="T91" fmla="*/ 2147483647 h 1280"/>
              <a:gd name="T92" fmla="*/ 2147483647 w 1711"/>
              <a:gd name="T93" fmla="*/ 2147483647 h 1280"/>
              <a:gd name="T94" fmla="*/ 2147483647 w 1711"/>
              <a:gd name="T95" fmla="*/ 2147483647 h 12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1"/>
              <a:gd name="T145" fmla="*/ 0 h 1280"/>
              <a:gd name="T146" fmla="*/ 1711 w 1711"/>
              <a:gd name="T147" fmla="*/ 1280 h 12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1" h="1280">
                <a:moveTo>
                  <a:pt x="1663" y="798"/>
                </a:moveTo>
                <a:lnTo>
                  <a:pt x="1673" y="779"/>
                </a:lnTo>
                <a:lnTo>
                  <a:pt x="1682" y="757"/>
                </a:lnTo>
                <a:lnTo>
                  <a:pt x="1689" y="737"/>
                </a:lnTo>
                <a:lnTo>
                  <a:pt x="1695" y="716"/>
                </a:lnTo>
                <a:lnTo>
                  <a:pt x="1700" y="694"/>
                </a:lnTo>
                <a:lnTo>
                  <a:pt x="1704" y="673"/>
                </a:lnTo>
                <a:lnTo>
                  <a:pt x="1707" y="652"/>
                </a:lnTo>
                <a:lnTo>
                  <a:pt x="1709" y="631"/>
                </a:lnTo>
                <a:lnTo>
                  <a:pt x="1710" y="610"/>
                </a:lnTo>
                <a:lnTo>
                  <a:pt x="1710" y="588"/>
                </a:lnTo>
                <a:lnTo>
                  <a:pt x="1709" y="566"/>
                </a:lnTo>
                <a:lnTo>
                  <a:pt x="1707" y="546"/>
                </a:lnTo>
                <a:lnTo>
                  <a:pt x="1703" y="525"/>
                </a:lnTo>
                <a:lnTo>
                  <a:pt x="1699" y="504"/>
                </a:lnTo>
                <a:lnTo>
                  <a:pt x="1694" y="484"/>
                </a:lnTo>
                <a:lnTo>
                  <a:pt x="1688" y="463"/>
                </a:lnTo>
                <a:lnTo>
                  <a:pt x="1680" y="443"/>
                </a:lnTo>
                <a:lnTo>
                  <a:pt x="1672" y="424"/>
                </a:lnTo>
                <a:lnTo>
                  <a:pt x="1663" y="405"/>
                </a:lnTo>
                <a:lnTo>
                  <a:pt x="1653" y="386"/>
                </a:lnTo>
                <a:lnTo>
                  <a:pt x="1642" y="368"/>
                </a:lnTo>
                <a:lnTo>
                  <a:pt x="1631" y="350"/>
                </a:lnTo>
                <a:lnTo>
                  <a:pt x="1618" y="333"/>
                </a:lnTo>
                <a:lnTo>
                  <a:pt x="1605" y="316"/>
                </a:lnTo>
                <a:lnTo>
                  <a:pt x="1591" y="299"/>
                </a:lnTo>
                <a:lnTo>
                  <a:pt x="1576" y="284"/>
                </a:lnTo>
                <a:lnTo>
                  <a:pt x="1560" y="270"/>
                </a:lnTo>
                <a:lnTo>
                  <a:pt x="1542" y="256"/>
                </a:lnTo>
                <a:lnTo>
                  <a:pt x="1525" y="242"/>
                </a:lnTo>
                <a:lnTo>
                  <a:pt x="1507" y="230"/>
                </a:lnTo>
                <a:lnTo>
                  <a:pt x="1487" y="218"/>
                </a:lnTo>
                <a:lnTo>
                  <a:pt x="1468" y="207"/>
                </a:lnTo>
                <a:lnTo>
                  <a:pt x="1448" y="197"/>
                </a:lnTo>
                <a:lnTo>
                  <a:pt x="1427" y="189"/>
                </a:lnTo>
                <a:lnTo>
                  <a:pt x="1406" y="181"/>
                </a:lnTo>
                <a:lnTo>
                  <a:pt x="1385" y="175"/>
                </a:lnTo>
                <a:lnTo>
                  <a:pt x="1364" y="170"/>
                </a:lnTo>
                <a:lnTo>
                  <a:pt x="1343" y="166"/>
                </a:lnTo>
                <a:lnTo>
                  <a:pt x="1322" y="162"/>
                </a:lnTo>
                <a:lnTo>
                  <a:pt x="1301" y="160"/>
                </a:lnTo>
                <a:lnTo>
                  <a:pt x="1279" y="160"/>
                </a:lnTo>
                <a:lnTo>
                  <a:pt x="1258" y="160"/>
                </a:lnTo>
                <a:lnTo>
                  <a:pt x="1236" y="161"/>
                </a:lnTo>
                <a:lnTo>
                  <a:pt x="1216" y="163"/>
                </a:lnTo>
                <a:lnTo>
                  <a:pt x="1195" y="166"/>
                </a:lnTo>
                <a:lnTo>
                  <a:pt x="1174" y="170"/>
                </a:lnTo>
                <a:lnTo>
                  <a:pt x="1153" y="175"/>
                </a:lnTo>
                <a:lnTo>
                  <a:pt x="1134" y="181"/>
                </a:lnTo>
                <a:lnTo>
                  <a:pt x="1114" y="188"/>
                </a:lnTo>
                <a:lnTo>
                  <a:pt x="1095" y="196"/>
                </a:lnTo>
                <a:lnTo>
                  <a:pt x="1075" y="205"/>
                </a:lnTo>
                <a:lnTo>
                  <a:pt x="1056" y="215"/>
                </a:lnTo>
                <a:lnTo>
                  <a:pt x="1038" y="225"/>
                </a:lnTo>
                <a:lnTo>
                  <a:pt x="1020" y="236"/>
                </a:lnTo>
                <a:lnTo>
                  <a:pt x="1003" y="249"/>
                </a:lnTo>
                <a:lnTo>
                  <a:pt x="987" y="262"/>
                </a:lnTo>
                <a:lnTo>
                  <a:pt x="971" y="276"/>
                </a:lnTo>
                <a:lnTo>
                  <a:pt x="955" y="291"/>
                </a:lnTo>
                <a:lnTo>
                  <a:pt x="941" y="307"/>
                </a:lnTo>
                <a:lnTo>
                  <a:pt x="926" y="324"/>
                </a:lnTo>
                <a:lnTo>
                  <a:pt x="914" y="341"/>
                </a:lnTo>
                <a:lnTo>
                  <a:pt x="901" y="360"/>
                </a:lnTo>
                <a:lnTo>
                  <a:pt x="889" y="379"/>
                </a:lnTo>
                <a:lnTo>
                  <a:pt x="879" y="399"/>
                </a:lnTo>
                <a:lnTo>
                  <a:pt x="868" y="419"/>
                </a:lnTo>
                <a:lnTo>
                  <a:pt x="856" y="437"/>
                </a:lnTo>
                <a:lnTo>
                  <a:pt x="844" y="456"/>
                </a:lnTo>
                <a:lnTo>
                  <a:pt x="831" y="473"/>
                </a:lnTo>
                <a:lnTo>
                  <a:pt x="817" y="490"/>
                </a:lnTo>
                <a:lnTo>
                  <a:pt x="802" y="506"/>
                </a:lnTo>
                <a:lnTo>
                  <a:pt x="786" y="521"/>
                </a:lnTo>
                <a:lnTo>
                  <a:pt x="771" y="535"/>
                </a:lnTo>
                <a:lnTo>
                  <a:pt x="754" y="549"/>
                </a:lnTo>
                <a:lnTo>
                  <a:pt x="737" y="561"/>
                </a:lnTo>
                <a:lnTo>
                  <a:pt x="719" y="572"/>
                </a:lnTo>
                <a:lnTo>
                  <a:pt x="701" y="583"/>
                </a:lnTo>
                <a:lnTo>
                  <a:pt x="682" y="593"/>
                </a:lnTo>
                <a:lnTo>
                  <a:pt x="663" y="602"/>
                </a:lnTo>
                <a:lnTo>
                  <a:pt x="643" y="610"/>
                </a:lnTo>
                <a:lnTo>
                  <a:pt x="623" y="616"/>
                </a:lnTo>
                <a:lnTo>
                  <a:pt x="604" y="623"/>
                </a:lnTo>
                <a:lnTo>
                  <a:pt x="583" y="627"/>
                </a:lnTo>
                <a:lnTo>
                  <a:pt x="562" y="631"/>
                </a:lnTo>
                <a:lnTo>
                  <a:pt x="541" y="635"/>
                </a:lnTo>
                <a:lnTo>
                  <a:pt x="521" y="637"/>
                </a:lnTo>
                <a:lnTo>
                  <a:pt x="499" y="638"/>
                </a:lnTo>
                <a:lnTo>
                  <a:pt x="478" y="638"/>
                </a:lnTo>
                <a:lnTo>
                  <a:pt x="457" y="637"/>
                </a:lnTo>
                <a:lnTo>
                  <a:pt x="436" y="635"/>
                </a:lnTo>
                <a:lnTo>
                  <a:pt x="415" y="632"/>
                </a:lnTo>
                <a:lnTo>
                  <a:pt x="393" y="627"/>
                </a:lnTo>
                <a:lnTo>
                  <a:pt x="372" y="622"/>
                </a:lnTo>
                <a:lnTo>
                  <a:pt x="351" y="616"/>
                </a:lnTo>
                <a:lnTo>
                  <a:pt x="331" y="608"/>
                </a:lnTo>
                <a:lnTo>
                  <a:pt x="309" y="600"/>
                </a:lnTo>
                <a:lnTo>
                  <a:pt x="289" y="590"/>
                </a:lnTo>
                <a:lnTo>
                  <a:pt x="270" y="580"/>
                </a:lnTo>
                <a:lnTo>
                  <a:pt x="250" y="568"/>
                </a:lnTo>
                <a:lnTo>
                  <a:pt x="232" y="555"/>
                </a:lnTo>
                <a:lnTo>
                  <a:pt x="215" y="542"/>
                </a:lnTo>
                <a:lnTo>
                  <a:pt x="198" y="528"/>
                </a:lnTo>
                <a:lnTo>
                  <a:pt x="182" y="513"/>
                </a:lnTo>
                <a:lnTo>
                  <a:pt x="167" y="498"/>
                </a:lnTo>
                <a:lnTo>
                  <a:pt x="153" y="482"/>
                </a:lnTo>
                <a:lnTo>
                  <a:pt x="139" y="465"/>
                </a:lnTo>
                <a:lnTo>
                  <a:pt x="127" y="448"/>
                </a:lnTo>
                <a:lnTo>
                  <a:pt x="115" y="430"/>
                </a:lnTo>
                <a:lnTo>
                  <a:pt x="105" y="412"/>
                </a:lnTo>
                <a:lnTo>
                  <a:pt x="95" y="394"/>
                </a:lnTo>
                <a:lnTo>
                  <a:pt x="85" y="374"/>
                </a:lnTo>
                <a:lnTo>
                  <a:pt x="77" y="354"/>
                </a:lnTo>
                <a:lnTo>
                  <a:pt x="71" y="335"/>
                </a:lnTo>
                <a:lnTo>
                  <a:pt x="65" y="315"/>
                </a:lnTo>
                <a:lnTo>
                  <a:pt x="60" y="294"/>
                </a:lnTo>
                <a:lnTo>
                  <a:pt x="56" y="274"/>
                </a:lnTo>
                <a:lnTo>
                  <a:pt x="52" y="252"/>
                </a:lnTo>
                <a:lnTo>
                  <a:pt x="50" y="231"/>
                </a:lnTo>
                <a:lnTo>
                  <a:pt x="49" y="211"/>
                </a:lnTo>
                <a:lnTo>
                  <a:pt x="49" y="189"/>
                </a:lnTo>
                <a:lnTo>
                  <a:pt x="50" y="168"/>
                </a:lnTo>
                <a:lnTo>
                  <a:pt x="52" y="146"/>
                </a:lnTo>
                <a:lnTo>
                  <a:pt x="55" y="125"/>
                </a:lnTo>
                <a:lnTo>
                  <a:pt x="59" y="104"/>
                </a:lnTo>
                <a:lnTo>
                  <a:pt x="64" y="83"/>
                </a:lnTo>
                <a:lnTo>
                  <a:pt x="70" y="62"/>
                </a:lnTo>
                <a:lnTo>
                  <a:pt x="77" y="41"/>
                </a:lnTo>
                <a:lnTo>
                  <a:pt x="86" y="20"/>
                </a:lnTo>
                <a:lnTo>
                  <a:pt x="96" y="0"/>
                </a:lnTo>
                <a:lnTo>
                  <a:pt x="77" y="41"/>
                </a:lnTo>
                <a:lnTo>
                  <a:pt x="59" y="82"/>
                </a:lnTo>
                <a:lnTo>
                  <a:pt x="44" y="124"/>
                </a:lnTo>
                <a:lnTo>
                  <a:pt x="31" y="166"/>
                </a:lnTo>
                <a:lnTo>
                  <a:pt x="20" y="209"/>
                </a:lnTo>
                <a:lnTo>
                  <a:pt x="12" y="251"/>
                </a:lnTo>
                <a:lnTo>
                  <a:pt x="6" y="294"/>
                </a:lnTo>
                <a:lnTo>
                  <a:pt x="2" y="337"/>
                </a:lnTo>
                <a:lnTo>
                  <a:pt x="0" y="380"/>
                </a:lnTo>
                <a:lnTo>
                  <a:pt x="0" y="422"/>
                </a:lnTo>
                <a:lnTo>
                  <a:pt x="2" y="464"/>
                </a:lnTo>
                <a:lnTo>
                  <a:pt x="6" y="507"/>
                </a:lnTo>
                <a:lnTo>
                  <a:pt x="12" y="549"/>
                </a:lnTo>
                <a:lnTo>
                  <a:pt x="20" y="590"/>
                </a:lnTo>
                <a:lnTo>
                  <a:pt x="30" y="631"/>
                </a:lnTo>
                <a:lnTo>
                  <a:pt x="42" y="671"/>
                </a:lnTo>
                <a:lnTo>
                  <a:pt x="56" y="711"/>
                </a:lnTo>
                <a:lnTo>
                  <a:pt x="72" y="750"/>
                </a:lnTo>
                <a:lnTo>
                  <a:pt x="89" y="788"/>
                </a:lnTo>
                <a:lnTo>
                  <a:pt x="109" y="826"/>
                </a:lnTo>
                <a:lnTo>
                  <a:pt x="130" y="863"/>
                </a:lnTo>
                <a:lnTo>
                  <a:pt x="154" y="898"/>
                </a:lnTo>
                <a:lnTo>
                  <a:pt x="178" y="933"/>
                </a:lnTo>
                <a:lnTo>
                  <a:pt x="205" y="966"/>
                </a:lnTo>
                <a:lnTo>
                  <a:pt x="234" y="998"/>
                </a:lnTo>
                <a:lnTo>
                  <a:pt x="264" y="1029"/>
                </a:lnTo>
                <a:lnTo>
                  <a:pt x="295" y="1059"/>
                </a:lnTo>
                <a:lnTo>
                  <a:pt x="329" y="1087"/>
                </a:lnTo>
                <a:lnTo>
                  <a:pt x="364" y="1113"/>
                </a:lnTo>
                <a:lnTo>
                  <a:pt x="401" y="1138"/>
                </a:lnTo>
                <a:lnTo>
                  <a:pt x="439" y="1161"/>
                </a:lnTo>
                <a:lnTo>
                  <a:pt x="479" y="1183"/>
                </a:lnTo>
                <a:lnTo>
                  <a:pt x="520" y="1203"/>
                </a:lnTo>
                <a:lnTo>
                  <a:pt x="561" y="1220"/>
                </a:lnTo>
                <a:lnTo>
                  <a:pt x="603" y="1235"/>
                </a:lnTo>
                <a:lnTo>
                  <a:pt x="645" y="1248"/>
                </a:lnTo>
                <a:lnTo>
                  <a:pt x="688" y="1258"/>
                </a:lnTo>
                <a:lnTo>
                  <a:pt x="730" y="1267"/>
                </a:lnTo>
                <a:lnTo>
                  <a:pt x="773" y="1273"/>
                </a:lnTo>
                <a:lnTo>
                  <a:pt x="816" y="1277"/>
                </a:lnTo>
                <a:lnTo>
                  <a:pt x="859" y="1279"/>
                </a:lnTo>
                <a:lnTo>
                  <a:pt x="901" y="1279"/>
                </a:lnTo>
                <a:lnTo>
                  <a:pt x="943" y="1277"/>
                </a:lnTo>
                <a:lnTo>
                  <a:pt x="986" y="1273"/>
                </a:lnTo>
                <a:lnTo>
                  <a:pt x="1028" y="1267"/>
                </a:lnTo>
                <a:lnTo>
                  <a:pt x="1069" y="1258"/>
                </a:lnTo>
                <a:lnTo>
                  <a:pt x="1110" y="1248"/>
                </a:lnTo>
                <a:lnTo>
                  <a:pt x="1151" y="1236"/>
                </a:lnTo>
                <a:lnTo>
                  <a:pt x="1191" y="1222"/>
                </a:lnTo>
                <a:lnTo>
                  <a:pt x="1230" y="1207"/>
                </a:lnTo>
                <a:lnTo>
                  <a:pt x="1268" y="1189"/>
                </a:lnTo>
                <a:lnTo>
                  <a:pt x="1306" y="1169"/>
                </a:lnTo>
                <a:lnTo>
                  <a:pt x="1342" y="1148"/>
                </a:lnTo>
                <a:lnTo>
                  <a:pt x="1378" y="1124"/>
                </a:lnTo>
                <a:lnTo>
                  <a:pt x="1413" y="1099"/>
                </a:lnTo>
                <a:lnTo>
                  <a:pt x="1446" y="1073"/>
                </a:lnTo>
                <a:lnTo>
                  <a:pt x="1478" y="1044"/>
                </a:lnTo>
                <a:lnTo>
                  <a:pt x="1509" y="1014"/>
                </a:lnTo>
                <a:lnTo>
                  <a:pt x="1538" y="982"/>
                </a:lnTo>
                <a:lnTo>
                  <a:pt x="1567" y="949"/>
                </a:lnTo>
                <a:lnTo>
                  <a:pt x="1593" y="913"/>
                </a:lnTo>
                <a:lnTo>
                  <a:pt x="1618" y="877"/>
                </a:lnTo>
                <a:lnTo>
                  <a:pt x="1642" y="838"/>
                </a:lnTo>
                <a:lnTo>
                  <a:pt x="1663" y="798"/>
                </a:lnTo>
              </a:path>
            </a:pathLst>
          </a:custGeom>
          <a:solidFill>
            <a:schemeClr val="accent1"/>
          </a:solidFill>
          <a:ln w="12700" cap="rnd">
            <a:solidFill>
              <a:schemeClr val="bg1"/>
            </a:solidFill>
            <a:round/>
            <a:headEnd/>
            <a:tailEnd/>
          </a:ln>
        </p:spPr>
        <p:txBody>
          <a:bodyPr lIns="36000" tIns="36000" rIns="36000" bIns="36000"/>
          <a:lstStyle/>
          <a:p>
            <a:endParaRPr lang="en-US" sz="1400">
              <a:solidFill>
                <a:srgbClr val="575757"/>
              </a:solidFill>
            </a:endParaRPr>
          </a:p>
        </p:txBody>
      </p:sp>
      <p:sp>
        <p:nvSpPr>
          <p:cNvPr id="5" name="Freeform 4"/>
          <p:cNvSpPr>
            <a:spLocks/>
          </p:cNvSpPr>
          <p:nvPr/>
        </p:nvSpPr>
        <p:spPr bwMode="auto">
          <a:xfrm rot="5400000">
            <a:off x="2289175" y="2270125"/>
            <a:ext cx="3514725" cy="2632075"/>
          </a:xfrm>
          <a:custGeom>
            <a:avLst/>
            <a:gdLst>
              <a:gd name="T0" fmla="*/ 2147483647 w 1711"/>
              <a:gd name="T1" fmla="*/ 2147483647 h 1280"/>
              <a:gd name="T2" fmla="*/ 2147483647 w 1711"/>
              <a:gd name="T3" fmla="*/ 2147483647 h 1280"/>
              <a:gd name="T4" fmla="*/ 2147483647 w 1711"/>
              <a:gd name="T5" fmla="*/ 2147483647 h 1280"/>
              <a:gd name="T6" fmla="*/ 2147483647 w 1711"/>
              <a:gd name="T7" fmla="*/ 2147483647 h 1280"/>
              <a:gd name="T8" fmla="*/ 2147483647 w 1711"/>
              <a:gd name="T9" fmla="*/ 2147483647 h 1280"/>
              <a:gd name="T10" fmla="*/ 2147483647 w 1711"/>
              <a:gd name="T11" fmla="*/ 2147483647 h 1280"/>
              <a:gd name="T12" fmla="*/ 2147483647 w 1711"/>
              <a:gd name="T13" fmla="*/ 2147483647 h 1280"/>
              <a:gd name="T14" fmla="*/ 2147483647 w 1711"/>
              <a:gd name="T15" fmla="*/ 2147483647 h 1280"/>
              <a:gd name="T16" fmla="*/ 2147483647 w 1711"/>
              <a:gd name="T17" fmla="*/ 2147483647 h 1280"/>
              <a:gd name="T18" fmla="*/ 2147483647 w 1711"/>
              <a:gd name="T19" fmla="*/ 2147483647 h 1280"/>
              <a:gd name="T20" fmla="*/ 2147483647 w 1711"/>
              <a:gd name="T21" fmla="*/ 2147483647 h 1280"/>
              <a:gd name="T22" fmla="*/ 2147483647 w 1711"/>
              <a:gd name="T23" fmla="*/ 2147483647 h 1280"/>
              <a:gd name="T24" fmla="*/ 2147483647 w 1711"/>
              <a:gd name="T25" fmla="*/ 2147483647 h 1280"/>
              <a:gd name="T26" fmla="*/ 2147483647 w 1711"/>
              <a:gd name="T27" fmla="*/ 2147483647 h 1280"/>
              <a:gd name="T28" fmla="*/ 2147483647 w 1711"/>
              <a:gd name="T29" fmla="*/ 2147483647 h 1280"/>
              <a:gd name="T30" fmla="*/ 2147483647 w 1711"/>
              <a:gd name="T31" fmla="*/ 2147483647 h 1280"/>
              <a:gd name="T32" fmla="*/ 2147483647 w 1711"/>
              <a:gd name="T33" fmla="*/ 2147483647 h 1280"/>
              <a:gd name="T34" fmla="*/ 2147483647 w 1711"/>
              <a:gd name="T35" fmla="*/ 2147483647 h 1280"/>
              <a:gd name="T36" fmla="*/ 2147483647 w 1711"/>
              <a:gd name="T37" fmla="*/ 2147483647 h 1280"/>
              <a:gd name="T38" fmla="*/ 2147483647 w 1711"/>
              <a:gd name="T39" fmla="*/ 2147483647 h 1280"/>
              <a:gd name="T40" fmla="*/ 2147483647 w 1711"/>
              <a:gd name="T41" fmla="*/ 2147483647 h 1280"/>
              <a:gd name="T42" fmla="*/ 2147483647 w 1711"/>
              <a:gd name="T43" fmla="*/ 2147483647 h 1280"/>
              <a:gd name="T44" fmla="*/ 2147483647 w 1711"/>
              <a:gd name="T45" fmla="*/ 2147483647 h 1280"/>
              <a:gd name="T46" fmla="*/ 2147483647 w 1711"/>
              <a:gd name="T47" fmla="*/ 2147483647 h 1280"/>
              <a:gd name="T48" fmla="*/ 2147483647 w 1711"/>
              <a:gd name="T49" fmla="*/ 2147483647 h 1280"/>
              <a:gd name="T50" fmla="*/ 2147483647 w 1711"/>
              <a:gd name="T51" fmla="*/ 2147483647 h 1280"/>
              <a:gd name="T52" fmla="*/ 2147483647 w 1711"/>
              <a:gd name="T53" fmla="*/ 2147483647 h 1280"/>
              <a:gd name="T54" fmla="*/ 2147483647 w 1711"/>
              <a:gd name="T55" fmla="*/ 2147483647 h 1280"/>
              <a:gd name="T56" fmla="*/ 2147483647 w 1711"/>
              <a:gd name="T57" fmla="*/ 2147483647 h 1280"/>
              <a:gd name="T58" fmla="*/ 2147483647 w 1711"/>
              <a:gd name="T59" fmla="*/ 2147483647 h 1280"/>
              <a:gd name="T60" fmla="*/ 2147483647 w 1711"/>
              <a:gd name="T61" fmla="*/ 2147483647 h 1280"/>
              <a:gd name="T62" fmla="*/ 2147483647 w 1711"/>
              <a:gd name="T63" fmla="*/ 2147483647 h 1280"/>
              <a:gd name="T64" fmla="*/ 2147483647 w 1711"/>
              <a:gd name="T65" fmla="*/ 2147483647 h 1280"/>
              <a:gd name="T66" fmla="*/ 2147483647 w 1711"/>
              <a:gd name="T67" fmla="*/ 2147483647 h 1280"/>
              <a:gd name="T68" fmla="*/ 2147483647 w 1711"/>
              <a:gd name="T69" fmla="*/ 2147483647 h 1280"/>
              <a:gd name="T70" fmla="*/ 2147483647 w 1711"/>
              <a:gd name="T71" fmla="*/ 2147483647 h 1280"/>
              <a:gd name="T72" fmla="*/ 2147483647 w 1711"/>
              <a:gd name="T73" fmla="*/ 2147483647 h 1280"/>
              <a:gd name="T74" fmla="*/ 2147483647 w 1711"/>
              <a:gd name="T75" fmla="*/ 2147483647 h 1280"/>
              <a:gd name="T76" fmla="*/ 2147483647 w 1711"/>
              <a:gd name="T77" fmla="*/ 2147483647 h 1280"/>
              <a:gd name="T78" fmla="*/ 2147483647 w 1711"/>
              <a:gd name="T79" fmla="*/ 2147483647 h 1280"/>
              <a:gd name="T80" fmla="*/ 2147483647 w 1711"/>
              <a:gd name="T81" fmla="*/ 2147483647 h 1280"/>
              <a:gd name="T82" fmla="*/ 2147483647 w 1711"/>
              <a:gd name="T83" fmla="*/ 2147483647 h 1280"/>
              <a:gd name="T84" fmla="*/ 2147483647 w 1711"/>
              <a:gd name="T85" fmla="*/ 2147483647 h 1280"/>
              <a:gd name="T86" fmla="*/ 2147483647 w 1711"/>
              <a:gd name="T87" fmla="*/ 2147483647 h 1280"/>
              <a:gd name="T88" fmla="*/ 2147483647 w 1711"/>
              <a:gd name="T89" fmla="*/ 2147483647 h 1280"/>
              <a:gd name="T90" fmla="*/ 2147483647 w 1711"/>
              <a:gd name="T91" fmla="*/ 2147483647 h 1280"/>
              <a:gd name="T92" fmla="*/ 2147483647 w 1711"/>
              <a:gd name="T93" fmla="*/ 2147483647 h 1280"/>
              <a:gd name="T94" fmla="*/ 2147483647 w 1711"/>
              <a:gd name="T95" fmla="*/ 2147483647 h 12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1"/>
              <a:gd name="T145" fmla="*/ 0 h 1280"/>
              <a:gd name="T146" fmla="*/ 1711 w 1711"/>
              <a:gd name="T147" fmla="*/ 1280 h 12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1" h="1280">
                <a:moveTo>
                  <a:pt x="1663" y="798"/>
                </a:moveTo>
                <a:lnTo>
                  <a:pt x="1673" y="779"/>
                </a:lnTo>
                <a:lnTo>
                  <a:pt x="1682" y="757"/>
                </a:lnTo>
                <a:lnTo>
                  <a:pt x="1689" y="737"/>
                </a:lnTo>
                <a:lnTo>
                  <a:pt x="1695" y="716"/>
                </a:lnTo>
                <a:lnTo>
                  <a:pt x="1700" y="694"/>
                </a:lnTo>
                <a:lnTo>
                  <a:pt x="1704" y="673"/>
                </a:lnTo>
                <a:lnTo>
                  <a:pt x="1707" y="652"/>
                </a:lnTo>
                <a:lnTo>
                  <a:pt x="1709" y="631"/>
                </a:lnTo>
                <a:lnTo>
                  <a:pt x="1710" y="610"/>
                </a:lnTo>
                <a:lnTo>
                  <a:pt x="1710" y="588"/>
                </a:lnTo>
                <a:lnTo>
                  <a:pt x="1709" y="566"/>
                </a:lnTo>
                <a:lnTo>
                  <a:pt x="1707" y="546"/>
                </a:lnTo>
                <a:lnTo>
                  <a:pt x="1703" y="525"/>
                </a:lnTo>
                <a:lnTo>
                  <a:pt x="1699" y="504"/>
                </a:lnTo>
                <a:lnTo>
                  <a:pt x="1694" y="484"/>
                </a:lnTo>
                <a:lnTo>
                  <a:pt x="1688" y="463"/>
                </a:lnTo>
                <a:lnTo>
                  <a:pt x="1680" y="443"/>
                </a:lnTo>
                <a:lnTo>
                  <a:pt x="1672" y="424"/>
                </a:lnTo>
                <a:lnTo>
                  <a:pt x="1663" y="405"/>
                </a:lnTo>
                <a:lnTo>
                  <a:pt x="1653" y="386"/>
                </a:lnTo>
                <a:lnTo>
                  <a:pt x="1642" y="368"/>
                </a:lnTo>
                <a:lnTo>
                  <a:pt x="1631" y="350"/>
                </a:lnTo>
                <a:lnTo>
                  <a:pt x="1618" y="333"/>
                </a:lnTo>
                <a:lnTo>
                  <a:pt x="1605" y="316"/>
                </a:lnTo>
                <a:lnTo>
                  <a:pt x="1591" y="299"/>
                </a:lnTo>
                <a:lnTo>
                  <a:pt x="1576" y="284"/>
                </a:lnTo>
                <a:lnTo>
                  <a:pt x="1560" y="270"/>
                </a:lnTo>
                <a:lnTo>
                  <a:pt x="1542" y="256"/>
                </a:lnTo>
                <a:lnTo>
                  <a:pt x="1525" y="242"/>
                </a:lnTo>
                <a:lnTo>
                  <a:pt x="1507" y="230"/>
                </a:lnTo>
                <a:lnTo>
                  <a:pt x="1487" y="218"/>
                </a:lnTo>
                <a:lnTo>
                  <a:pt x="1468" y="207"/>
                </a:lnTo>
                <a:lnTo>
                  <a:pt x="1448" y="197"/>
                </a:lnTo>
                <a:lnTo>
                  <a:pt x="1427" y="189"/>
                </a:lnTo>
                <a:lnTo>
                  <a:pt x="1406" y="181"/>
                </a:lnTo>
                <a:lnTo>
                  <a:pt x="1385" y="175"/>
                </a:lnTo>
                <a:lnTo>
                  <a:pt x="1364" y="170"/>
                </a:lnTo>
                <a:lnTo>
                  <a:pt x="1343" y="166"/>
                </a:lnTo>
                <a:lnTo>
                  <a:pt x="1322" y="162"/>
                </a:lnTo>
                <a:lnTo>
                  <a:pt x="1301" y="160"/>
                </a:lnTo>
                <a:lnTo>
                  <a:pt x="1279" y="160"/>
                </a:lnTo>
                <a:lnTo>
                  <a:pt x="1258" y="160"/>
                </a:lnTo>
                <a:lnTo>
                  <a:pt x="1236" y="161"/>
                </a:lnTo>
                <a:lnTo>
                  <a:pt x="1216" y="163"/>
                </a:lnTo>
                <a:lnTo>
                  <a:pt x="1195" y="166"/>
                </a:lnTo>
                <a:lnTo>
                  <a:pt x="1174" y="170"/>
                </a:lnTo>
                <a:lnTo>
                  <a:pt x="1153" y="175"/>
                </a:lnTo>
                <a:lnTo>
                  <a:pt x="1134" y="181"/>
                </a:lnTo>
                <a:lnTo>
                  <a:pt x="1114" y="188"/>
                </a:lnTo>
                <a:lnTo>
                  <a:pt x="1095" y="196"/>
                </a:lnTo>
                <a:lnTo>
                  <a:pt x="1075" y="205"/>
                </a:lnTo>
                <a:lnTo>
                  <a:pt x="1056" y="215"/>
                </a:lnTo>
                <a:lnTo>
                  <a:pt x="1038" y="225"/>
                </a:lnTo>
                <a:lnTo>
                  <a:pt x="1020" y="236"/>
                </a:lnTo>
                <a:lnTo>
                  <a:pt x="1003" y="249"/>
                </a:lnTo>
                <a:lnTo>
                  <a:pt x="987" y="262"/>
                </a:lnTo>
                <a:lnTo>
                  <a:pt x="971" y="276"/>
                </a:lnTo>
                <a:lnTo>
                  <a:pt x="955" y="291"/>
                </a:lnTo>
                <a:lnTo>
                  <a:pt x="941" y="307"/>
                </a:lnTo>
                <a:lnTo>
                  <a:pt x="926" y="324"/>
                </a:lnTo>
                <a:lnTo>
                  <a:pt x="914" y="341"/>
                </a:lnTo>
                <a:lnTo>
                  <a:pt x="901" y="360"/>
                </a:lnTo>
                <a:lnTo>
                  <a:pt x="889" y="379"/>
                </a:lnTo>
                <a:lnTo>
                  <a:pt x="879" y="399"/>
                </a:lnTo>
                <a:lnTo>
                  <a:pt x="868" y="419"/>
                </a:lnTo>
                <a:lnTo>
                  <a:pt x="856" y="437"/>
                </a:lnTo>
                <a:lnTo>
                  <a:pt x="844" y="456"/>
                </a:lnTo>
                <a:lnTo>
                  <a:pt x="831" y="473"/>
                </a:lnTo>
                <a:lnTo>
                  <a:pt x="817" y="490"/>
                </a:lnTo>
                <a:lnTo>
                  <a:pt x="802" y="506"/>
                </a:lnTo>
                <a:lnTo>
                  <a:pt x="786" y="521"/>
                </a:lnTo>
                <a:lnTo>
                  <a:pt x="771" y="535"/>
                </a:lnTo>
                <a:lnTo>
                  <a:pt x="754" y="549"/>
                </a:lnTo>
                <a:lnTo>
                  <a:pt x="737" y="561"/>
                </a:lnTo>
                <a:lnTo>
                  <a:pt x="719" y="572"/>
                </a:lnTo>
                <a:lnTo>
                  <a:pt x="701" y="583"/>
                </a:lnTo>
                <a:lnTo>
                  <a:pt x="682" y="593"/>
                </a:lnTo>
                <a:lnTo>
                  <a:pt x="663" y="602"/>
                </a:lnTo>
                <a:lnTo>
                  <a:pt x="643" y="610"/>
                </a:lnTo>
                <a:lnTo>
                  <a:pt x="623" y="616"/>
                </a:lnTo>
                <a:lnTo>
                  <a:pt x="604" y="623"/>
                </a:lnTo>
                <a:lnTo>
                  <a:pt x="583" y="627"/>
                </a:lnTo>
                <a:lnTo>
                  <a:pt x="562" y="631"/>
                </a:lnTo>
                <a:lnTo>
                  <a:pt x="541" y="635"/>
                </a:lnTo>
                <a:lnTo>
                  <a:pt x="521" y="637"/>
                </a:lnTo>
                <a:lnTo>
                  <a:pt x="499" y="638"/>
                </a:lnTo>
                <a:lnTo>
                  <a:pt x="478" y="638"/>
                </a:lnTo>
                <a:lnTo>
                  <a:pt x="457" y="637"/>
                </a:lnTo>
                <a:lnTo>
                  <a:pt x="436" y="635"/>
                </a:lnTo>
                <a:lnTo>
                  <a:pt x="415" y="632"/>
                </a:lnTo>
                <a:lnTo>
                  <a:pt x="393" y="627"/>
                </a:lnTo>
                <a:lnTo>
                  <a:pt x="372" y="622"/>
                </a:lnTo>
                <a:lnTo>
                  <a:pt x="351" y="616"/>
                </a:lnTo>
                <a:lnTo>
                  <a:pt x="331" y="608"/>
                </a:lnTo>
                <a:lnTo>
                  <a:pt x="309" y="600"/>
                </a:lnTo>
                <a:lnTo>
                  <a:pt x="289" y="590"/>
                </a:lnTo>
                <a:lnTo>
                  <a:pt x="270" y="580"/>
                </a:lnTo>
                <a:lnTo>
                  <a:pt x="250" y="568"/>
                </a:lnTo>
                <a:lnTo>
                  <a:pt x="232" y="555"/>
                </a:lnTo>
                <a:lnTo>
                  <a:pt x="215" y="542"/>
                </a:lnTo>
                <a:lnTo>
                  <a:pt x="198" y="528"/>
                </a:lnTo>
                <a:lnTo>
                  <a:pt x="182" y="513"/>
                </a:lnTo>
                <a:lnTo>
                  <a:pt x="167" y="498"/>
                </a:lnTo>
                <a:lnTo>
                  <a:pt x="153" y="482"/>
                </a:lnTo>
                <a:lnTo>
                  <a:pt x="139" y="465"/>
                </a:lnTo>
                <a:lnTo>
                  <a:pt x="127" y="448"/>
                </a:lnTo>
                <a:lnTo>
                  <a:pt x="115" y="430"/>
                </a:lnTo>
                <a:lnTo>
                  <a:pt x="105" y="412"/>
                </a:lnTo>
                <a:lnTo>
                  <a:pt x="95" y="394"/>
                </a:lnTo>
                <a:lnTo>
                  <a:pt x="85" y="374"/>
                </a:lnTo>
                <a:lnTo>
                  <a:pt x="77" y="354"/>
                </a:lnTo>
                <a:lnTo>
                  <a:pt x="71" y="335"/>
                </a:lnTo>
                <a:lnTo>
                  <a:pt x="65" y="315"/>
                </a:lnTo>
                <a:lnTo>
                  <a:pt x="60" y="294"/>
                </a:lnTo>
                <a:lnTo>
                  <a:pt x="56" y="274"/>
                </a:lnTo>
                <a:lnTo>
                  <a:pt x="52" y="252"/>
                </a:lnTo>
                <a:lnTo>
                  <a:pt x="50" y="231"/>
                </a:lnTo>
                <a:lnTo>
                  <a:pt x="49" y="211"/>
                </a:lnTo>
                <a:lnTo>
                  <a:pt x="49" y="189"/>
                </a:lnTo>
                <a:lnTo>
                  <a:pt x="50" y="168"/>
                </a:lnTo>
                <a:lnTo>
                  <a:pt x="52" y="146"/>
                </a:lnTo>
                <a:lnTo>
                  <a:pt x="55" y="125"/>
                </a:lnTo>
                <a:lnTo>
                  <a:pt x="59" y="104"/>
                </a:lnTo>
                <a:lnTo>
                  <a:pt x="64" y="83"/>
                </a:lnTo>
                <a:lnTo>
                  <a:pt x="70" y="62"/>
                </a:lnTo>
                <a:lnTo>
                  <a:pt x="77" y="41"/>
                </a:lnTo>
                <a:lnTo>
                  <a:pt x="86" y="20"/>
                </a:lnTo>
                <a:lnTo>
                  <a:pt x="96" y="0"/>
                </a:lnTo>
                <a:lnTo>
                  <a:pt x="77" y="41"/>
                </a:lnTo>
                <a:lnTo>
                  <a:pt x="59" y="82"/>
                </a:lnTo>
                <a:lnTo>
                  <a:pt x="44" y="124"/>
                </a:lnTo>
                <a:lnTo>
                  <a:pt x="31" y="166"/>
                </a:lnTo>
                <a:lnTo>
                  <a:pt x="20" y="209"/>
                </a:lnTo>
                <a:lnTo>
                  <a:pt x="12" y="251"/>
                </a:lnTo>
                <a:lnTo>
                  <a:pt x="6" y="294"/>
                </a:lnTo>
                <a:lnTo>
                  <a:pt x="2" y="337"/>
                </a:lnTo>
                <a:lnTo>
                  <a:pt x="0" y="380"/>
                </a:lnTo>
                <a:lnTo>
                  <a:pt x="0" y="422"/>
                </a:lnTo>
                <a:lnTo>
                  <a:pt x="2" y="464"/>
                </a:lnTo>
                <a:lnTo>
                  <a:pt x="6" y="507"/>
                </a:lnTo>
                <a:lnTo>
                  <a:pt x="12" y="549"/>
                </a:lnTo>
                <a:lnTo>
                  <a:pt x="20" y="590"/>
                </a:lnTo>
                <a:lnTo>
                  <a:pt x="30" y="631"/>
                </a:lnTo>
                <a:lnTo>
                  <a:pt x="42" y="671"/>
                </a:lnTo>
                <a:lnTo>
                  <a:pt x="56" y="711"/>
                </a:lnTo>
                <a:lnTo>
                  <a:pt x="72" y="750"/>
                </a:lnTo>
                <a:lnTo>
                  <a:pt x="89" y="788"/>
                </a:lnTo>
                <a:lnTo>
                  <a:pt x="109" y="826"/>
                </a:lnTo>
                <a:lnTo>
                  <a:pt x="130" y="863"/>
                </a:lnTo>
                <a:lnTo>
                  <a:pt x="154" y="898"/>
                </a:lnTo>
                <a:lnTo>
                  <a:pt x="178" y="933"/>
                </a:lnTo>
                <a:lnTo>
                  <a:pt x="205" y="966"/>
                </a:lnTo>
                <a:lnTo>
                  <a:pt x="234" y="998"/>
                </a:lnTo>
                <a:lnTo>
                  <a:pt x="264" y="1029"/>
                </a:lnTo>
                <a:lnTo>
                  <a:pt x="295" y="1059"/>
                </a:lnTo>
                <a:lnTo>
                  <a:pt x="329" y="1087"/>
                </a:lnTo>
                <a:lnTo>
                  <a:pt x="364" y="1113"/>
                </a:lnTo>
                <a:lnTo>
                  <a:pt x="401" y="1138"/>
                </a:lnTo>
                <a:lnTo>
                  <a:pt x="439" y="1161"/>
                </a:lnTo>
                <a:lnTo>
                  <a:pt x="479" y="1183"/>
                </a:lnTo>
                <a:lnTo>
                  <a:pt x="520" y="1203"/>
                </a:lnTo>
                <a:lnTo>
                  <a:pt x="561" y="1220"/>
                </a:lnTo>
                <a:lnTo>
                  <a:pt x="603" y="1235"/>
                </a:lnTo>
                <a:lnTo>
                  <a:pt x="645" y="1248"/>
                </a:lnTo>
                <a:lnTo>
                  <a:pt x="688" y="1258"/>
                </a:lnTo>
                <a:lnTo>
                  <a:pt x="730" y="1267"/>
                </a:lnTo>
                <a:lnTo>
                  <a:pt x="773" y="1273"/>
                </a:lnTo>
                <a:lnTo>
                  <a:pt x="816" y="1277"/>
                </a:lnTo>
                <a:lnTo>
                  <a:pt x="859" y="1279"/>
                </a:lnTo>
                <a:lnTo>
                  <a:pt x="901" y="1279"/>
                </a:lnTo>
                <a:lnTo>
                  <a:pt x="943" y="1277"/>
                </a:lnTo>
                <a:lnTo>
                  <a:pt x="986" y="1273"/>
                </a:lnTo>
                <a:lnTo>
                  <a:pt x="1028" y="1267"/>
                </a:lnTo>
                <a:lnTo>
                  <a:pt x="1069" y="1258"/>
                </a:lnTo>
                <a:lnTo>
                  <a:pt x="1110" y="1248"/>
                </a:lnTo>
                <a:lnTo>
                  <a:pt x="1151" y="1236"/>
                </a:lnTo>
                <a:lnTo>
                  <a:pt x="1191" y="1222"/>
                </a:lnTo>
                <a:lnTo>
                  <a:pt x="1230" y="1207"/>
                </a:lnTo>
                <a:lnTo>
                  <a:pt x="1268" y="1189"/>
                </a:lnTo>
                <a:lnTo>
                  <a:pt x="1306" y="1169"/>
                </a:lnTo>
                <a:lnTo>
                  <a:pt x="1342" y="1148"/>
                </a:lnTo>
                <a:lnTo>
                  <a:pt x="1378" y="1124"/>
                </a:lnTo>
                <a:lnTo>
                  <a:pt x="1413" y="1099"/>
                </a:lnTo>
                <a:lnTo>
                  <a:pt x="1446" y="1073"/>
                </a:lnTo>
                <a:lnTo>
                  <a:pt x="1478" y="1044"/>
                </a:lnTo>
                <a:lnTo>
                  <a:pt x="1509" y="1014"/>
                </a:lnTo>
                <a:lnTo>
                  <a:pt x="1538" y="982"/>
                </a:lnTo>
                <a:lnTo>
                  <a:pt x="1567" y="949"/>
                </a:lnTo>
                <a:lnTo>
                  <a:pt x="1593" y="913"/>
                </a:lnTo>
                <a:lnTo>
                  <a:pt x="1618" y="877"/>
                </a:lnTo>
                <a:lnTo>
                  <a:pt x="1642" y="838"/>
                </a:lnTo>
                <a:lnTo>
                  <a:pt x="1663" y="798"/>
                </a:lnTo>
              </a:path>
            </a:pathLst>
          </a:custGeom>
          <a:solidFill>
            <a:schemeClr val="accent3"/>
          </a:solidFill>
          <a:ln w="12700" cap="rnd">
            <a:solidFill>
              <a:schemeClr val="bg1"/>
            </a:solidFill>
            <a:round/>
            <a:headEnd/>
            <a:tailEnd/>
          </a:ln>
        </p:spPr>
        <p:txBody>
          <a:bodyPr lIns="36000" tIns="36000" rIns="36000" bIns="36000"/>
          <a:lstStyle/>
          <a:p>
            <a:pPr>
              <a:defRPr/>
            </a:pPr>
            <a:endParaRPr lang="en-US" sz="1400" dirty="0">
              <a:solidFill>
                <a:schemeClr val="bg1"/>
              </a:solidFill>
            </a:endParaRPr>
          </a:p>
        </p:txBody>
      </p:sp>
      <p:sp>
        <p:nvSpPr>
          <p:cNvPr id="687109" name="Text Box 5"/>
          <p:cNvSpPr txBox="1">
            <a:spLocks noChangeArrowheads="1"/>
          </p:cNvSpPr>
          <p:nvPr/>
        </p:nvSpPr>
        <p:spPr bwMode="gray">
          <a:xfrm>
            <a:off x="4372225" y="2743200"/>
            <a:ext cx="1406027" cy="303096"/>
          </a:xfrm>
          <a:prstGeom prst="rect">
            <a:avLst/>
          </a:prstGeom>
          <a:noFill/>
          <a:ln w="9525" algn="ctr">
            <a:noFill/>
            <a:miter lim="800000"/>
            <a:headEnd/>
            <a:tailEnd/>
          </a:ln>
        </p:spPr>
        <p:txBody>
          <a:bodyPr wrap="none" lIns="0" tIns="0" rIns="0" bIns="0">
            <a:spAutoFit/>
          </a:bodyPr>
          <a:lstStyle/>
          <a:p>
            <a:pPr algn="ctr">
              <a:lnSpc>
                <a:spcPct val="106000"/>
              </a:lnSpc>
              <a:buClr>
                <a:schemeClr val="tx1"/>
              </a:buClr>
              <a:buFont typeface="Wingdings 2" pitchFamily="18" charset="2"/>
              <a:buNone/>
            </a:pPr>
            <a:r>
              <a:rPr lang="en-US" sz="2000" b="1" dirty="0" smtClean="0">
                <a:solidFill>
                  <a:schemeClr val="bg1"/>
                </a:solidFill>
              </a:rPr>
              <a:t>Court Team</a:t>
            </a:r>
            <a:endParaRPr lang="en-US" sz="2000" b="1" dirty="0">
              <a:solidFill>
                <a:schemeClr val="bg1"/>
              </a:solidFill>
            </a:endParaRPr>
          </a:p>
        </p:txBody>
      </p:sp>
      <p:sp>
        <p:nvSpPr>
          <p:cNvPr id="687110" name="Text Box 6"/>
          <p:cNvSpPr txBox="1">
            <a:spLocks noChangeArrowheads="1"/>
          </p:cNvSpPr>
          <p:nvPr/>
        </p:nvSpPr>
        <p:spPr bwMode="gray">
          <a:xfrm>
            <a:off x="2971800" y="4038600"/>
            <a:ext cx="1761701" cy="303096"/>
          </a:xfrm>
          <a:prstGeom prst="rect">
            <a:avLst/>
          </a:prstGeom>
          <a:noFill/>
          <a:ln w="9525" algn="ctr">
            <a:noFill/>
            <a:miter lim="800000"/>
            <a:headEnd/>
            <a:tailEnd/>
          </a:ln>
        </p:spPr>
        <p:txBody>
          <a:bodyPr wrap="none" lIns="0" tIns="0" rIns="0" bIns="0">
            <a:spAutoFit/>
          </a:bodyPr>
          <a:lstStyle/>
          <a:p>
            <a:pPr algn="ctr">
              <a:lnSpc>
                <a:spcPct val="106000"/>
              </a:lnSpc>
              <a:buClr>
                <a:schemeClr val="tx1"/>
              </a:buClr>
              <a:buFont typeface="Wingdings 2" pitchFamily="18" charset="2"/>
              <a:buNone/>
            </a:pPr>
            <a:r>
              <a:rPr lang="en-US" sz="2000" b="1" dirty="0" smtClean="0">
                <a:solidFill>
                  <a:schemeClr val="bg1"/>
                </a:solidFill>
              </a:rPr>
              <a:t>Grant Officials</a:t>
            </a:r>
            <a:endParaRPr lang="en-US" sz="2000" dirty="0">
              <a:solidFill>
                <a:schemeClr val="bg1"/>
              </a:solidFill>
            </a:endParaRPr>
          </a:p>
        </p:txBody>
      </p:sp>
    </p:spTree>
    <p:extLst>
      <p:ext uri="{BB962C8B-B14F-4D97-AF65-F5344CB8AC3E}">
        <p14:creationId xmlns:p14="http://schemas.microsoft.com/office/powerpoint/2010/main" val="3984450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70113" y="765175"/>
            <a:ext cx="8388000" cy="377825"/>
          </a:xfrm>
        </p:spPr>
        <p:txBody>
          <a:bodyPr/>
          <a:lstStyle/>
          <a:p>
            <a:r>
              <a:rPr lang="en-US" dirty="0" smtClean="0"/>
              <a:t>Roles</a:t>
            </a:r>
            <a:endParaRPr lang="en-US" dirty="0"/>
          </a:p>
        </p:txBody>
      </p:sp>
      <p:sp>
        <p:nvSpPr>
          <p:cNvPr id="600065" name="Title 1"/>
          <p:cNvSpPr>
            <a:spLocks noGrp="1"/>
          </p:cNvSpPr>
          <p:nvPr>
            <p:ph type="title"/>
          </p:nvPr>
        </p:nvSpPr>
        <p:spPr/>
        <p:txBody>
          <a:bodyPr/>
          <a:lstStyle/>
          <a:p>
            <a:pPr>
              <a:lnSpc>
                <a:spcPct val="100000"/>
              </a:lnSpc>
            </a:pPr>
            <a:r>
              <a:rPr lang="en-US" sz="3000" b="0" dirty="0" smtClean="0"/>
              <a:t>Grant Officials &amp; Court Team</a:t>
            </a:r>
          </a:p>
        </p:txBody>
      </p:sp>
      <p:sp>
        <p:nvSpPr>
          <p:cNvPr id="3" name="Slide Number Placeholder 2"/>
          <p:cNvSpPr>
            <a:spLocks noGrp="1"/>
          </p:cNvSpPr>
          <p:nvPr>
            <p:ph type="sldNum" sz="quarter" idx="4"/>
          </p:nvPr>
        </p:nvSpPr>
        <p:spPr/>
        <p:txBody>
          <a:bodyPr/>
          <a:lstStyle/>
          <a:p>
            <a:fld id="{95CC1D26-A9BD-4BDE-BDD9-08EDBAE96860}" type="slidenum">
              <a:rPr lang="en-GB" smtClean="0"/>
              <a:pPr/>
              <a:t>19</a:t>
            </a:fld>
            <a:endParaRPr lang="en-GB" dirty="0"/>
          </a:p>
        </p:txBody>
      </p:sp>
      <p:sp>
        <p:nvSpPr>
          <p:cNvPr id="39" name="Freeform 2"/>
          <p:cNvSpPr>
            <a:spLocks/>
          </p:cNvSpPr>
          <p:nvPr>
            <p:custDataLst>
              <p:tags r:id="rId1"/>
            </p:custDataLst>
          </p:nvPr>
        </p:nvSpPr>
        <p:spPr bwMode="blackWhite">
          <a:xfrm>
            <a:off x="685800" y="1230451"/>
            <a:ext cx="4448175" cy="5089932"/>
          </a:xfrm>
          <a:custGeom>
            <a:avLst/>
            <a:gdLst>
              <a:gd name="T0" fmla="*/ 2147483647 w 1934"/>
              <a:gd name="T1" fmla="*/ 2147483647 h 1970"/>
              <a:gd name="T2" fmla="*/ 0 w 1934"/>
              <a:gd name="T3" fmla="*/ 2147483647 h 1970"/>
              <a:gd name="T4" fmla="*/ 0 w 1934"/>
              <a:gd name="T5" fmla="*/ 0 h 1970"/>
              <a:gd name="T6" fmla="*/ 2147483647 w 1934"/>
              <a:gd name="T7" fmla="*/ 0 h 1970"/>
              <a:gd name="T8" fmla="*/ 2147483647 w 1934"/>
              <a:gd name="T9" fmla="*/ 2147483647 h 1970"/>
              <a:gd name="T10" fmla="*/ 2147483647 w 1934"/>
              <a:gd name="T11" fmla="*/ 2147483647 h 1970"/>
              <a:gd name="T12" fmla="*/ 2147483647 w 1934"/>
              <a:gd name="T13" fmla="*/ 2147483647 h 1970"/>
              <a:gd name="T14" fmla="*/ 2147483647 w 1934"/>
              <a:gd name="T15" fmla="*/ 2147483647 h 1970"/>
              <a:gd name="T16" fmla="*/ 2147483647 w 1934"/>
              <a:gd name="T17" fmla="*/ 2147483647 h 1970"/>
              <a:gd name="T18" fmla="*/ 2147483647 w 1934"/>
              <a:gd name="T19" fmla="*/ 2147483647 h 1970"/>
              <a:gd name="T20" fmla="*/ 2147483647 w 1934"/>
              <a:gd name="T21" fmla="*/ 2147483647 h 1970"/>
              <a:gd name="T22" fmla="*/ 2147483647 w 1934"/>
              <a:gd name="T23" fmla="*/ 2147483647 h 1970"/>
              <a:gd name="T24" fmla="*/ 2147483647 w 1934"/>
              <a:gd name="T25" fmla="*/ 2147483647 h 1970"/>
              <a:gd name="T26" fmla="*/ 2147483647 w 1934"/>
              <a:gd name="T27" fmla="*/ 2147483647 h 1970"/>
              <a:gd name="T28" fmla="*/ 2147483647 w 1934"/>
              <a:gd name="T29" fmla="*/ 2147483647 h 1970"/>
              <a:gd name="T30" fmla="*/ 2147483647 w 1934"/>
              <a:gd name="T31" fmla="*/ 2147483647 h 19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4"/>
              <a:gd name="T49" fmla="*/ 0 h 1970"/>
              <a:gd name="T50" fmla="*/ 1934 w 1934"/>
              <a:gd name="T51" fmla="*/ 1970 h 19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4" h="1970">
                <a:moveTo>
                  <a:pt x="1518" y="1969"/>
                </a:moveTo>
                <a:lnTo>
                  <a:pt x="0" y="1969"/>
                </a:lnTo>
                <a:lnTo>
                  <a:pt x="0" y="0"/>
                </a:lnTo>
                <a:lnTo>
                  <a:pt x="1699" y="0"/>
                </a:lnTo>
                <a:lnTo>
                  <a:pt x="1648" y="525"/>
                </a:lnTo>
                <a:lnTo>
                  <a:pt x="1734" y="525"/>
                </a:lnTo>
                <a:lnTo>
                  <a:pt x="1734" y="276"/>
                </a:lnTo>
                <a:lnTo>
                  <a:pt x="1933" y="703"/>
                </a:lnTo>
                <a:lnTo>
                  <a:pt x="1734" y="1104"/>
                </a:lnTo>
                <a:lnTo>
                  <a:pt x="1734" y="855"/>
                </a:lnTo>
                <a:lnTo>
                  <a:pt x="1622" y="855"/>
                </a:lnTo>
                <a:lnTo>
                  <a:pt x="1596" y="1104"/>
                </a:lnTo>
                <a:lnTo>
                  <a:pt x="1596" y="864"/>
                </a:lnTo>
                <a:lnTo>
                  <a:pt x="1397" y="1256"/>
                </a:lnTo>
                <a:lnTo>
                  <a:pt x="1556" y="1597"/>
                </a:lnTo>
                <a:lnTo>
                  <a:pt x="1518" y="1969"/>
                </a:lnTo>
              </a:path>
            </a:pathLst>
          </a:custGeom>
          <a:solidFill>
            <a:schemeClr val="bg1"/>
          </a:solidFill>
          <a:ln w="12700" cap="rnd">
            <a:solidFill>
              <a:srgbClr val="B4B4B4"/>
            </a:solidFill>
            <a:round/>
            <a:headEnd/>
            <a:tailEnd/>
          </a:ln>
        </p:spPr>
        <p:txBody>
          <a:bodyPr wrap="square" lIns="91440" tIns="182880" rIns="1188000" bIns="36000"/>
          <a:lstStyle/>
          <a:p>
            <a:pPr lvl="0" defTabSz="957263">
              <a:spcBef>
                <a:spcPts val="600"/>
              </a:spcBef>
            </a:pPr>
            <a:r>
              <a:rPr lang="en-US" b="1" u="sng" dirty="0" smtClean="0">
                <a:solidFill>
                  <a:srgbClr val="313131"/>
                </a:solidFill>
                <a:latin typeface="Arial"/>
              </a:rPr>
              <a:t>GRANT OFFICIALS </a:t>
            </a:r>
          </a:p>
          <a:p>
            <a:pPr lvl="0" defTabSz="957263">
              <a:spcBef>
                <a:spcPts val="600"/>
              </a:spcBef>
            </a:pPr>
            <a:endParaRPr lang="en-US" b="1" u="sng" dirty="0" smtClean="0">
              <a:solidFill>
                <a:srgbClr val="313131"/>
              </a:solidFill>
              <a:latin typeface="Arial"/>
            </a:endParaRPr>
          </a:p>
          <a:p>
            <a:pPr marL="274320" lvl="1" indent="-274320" defTabSz="957263">
              <a:spcBef>
                <a:spcPts val="600"/>
              </a:spcBef>
              <a:buFont typeface="Arial" charset="0"/>
              <a:buChar char="•"/>
            </a:pPr>
            <a:r>
              <a:rPr lang="en-US" sz="1600" b="1" dirty="0" smtClean="0">
                <a:solidFill>
                  <a:srgbClr val="313131"/>
                </a:solidFill>
                <a:latin typeface="Arial"/>
              </a:rPr>
              <a:t>Track, manage </a:t>
            </a:r>
            <a:r>
              <a:rPr lang="en-US" sz="1600" dirty="0" smtClean="0">
                <a:solidFill>
                  <a:srgbClr val="313131"/>
                </a:solidFill>
                <a:latin typeface="Arial"/>
              </a:rPr>
              <a:t>and prepare projections for all aspects of a program’s grant funded budget </a:t>
            </a:r>
          </a:p>
          <a:p>
            <a:pPr marL="274320" lvl="1" indent="-274320" defTabSz="957263">
              <a:spcBef>
                <a:spcPts val="600"/>
              </a:spcBef>
              <a:buFont typeface="Arial" charset="0"/>
              <a:buChar char="•"/>
            </a:pPr>
            <a:endParaRPr lang="en-US" sz="1600" b="1" dirty="0" smtClean="0">
              <a:solidFill>
                <a:srgbClr val="313131"/>
              </a:solidFill>
            </a:endParaRPr>
          </a:p>
          <a:p>
            <a:pPr marL="274320" lvl="1" indent="-274320" defTabSz="957263">
              <a:spcBef>
                <a:spcPts val="600"/>
              </a:spcBef>
              <a:buFont typeface="Arial" charset="0"/>
              <a:buChar char="•"/>
            </a:pPr>
            <a:r>
              <a:rPr lang="en-US" sz="1600" b="1" dirty="0" smtClean="0">
                <a:solidFill>
                  <a:srgbClr val="313131"/>
                </a:solidFill>
              </a:rPr>
              <a:t>Communicate</a:t>
            </a:r>
            <a:r>
              <a:rPr lang="en-US" sz="1600" dirty="0" smtClean="0">
                <a:solidFill>
                  <a:srgbClr val="313131"/>
                </a:solidFill>
              </a:rPr>
              <a:t> directly with funder and court program staff</a:t>
            </a:r>
            <a:endParaRPr lang="en-US" sz="1600" dirty="0">
              <a:solidFill>
                <a:srgbClr val="313131"/>
              </a:solidFill>
            </a:endParaRPr>
          </a:p>
          <a:p>
            <a:pPr marL="274320" lvl="1" indent="-274320" defTabSz="957263">
              <a:spcBef>
                <a:spcPts val="600"/>
              </a:spcBef>
              <a:buFont typeface="Arial" charset="0"/>
              <a:buChar char="•"/>
            </a:pPr>
            <a:endParaRPr lang="en-US" sz="1600" dirty="0" smtClean="0">
              <a:solidFill>
                <a:srgbClr val="313131"/>
              </a:solidFill>
            </a:endParaRPr>
          </a:p>
          <a:p>
            <a:pPr marL="274320" lvl="1" indent="-274320" defTabSz="957263">
              <a:spcBef>
                <a:spcPts val="600"/>
              </a:spcBef>
              <a:buFont typeface="Arial" charset="0"/>
              <a:buChar char="•"/>
            </a:pPr>
            <a:r>
              <a:rPr lang="en-US" sz="1600" dirty="0" smtClean="0">
                <a:solidFill>
                  <a:srgbClr val="313131"/>
                </a:solidFill>
              </a:rPr>
              <a:t>Maintain positive </a:t>
            </a:r>
            <a:r>
              <a:rPr lang="en-US" sz="1600" b="1" dirty="0" smtClean="0">
                <a:solidFill>
                  <a:srgbClr val="313131"/>
                </a:solidFill>
              </a:rPr>
              <a:t>collaborative</a:t>
            </a:r>
            <a:r>
              <a:rPr lang="en-US" sz="1600" dirty="0" smtClean="0">
                <a:solidFill>
                  <a:srgbClr val="313131"/>
                </a:solidFill>
              </a:rPr>
              <a:t> relations with court program team and CJD  </a:t>
            </a:r>
            <a:endParaRPr lang="en-US" sz="1600" dirty="0">
              <a:solidFill>
                <a:srgbClr val="313131"/>
              </a:solidFill>
            </a:endParaRPr>
          </a:p>
          <a:p>
            <a:pPr marL="539496" lvl="2" indent="-265176" defTabSz="957263">
              <a:spcBef>
                <a:spcPts val="600"/>
              </a:spcBef>
              <a:buFont typeface="Arial" charset="0"/>
              <a:buChar char="‒"/>
            </a:pPr>
            <a:endParaRPr lang="en-US" sz="1100" dirty="0">
              <a:solidFill>
                <a:srgbClr val="313131"/>
              </a:solidFill>
            </a:endParaRPr>
          </a:p>
          <a:p>
            <a:pPr marL="539496" lvl="2" indent="-265176" defTabSz="957263">
              <a:spcBef>
                <a:spcPts val="600"/>
              </a:spcBef>
              <a:buFont typeface="Arial" charset="0"/>
              <a:buChar char="‒"/>
            </a:pPr>
            <a:endParaRPr lang="en-US" sz="1100" dirty="0">
              <a:solidFill>
                <a:srgbClr val="313131"/>
              </a:solidFill>
              <a:latin typeface="Arial"/>
            </a:endParaRPr>
          </a:p>
          <a:p>
            <a:pPr marL="539496" lvl="2" indent="-265176" defTabSz="957263">
              <a:spcBef>
                <a:spcPts val="600"/>
              </a:spcBef>
              <a:buFont typeface="Arial" charset="0"/>
              <a:buChar char="‒"/>
            </a:pPr>
            <a:endParaRPr lang="en-US" sz="1100" dirty="0" smtClean="0">
              <a:solidFill>
                <a:srgbClr val="313131"/>
              </a:solidFill>
              <a:latin typeface="Arial"/>
            </a:endParaRPr>
          </a:p>
        </p:txBody>
      </p:sp>
      <p:sp>
        <p:nvSpPr>
          <p:cNvPr id="40" name="Freeform 3"/>
          <p:cNvSpPr>
            <a:spLocks/>
          </p:cNvSpPr>
          <p:nvPr>
            <p:custDataLst>
              <p:tags r:id="rId2"/>
            </p:custDataLst>
          </p:nvPr>
        </p:nvSpPr>
        <p:spPr bwMode="blackWhite">
          <a:xfrm>
            <a:off x="3886200" y="1234666"/>
            <a:ext cx="4572000" cy="5089933"/>
          </a:xfrm>
          <a:custGeom>
            <a:avLst/>
            <a:gdLst>
              <a:gd name="T0" fmla="*/ 2147483647 w 1934"/>
              <a:gd name="T1" fmla="*/ 0 h 1970"/>
              <a:gd name="T2" fmla="*/ 2147483647 w 1934"/>
              <a:gd name="T3" fmla="*/ 0 h 1970"/>
              <a:gd name="T4" fmla="*/ 2147483647 w 1934"/>
              <a:gd name="T5" fmla="*/ 2147483647 h 1970"/>
              <a:gd name="T6" fmla="*/ 2147483647 w 1934"/>
              <a:gd name="T7" fmla="*/ 2147483647 h 1970"/>
              <a:gd name="T8" fmla="*/ 2147483647 w 1934"/>
              <a:gd name="T9" fmla="*/ 2147483647 h 1970"/>
              <a:gd name="T10" fmla="*/ 2147483647 w 1934"/>
              <a:gd name="T11" fmla="*/ 2147483647 h 1970"/>
              <a:gd name="T12" fmla="*/ 2147483647 w 1934"/>
              <a:gd name="T13" fmla="*/ 2147483647 h 1970"/>
              <a:gd name="T14" fmla="*/ 0 w 1934"/>
              <a:gd name="T15" fmla="*/ 2147483647 h 1970"/>
              <a:gd name="T16" fmla="*/ 2147483647 w 1934"/>
              <a:gd name="T17" fmla="*/ 2147483647 h 1970"/>
              <a:gd name="T18" fmla="*/ 2147483647 w 1934"/>
              <a:gd name="T19" fmla="*/ 2147483647 h 1970"/>
              <a:gd name="T20" fmla="*/ 2147483647 w 1934"/>
              <a:gd name="T21" fmla="*/ 2147483647 h 1970"/>
              <a:gd name="T22" fmla="*/ 2147483647 w 1934"/>
              <a:gd name="T23" fmla="*/ 2147483647 h 1970"/>
              <a:gd name="T24" fmla="*/ 2147483647 w 1934"/>
              <a:gd name="T25" fmla="*/ 2147483647 h 1970"/>
              <a:gd name="T26" fmla="*/ 2147483647 w 1934"/>
              <a:gd name="T27" fmla="*/ 2147483647 h 1970"/>
              <a:gd name="T28" fmla="*/ 2147483647 w 1934"/>
              <a:gd name="T29" fmla="*/ 2147483647 h 1970"/>
              <a:gd name="T30" fmla="*/ 2147483647 w 1934"/>
              <a:gd name="T31" fmla="*/ 0 h 19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4"/>
              <a:gd name="T49" fmla="*/ 0 h 1970"/>
              <a:gd name="T50" fmla="*/ 1934 w 1934"/>
              <a:gd name="T51" fmla="*/ 1970 h 19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4" h="1970">
                <a:moveTo>
                  <a:pt x="414" y="0"/>
                </a:moveTo>
                <a:lnTo>
                  <a:pt x="1933" y="0"/>
                </a:lnTo>
                <a:lnTo>
                  <a:pt x="1933" y="1969"/>
                </a:lnTo>
                <a:lnTo>
                  <a:pt x="241" y="1969"/>
                </a:lnTo>
                <a:lnTo>
                  <a:pt x="284" y="1434"/>
                </a:lnTo>
                <a:lnTo>
                  <a:pt x="198" y="1434"/>
                </a:lnTo>
                <a:lnTo>
                  <a:pt x="198" y="1683"/>
                </a:lnTo>
                <a:lnTo>
                  <a:pt x="0" y="1265"/>
                </a:lnTo>
                <a:lnTo>
                  <a:pt x="198" y="864"/>
                </a:lnTo>
                <a:lnTo>
                  <a:pt x="198" y="1113"/>
                </a:lnTo>
                <a:lnTo>
                  <a:pt x="310" y="1113"/>
                </a:lnTo>
                <a:lnTo>
                  <a:pt x="345" y="864"/>
                </a:lnTo>
                <a:lnTo>
                  <a:pt x="336" y="1095"/>
                </a:lnTo>
                <a:lnTo>
                  <a:pt x="535" y="694"/>
                </a:lnTo>
                <a:lnTo>
                  <a:pt x="379" y="374"/>
                </a:lnTo>
                <a:lnTo>
                  <a:pt x="414" y="0"/>
                </a:lnTo>
              </a:path>
            </a:pathLst>
          </a:custGeom>
          <a:solidFill>
            <a:schemeClr val="accent3"/>
          </a:solidFill>
          <a:ln w="12700" cap="rnd">
            <a:noFill/>
            <a:round/>
            <a:headEnd/>
            <a:tailEnd/>
          </a:ln>
        </p:spPr>
        <p:txBody>
          <a:bodyPr wrap="square" lIns="1116000" tIns="182880" rIns="91440" bIns="36000"/>
          <a:lstStyle/>
          <a:p>
            <a:pPr lvl="0" defTabSz="957263">
              <a:spcBef>
                <a:spcPts val="600"/>
              </a:spcBef>
            </a:pPr>
            <a:r>
              <a:rPr lang="en-US" b="1" u="sng" dirty="0" smtClean="0">
                <a:solidFill>
                  <a:schemeClr val="bg1"/>
                </a:solidFill>
              </a:rPr>
              <a:t>COURT TEAM</a:t>
            </a:r>
            <a:endParaRPr lang="en-US" u="sng" dirty="0">
              <a:solidFill>
                <a:schemeClr val="bg1"/>
              </a:solidFill>
            </a:endParaRPr>
          </a:p>
          <a:p>
            <a:pPr marL="274320" lvl="1" indent="-274320" defTabSz="957263">
              <a:spcBef>
                <a:spcPts val="600"/>
              </a:spcBef>
              <a:buFont typeface="Arial" charset="0"/>
              <a:buChar char="•"/>
            </a:pPr>
            <a:endParaRPr lang="en-US" sz="1200" dirty="0" smtClean="0">
              <a:solidFill>
                <a:schemeClr val="bg1"/>
              </a:solidFill>
            </a:endParaRPr>
          </a:p>
          <a:p>
            <a:pPr marL="274320" lvl="1" indent="-274320" defTabSz="957263">
              <a:spcBef>
                <a:spcPts val="600"/>
              </a:spcBef>
              <a:buFont typeface="Arial" charset="0"/>
              <a:buChar char="•"/>
            </a:pPr>
            <a:r>
              <a:rPr lang="en-US" sz="1600" dirty="0" smtClean="0">
                <a:solidFill>
                  <a:schemeClr val="bg1"/>
                </a:solidFill>
              </a:rPr>
              <a:t>Track, manage and assess program’s measures and successes. </a:t>
            </a:r>
            <a:endParaRPr lang="en-US" sz="1600" dirty="0">
              <a:solidFill>
                <a:schemeClr val="bg1"/>
              </a:solidFill>
            </a:endParaRPr>
          </a:p>
          <a:p>
            <a:pPr marL="274320" lvl="1" indent="-274320" defTabSz="957263">
              <a:spcBef>
                <a:spcPts val="600"/>
              </a:spcBef>
              <a:buFont typeface="Arial" charset="0"/>
              <a:buChar char="•"/>
            </a:pPr>
            <a:endParaRPr lang="en-US" sz="1600" dirty="0" smtClean="0">
              <a:solidFill>
                <a:schemeClr val="bg1"/>
              </a:solidFill>
            </a:endParaRPr>
          </a:p>
          <a:p>
            <a:pPr marL="274320" lvl="1" indent="-274320" defTabSz="957263">
              <a:spcBef>
                <a:spcPts val="600"/>
              </a:spcBef>
              <a:buFont typeface="Arial" charset="0"/>
              <a:buChar char="•"/>
            </a:pPr>
            <a:r>
              <a:rPr lang="en-US" sz="1600" dirty="0" smtClean="0">
                <a:solidFill>
                  <a:schemeClr val="bg1"/>
                </a:solidFill>
              </a:rPr>
              <a:t>Communicate directly with grant officials.</a:t>
            </a:r>
          </a:p>
          <a:p>
            <a:pPr marL="274320" lvl="1" indent="-274320" defTabSz="957263">
              <a:spcBef>
                <a:spcPts val="600"/>
              </a:spcBef>
              <a:buFont typeface="Arial" charset="0"/>
              <a:buChar char="•"/>
            </a:pPr>
            <a:endParaRPr lang="en-US" sz="1600" dirty="0" smtClean="0">
              <a:solidFill>
                <a:schemeClr val="bg1"/>
              </a:solidFill>
            </a:endParaRPr>
          </a:p>
          <a:p>
            <a:pPr marL="274320" lvl="1" indent="-274320" defTabSz="957263">
              <a:spcBef>
                <a:spcPts val="600"/>
              </a:spcBef>
              <a:buFont typeface="Arial" charset="0"/>
              <a:buChar char="•"/>
            </a:pPr>
            <a:r>
              <a:rPr lang="en-US" sz="1600" dirty="0" smtClean="0">
                <a:solidFill>
                  <a:schemeClr val="bg1"/>
                </a:solidFill>
              </a:rPr>
              <a:t>Track</a:t>
            </a:r>
            <a:r>
              <a:rPr lang="en-US" sz="1600" dirty="0">
                <a:solidFill>
                  <a:schemeClr val="bg1"/>
                </a:solidFill>
              </a:rPr>
              <a:t>, manage and assess program’s </a:t>
            </a:r>
            <a:r>
              <a:rPr lang="en-US" sz="1600" dirty="0" smtClean="0">
                <a:solidFill>
                  <a:schemeClr val="bg1"/>
                </a:solidFill>
              </a:rPr>
              <a:t>needs  </a:t>
            </a:r>
            <a:endParaRPr lang="en-US" sz="1600" dirty="0">
              <a:solidFill>
                <a:schemeClr val="bg1"/>
              </a:solidFill>
            </a:endParaRPr>
          </a:p>
          <a:p>
            <a:pPr marL="274320" lvl="2" defTabSz="957263">
              <a:spcBef>
                <a:spcPts val="600"/>
              </a:spcBef>
            </a:pPr>
            <a:endParaRPr lang="en-US" sz="1100" dirty="0" smtClean="0">
              <a:solidFill>
                <a:schemeClr val="bg1"/>
              </a:solidFill>
            </a:endParaRPr>
          </a:p>
          <a:p>
            <a:pPr marL="539496" lvl="2" indent="-265176" defTabSz="957263">
              <a:spcBef>
                <a:spcPts val="600"/>
              </a:spcBef>
              <a:buFont typeface="Arial" charset="0"/>
              <a:buChar char="‒"/>
            </a:pPr>
            <a:endParaRPr lang="en-US" sz="1100" dirty="0" smtClean="0">
              <a:solidFill>
                <a:schemeClr val="bg1"/>
              </a:solidFill>
            </a:endParaRPr>
          </a:p>
          <a:p>
            <a:pPr marL="539496" lvl="2" indent="-265176" defTabSz="957263">
              <a:spcBef>
                <a:spcPts val="600"/>
              </a:spcBef>
              <a:buFont typeface="Arial" charset="0"/>
              <a:buChar char="‒"/>
            </a:pPr>
            <a:endParaRPr lang="en-US" sz="1100" dirty="0">
              <a:solidFill>
                <a:schemeClr val="bg1"/>
              </a:solidFill>
            </a:endParaRPr>
          </a:p>
        </p:txBody>
      </p:sp>
    </p:spTree>
    <p:extLst>
      <p:ext uri="{BB962C8B-B14F-4D97-AF65-F5344CB8AC3E}">
        <p14:creationId xmlns:p14="http://schemas.microsoft.com/office/powerpoint/2010/main" val="44859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Title 1"/>
          <p:cNvSpPr>
            <a:spLocks noGrp="1"/>
          </p:cNvSpPr>
          <p:nvPr>
            <p:ph type="title"/>
          </p:nvPr>
        </p:nvSpPr>
        <p:spPr/>
        <p:txBody>
          <a:bodyPr/>
          <a:lstStyle/>
          <a:p>
            <a:r>
              <a:rPr lang="en-US" dirty="0" smtClean="0"/>
              <a:t>Agenda</a:t>
            </a:r>
            <a:r>
              <a:rPr lang="en-US" sz="3000" b="0" dirty="0" smtClean="0">
                <a:solidFill>
                  <a:srgbClr val="81BC00"/>
                </a:solidFill>
              </a:rPr>
              <a:t> </a:t>
            </a:r>
            <a:endParaRPr lang="en-US" sz="3000" b="0" dirty="0" smtClean="0">
              <a:solidFill>
                <a:srgbClr val="575757"/>
              </a:solidFill>
            </a:endParaRPr>
          </a:p>
        </p:txBody>
      </p:sp>
      <p:sp>
        <p:nvSpPr>
          <p:cNvPr id="3" name="Slide Number Placeholder 2"/>
          <p:cNvSpPr>
            <a:spLocks noGrp="1"/>
          </p:cNvSpPr>
          <p:nvPr>
            <p:ph type="sldNum" sz="quarter" idx="4"/>
          </p:nvPr>
        </p:nvSpPr>
        <p:spPr/>
        <p:txBody>
          <a:bodyPr/>
          <a:lstStyle/>
          <a:p>
            <a:fld id="{95CC1D26-A9BD-4BDE-BDD9-08EDBAE96860}" type="slidenum">
              <a:rPr lang="en-GB" smtClean="0"/>
              <a:pPr/>
              <a:t>2</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219508498"/>
              </p:ext>
            </p:extLst>
          </p:nvPr>
        </p:nvGraphicFramePr>
        <p:xfrm>
          <a:off x="440532" y="1143000"/>
          <a:ext cx="8300912" cy="4276476"/>
        </p:xfrm>
        <a:graphic>
          <a:graphicData uri="http://schemas.openxmlformats.org/drawingml/2006/table">
            <a:tbl>
              <a:tblPr>
                <a:tableStyleId>{5C22544A-7EE6-4342-B048-85BDC9FD1C3A}</a:tableStyleId>
              </a:tblPr>
              <a:tblGrid>
                <a:gridCol w="8300912">
                  <a:extLst>
                    <a:ext uri="{9D8B030D-6E8A-4147-A177-3AD203B41FA5}">
                      <a16:colId xmlns:a16="http://schemas.microsoft.com/office/drawing/2014/main" val="20000"/>
                    </a:ext>
                  </a:extLst>
                </a:gridCol>
              </a:tblGrid>
              <a:tr h="340386">
                <a:tc>
                  <a:txBody>
                    <a:bodyPr/>
                    <a:lstStyle/>
                    <a:p>
                      <a:r>
                        <a:rPr lang="en-US" sz="1400" b="1" dirty="0" smtClean="0">
                          <a:solidFill>
                            <a:schemeClr val="bg2"/>
                          </a:solidFill>
                          <a:latin typeface="Calibri Light" panose="020F0302020204030204" pitchFamily="34" charset="0"/>
                        </a:rPr>
                        <a:t>Opening</a:t>
                      </a:r>
                      <a:r>
                        <a:rPr lang="en-US" sz="1400" b="1" baseline="0" dirty="0" smtClean="0">
                          <a:solidFill>
                            <a:schemeClr val="bg2"/>
                          </a:solidFill>
                          <a:latin typeface="Calibri Light" panose="020F0302020204030204" pitchFamily="34" charset="0"/>
                        </a:rPr>
                        <a:t> </a:t>
                      </a:r>
                      <a:endParaRPr lang="en-US" sz="1400" b="1" dirty="0">
                        <a:solidFill>
                          <a:schemeClr val="bg2"/>
                        </a:solidFill>
                        <a:latin typeface="Calibri Light" panose="020F0302020204030204" pitchFamily="34" charset="0"/>
                      </a:endParaRPr>
                    </a:p>
                  </a:txBody>
                  <a:tcPr>
                    <a:lnB w="28575"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3403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accent1"/>
                          </a:solidFill>
                          <a:latin typeface="Calibri Light" panose="020F0302020204030204" pitchFamily="34" charset="0"/>
                          <a:ea typeface="+mn-ea"/>
                          <a:cs typeface="+mn-cs"/>
                        </a:rPr>
                        <a:t>Welcome</a:t>
                      </a:r>
                      <a:r>
                        <a:rPr lang="en-US" sz="1400" kern="1200" baseline="0" dirty="0" smtClean="0">
                          <a:solidFill>
                            <a:schemeClr val="accent1"/>
                          </a:solidFill>
                          <a:latin typeface="Calibri Light" panose="020F0302020204030204" pitchFamily="34" charset="0"/>
                          <a:ea typeface="+mn-ea"/>
                          <a:cs typeface="+mn-cs"/>
                        </a:rPr>
                        <a:t> &amp; Introductions </a:t>
                      </a:r>
                      <a:endParaRPr lang="en-US" sz="1400" kern="1200" dirty="0" smtClean="0">
                        <a:solidFill>
                          <a:schemeClr val="accent1"/>
                        </a:solidFill>
                        <a:latin typeface="Calibri Light" panose="020F0302020204030204" pitchFamily="34" charset="0"/>
                        <a:ea typeface="+mn-ea"/>
                        <a:cs typeface="+mn-cs"/>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40386">
                <a:tc>
                  <a:txBody>
                    <a:bodyPr/>
                    <a:lstStyle/>
                    <a:p>
                      <a:r>
                        <a:rPr lang="en-US" sz="1400" b="1" kern="1200" dirty="0" smtClean="0">
                          <a:solidFill>
                            <a:schemeClr val="bg2"/>
                          </a:solidFill>
                          <a:latin typeface="Calibri Light" panose="020F0302020204030204" pitchFamily="34" charset="0"/>
                          <a:ea typeface="+mn-ea"/>
                          <a:cs typeface="+mn-cs"/>
                        </a:rPr>
                        <a:t>CJD Grants</a:t>
                      </a:r>
                      <a:endParaRPr lang="en-US" sz="1400" b="1" kern="1200" dirty="0">
                        <a:solidFill>
                          <a:schemeClr val="bg2"/>
                        </a:solidFill>
                        <a:latin typeface="Calibri Light" panose="020F0302020204030204" pitchFamily="34" charset="0"/>
                        <a:ea typeface="+mn-ea"/>
                        <a:cs typeface="+mn-cs"/>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2"/>
                  </a:ext>
                </a:extLst>
              </a:tr>
              <a:tr h="361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accent1"/>
                          </a:solidFill>
                          <a:latin typeface="Calibri Light" panose="020F0302020204030204" pitchFamily="34" charset="0"/>
                          <a:ea typeface="+mn-ea"/>
                          <a:cs typeface="+mn-cs"/>
                        </a:rPr>
                        <a:t>CJD</a:t>
                      </a:r>
                      <a:r>
                        <a:rPr lang="en-US" sz="1400" kern="1200" baseline="0" dirty="0" smtClean="0">
                          <a:solidFill>
                            <a:schemeClr val="accent1"/>
                          </a:solidFill>
                          <a:latin typeface="Calibri Light" panose="020F0302020204030204" pitchFamily="34" charset="0"/>
                          <a:ea typeface="+mn-ea"/>
                          <a:cs typeface="+mn-cs"/>
                        </a:rPr>
                        <a:t> Goals and Values</a:t>
                      </a:r>
                      <a:endParaRPr lang="en-US" sz="1400" kern="1200" dirty="0" smtClean="0">
                        <a:solidFill>
                          <a:schemeClr val="accent1"/>
                        </a:solidFill>
                        <a:latin typeface="Calibri Light" panose="020F0302020204030204" pitchFamily="34" charset="0"/>
                        <a:ea typeface="+mn-ea"/>
                        <a:cs typeface="+mn-cs"/>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61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accent1"/>
                          </a:solidFill>
                          <a:latin typeface="Calibri Light" panose="020F0302020204030204" pitchFamily="34" charset="0"/>
                          <a:ea typeface="+mn-ea"/>
                          <a:cs typeface="+mn-cs"/>
                        </a:rPr>
                        <a:t>Merit Review Process </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61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bg1"/>
                          </a:solidFill>
                          <a:latin typeface="Calibri Light" panose="020F0302020204030204" pitchFamily="34" charset="0"/>
                          <a:ea typeface="+mn-ea"/>
                          <a:cs typeface="+mn-cs"/>
                        </a:rPr>
                        <a:t>The Application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833854937"/>
                  </a:ext>
                </a:extLst>
              </a:tr>
              <a:tr h="361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accent1"/>
                          </a:solidFill>
                          <a:latin typeface="Calibri Light" panose="020F0302020204030204" pitchFamily="34" charset="0"/>
                          <a:ea typeface="+mn-ea"/>
                          <a:cs typeface="+mn-cs"/>
                        </a:rPr>
                        <a:t>Do’s and Don’ts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361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accent1"/>
                          </a:solidFill>
                          <a:latin typeface="Calibri Light" panose="020F0302020204030204" pitchFamily="34" charset="0"/>
                          <a:ea typeface="+mn-ea"/>
                          <a:cs typeface="+mn-cs"/>
                        </a:rPr>
                        <a:t>Common Mistakes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867190"/>
                  </a:ext>
                </a:extLst>
              </a:tr>
              <a:tr h="361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bg1"/>
                          </a:solidFill>
                          <a:latin typeface="Calibri Light" panose="020F0302020204030204" pitchFamily="34" charset="0"/>
                          <a:ea typeface="+mn-ea"/>
                          <a:cs typeface="+mn-cs"/>
                        </a:rPr>
                        <a:t>Managing Your Grant</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179220135"/>
                  </a:ext>
                </a:extLst>
              </a:tr>
              <a:tr h="361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accent1"/>
                          </a:solidFill>
                          <a:latin typeface="Calibri Light" panose="020F0302020204030204" pitchFamily="34" charset="0"/>
                          <a:ea typeface="+mn-ea"/>
                          <a:cs typeface="+mn-cs"/>
                        </a:rPr>
                        <a:t>Know your budget</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61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accent1"/>
                          </a:solidFill>
                          <a:latin typeface="Calibri Light" panose="020F0302020204030204" pitchFamily="34" charset="0"/>
                          <a:ea typeface="+mn-ea"/>
                          <a:cs typeface="+mn-cs"/>
                        </a:rPr>
                        <a:t>Grant Officials and Court Team</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5272368"/>
                  </a:ext>
                </a:extLst>
              </a:tr>
              <a:tr h="361702">
                <a:tc>
                  <a:txBody>
                    <a:bodyPr/>
                    <a:lstStyle/>
                    <a:p>
                      <a:r>
                        <a:rPr lang="en-US" sz="1400" b="1" kern="1200" dirty="0" smtClean="0">
                          <a:solidFill>
                            <a:schemeClr val="bg1"/>
                          </a:solidFill>
                          <a:latin typeface="Calibri Light" panose="020F0302020204030204" pitchFamily="34" charset="0"/>
                          <a:ea typeface="+mn-ea"/>
                          <a:cs typeface="+mn-cs"/>
                        </a:rPr>
                        <a:t>Questions </a:t>
                      </a:r>
                      <a:r>
                        <a:rPr lang="en-US" sz="1400" b="1" kern="1200" baseline="0" dirty="0" smtClean="0">
                          <a:solidFill>
                            <a:schemeClr val="bg1"/>
                          </a:solidFill>
                          <a:latin typeface="Calibri Light" panose="020F0302020204030204" pitchFamily="34" charset="0"/>
                          <a:ea typeface="+mn-ea"/>
                          <a:cs typeface="+mn-cs"/>
                        </a:rPr>
                        <a:t> &amp; Closing </a:t>
                      </a:r>
                      <a:endParaRPr lang="en-US" sz="1400" b="1" kern="1200" dirty="0">
                        <a:solidFill>
                          <a:schemeClr val="bg1"/>
                        </a:solidFill>
                        <a:latin typeface="Calibri Light" panose="020F0302020204030204" pitchFamily="34" charset="0"/>
                        <a:ea typeface="+mn-ea"/>
                        <a:cs typeface="+mn-cs"/>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97941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Know your budget</a:t>
            </a:r>
            <a:endParaRPr lang="en-US" dirty="0"/>
          </a:p>
        </p:txBody>
      </p:sp>
      <p:sp>
        <p:nvSpPr>
          <p:cNvPr id="677889" name="Title 1"/>
          <p:cNvSpPr>
            <a:spLocks noGrp="1"/>
          </p:cNvSpPr>
          <p:nvPr>
            <p:ph type="title"/>
          </p:nvPr>
        </p:nvSpPr>
        <p:spPr/>
        <p:txBody>
          <a:bodyPr/>
          <a:lstStyle/>
          <a:p>
            <a:r>
              <a:rPr lang="en-US" dirty="0" smtClean="0"/>
              <a:t>Compliance</a:t>
            </a:r>
          </a:p>
        </p:txBody>
      </p:sp>
      <p:sp>
        <p:nvSpPr>
          <p:cNvPr id="3" name="Slide Number Placeholder 2"/>
          <p:cNvSpPr>
            <a:spLocks noGrp="1"/>
          </p:cNvSpPr>
          <p:nvPr>
            <p:ph type="sldNum" sz="quarter" idx="4"/>
          </p:nvPr>
        </p:nvSpPr>
        <p:spPr/>
        <p:txBody>
          <a:bodyPr/>
          <a:lstStyle/>
          <a:p>
            <a:fld id="{95CC1D26-A9BD-4BDE-BDD9-08EDBAE96860}" type="slidenum">
              <a:rPr lang="en-GB" smtClean="0"/>
              <a:pPr/>
              <a:t>20</a:t>
            </a:fld>
            <a:endParaRPr lang="en-GB" dirty="0"/>
          </a:p>
        </p:txBody>
      </p:sp>
      <p:grpSp>
        <p:nvGrpSpPr>
          <p:cNvPr id="4" name="Group 3"/>
          <p:cNvGrpSpPr/>
          <p:nvPr/>
        </p:nvGrpSpPr>
        <p:grpSpPr>
          <a:xfrm>
            <a:off x="1886542" y="1691640"/>
            <a:ext cx="5271750" cy="4344650"/>
            <a:chOff x="1886542" y="1700212"/>
            <a:chExt cx="5271750" cy="4344650"/>
          </a:xfrm>
        </p:grpSpPr>
        <p:sp>
          <p:nvSpPr>
            <p:cNvPr id="11" name="Oval 3"/>
            <p:cNvSpPr>
              <a:spLocks noChangeArrowheads="1"/>
            </p:cNvSpPr>
            <p:nvPr/>
          </p:nvSpPr>
          <p:spPr bwMode="auto">
            <a:xfrm>
              <a:off x="1886542" y="1700212"/>
              <a:ext cx="2700000" cy="2700000"/>
            </a:xfrm>
            <a:prstGeom prst="ellipse">
              <a:avLst/>
            </a:prstGeom>
            <a:solidFill>
              <a:schemeClr val="accent1"/>
            </a:solidFill>
            <a:ln w="12700" algn="ctr">
              <a:noFill/>
              <a:round/>
              <a:headEnd/>
              <a:tailEnd/>
            </a:ln>
          </p:spPr>
          <p:txBody>
            <a:bodyPr lIns="36000" tIns="36000" rIns="36000" bIns="36000" anchor="ctr"/>
            <a:lstStyle/>
            <a:p>
              <a:pPr algn="ctr" eaLnBrk="1" hangingPunct="1">
                <a:spcBef>
                  <a:spcPct val="0"/>
                </a:spcBef>
                <a:buClr>
                  <a:schemeClr val="bg1"/>
                </a:buClr>
                <a:buSzPct val="100000"/>
                <a:buFontTx/>
                <a:buChar char=" "/>
              </a:pPr>
              <a:r>
                <a:rPr lang="en-US" altLang="ja-JP" sz="1600" b="1" dirty="0" smtClean="0">
                  <a:solidFill>
                    <a:schemeClr val="bg1"/>
                  </a:solidFill>
                  <a:ea typeface="ＭＳ Ｐゴシック" pitchFamily="50" charset="-128"/>
                </a:rPr>
                <a:t>Allowable Costs</a:t>
              </a:r>
              <a:endParaRPr lang="en-US" altLang="ja-JP" sz="1600" b="1" dirty="0">
                <a:solidFill>
                  <a:schemeClr val="bg1"/>
                </a:solidFill>
                <a:ea typeface="ＭＳ Ｐゴシック" pitchFamily="50" charset="-128"/>
              </a:endParaRPr>
            </a:p>
          </p:txBody>
        </p:sp>
        <p:sp>
          <p:nvSpPr>
            <p:cNvPr id="12" name="Oval 4"/>
            <p:cNvSpPr>
              <a:spLocks noChangeArrowheads="1"/>
            </p:cNvSpPr>
            <p:nvPr/>
          </p:nvSpPr>
          <p:spPr bwMode="auto">
            <a:xfrm>
              <a:off x="4458292" y="1700212"/>
              <a:ext cx="2700000" cy="2700000"/>
            </a:xfrm>
            <a:prstGeom prst="ellipse">
              <a:avLst/>
            </a:prstGeom>
            <a:solidFill>
              <a:schemeClr val="accent3"/>
            </a:solidFill>
            <a:ln w="12700" algn="ctr">
              <a:noFill/>
              <a:round/>
              <a:headEnd/>
              <a:tailEnd/>
            </a:ln>
          </p:spPr>
          <p:txBody>
            <a:bodyPr lIns="36000" tIns="36000" rIns="36000" bIns="36000" anchor="ctr"/>
            <a:lstStyle/>
            <a:p>
              <a:pPr algn="ctr" eaLnBrk="1" hangingPunct="1">
                <a:spcBef>
                  <a:spcPct val="0"/>
                </a:spcBef>
                <a:buClr>
                  <a:schemeClr val="bg1"/>
                </a:buClr>
                <a:buSzPct val="100000"/>
                <a:buFontTx/>
                <a:buChar char=" "/>
                <a:defRPr/>
              </a:pPr>
              <a:r>
                <a:rPr lang="en-US" altLang="ja-JP" sz="1600" b="1" dirty="0" smtClean="0">
                  <a:solidFill>
                    <a:schemeClr val="bg1"/>
                  </a:solidFill>
                  <a:ea typeface="ＭＳ Ｐゴシック" pitchFamily="50" charset="-128"/>
                </a:rPr>
                <a:t>Fund Holds</a:t>
              </a:r>
              <a:endParaRPr lang="en-US" altLang="ja-JP" sz="1600" b="1" dirty="0">
                <a:solidFill>
                  <a:schemeClr val="bg1"/>
                </a:solidFill>
                <a:ea typeface="ＭＳ Ｐゴシック" pitchFamily="50" charset="-128"/>
              </a:endParaRPr>
            </a:p>
          </p:txBody>
        </p:sp>
        <p:sp>
          <p:nvSpPr>
            <p:cNvPr id="13" name="Oval 5"/>
            <p:cNvSpPr>
              <a:spLocks noChangeArrowheads="1"/>
            </p:cNvSpPr>
            <p:nvPr/>
          </p:nvSpPr>
          <p:spPr bwMode="auto">
            <a:xfrm>
              <a:off x="3170830" y="3344862"/>
              <a:ext cx="2700000" cy="2700000"/>
            </a:xfrm>
            <a:prstGeom prst="ellipse">
              <a:avLst/>
            </a:prstGeom>
            <a:solidFill>
              <a:schemeClr val="tx1">
                <a:lumMod val="75000"/>
                <a:lumOff val="25000"/>
              </a:schemeClr>
            </a:solidFill>
            <a:ln w="12700" algn="ctr">
              <a:noFill/>
              <a:round/>
              <a:headEnd/>
              <a:tailEnd/>
            </a:ln>
          </p:spPr>
          <p:txBody>
            <a:bodyPr lIns="36000" tIns="36000" rIns="36000" bIns="36000" anchor="ctr"/>
            <a:lstStyle/>
            <a:p>
              <a:pPr algn="ctr" eaLnBrk="1" hangingPunct="1">
                <a:spcBef>
                  <a:spcPct val="0"/>
                </a:spcBef>
                <a:buClr>
                  <a:schemeClr val="bg1"/>
                </a:buClr>
                <a:buSzPct val="100000"/>
                <a:buFontTx/>
                <a:buChar char=" "/>
                <a:defRPr/>
              </a:pPr>
              <a:r>
                <a:rPr lang="en-US" altLang="ja-JP" sz="1600" b="1" dirty="0" smtClean="0">
                  <a:solidFill>
                    <a:schemeClr val="bg1"/>
                  </a:solidFill>
                  <a:ea typeface="ＭＳ Ｐゴシック" pitchFamily="50" charset="-128"/>
                </a:rPr>
                <a:t>Balance</a:t>
              </a:r>
              <a:endParaRPr lang="en-US" altLang="ja-JP" sz="1400" b="1" dirty="0">
                <a:solidFill>
                  <a:schemeClr val="bg1"/>
                </a:solidFill>
                <a:ea typeface="ＭＳ Ｐゴシック" pitchFamily="50" charset="-128"/>
              </a:endParaRPr>
            </a:p>
          </p:txBody>
        </p:sp>
      </p:grpSp>
    </p:spTree>
    <p:extLst>
      <p:ext uri="{BB962C8B-B14F-4D97-AF65-F5344CB8AC3E}">
        <p14:creationId xmlns:p14="http://schemas.microsoft.com/office/powerpoint/2010/main" val="1341578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Resources for Applicants and Grantees</a:t>
            </a:r>
            <a:endParaRPr lang="en-US" dirty="0"/>
          </a:p>
        </p:txBody>
      </p:sp>
      <p:sp>
        <p:nvSpPr>
          <p:cNvPr id="3" name="Title 2"/>
          <p:cNvSpPr>
            <a:spLocks noGrp="1"/>
          </p:cNvSpPr>
          <p:nvPr>
            <p:ph type="title"/>
          </p:nvPr>
        </p:nvSpPr>
        <p:spPr/>
        <p:txBody>
          <a:bodyPr/>
          <a:lstStyle/>
          <a:p>
            <a:r>
              <a:rPr lang="en-US" dirty="0" smtClean="0"/>
              <a:t>Criminal Justice Division (CJD)</a:t>
            </a:r>
            <a:endParaRPr lang="en-US" dirty="0"/>
          </a:p>
        </p:txBody>
      </p:sp>
      <p:sp>
        <p:nvSpPr>
          <p:cNvPr id="4" name="Text Placeholder 3"/>
          <p:cNvSpPr>
            <a:spLocks noGrp="1"/>
          </p:cNvSpPr>
          <p:nvPr>
            <p:ph type="body" sz="quarter" idx="14"/>
          </p:nvPr>
        </p:nvSpPr>
        <p:spPr>
          <a:xfrm>
            <a:off x="370113" y="1524001"/>
            <a:ext cx="8240487" cy="3914552"/>
          </a:xfrm>
        </p:spPr>
        <p:txBody>
          <a:bodyPr>
            <a:normAutofit fontScale="92500"/>
          </a:bodyPr>
          <a:lstStyle/>
          <a:p>
            <a:pPr marL="0" indent="0">
              <a:buNone/>
            </a:pPr>
            <a:r>
              <a:rPr lang="en-US" sz="1800" b="1" dirty="0" smtClean="0">
                <a:solidFill>
                  <a:schemeClr val="accent1"/>
                </a:solidFill>
              </a:rPr>
              <a:t>Online Services</a:t>
            </a:r>
          </a:p>
          <a:p>
            <a:r>
              <a:rPr lang="en-US" dirty="0" smtClean="0"/>
              <a:t>Office of the Governor, Public Safety Office, Criminal Justice </a:t>
            </a:r>
            <a:r>
              <a:rPr lang="en-US" dirty="0"/>
              <a:t>Division website </a:t>
            </a:r>
            <a:r>
              <a:rPr lang="en-US" dirty="0">
                <a:hlinkClick r:id="rId3"/>
              </a:rPr>
              <a:t>https://</a:t>
            </a:r>
            <a:r>
              <a:rPr lang="en-US" dirty="0" smtClean="0">
                <a:hlinkClick r:id="rId3"/>
              </a:rPr>
              <a:t>gov.texas.gov/organization/cjd/criminal-justice-division</a:t>
            </a:r>
            <a:endParaRPr lang="en-US" dirty="0" smtClean="0"/>
          </a:p>
          <a:p>
            <a:pPr lvl="1"/>
            <a:r>
              <a:rPr lang="en-US" dirty="0" smtClean="0"/>
              <a:t>Links to all CJD Programs </a:t>
            </a:r>
          </a:p>
          <a:p>
            <a:pPr lvl="1"/>
            <a:r>
              <a:rPr lang="en-US" dirty="0" smtClean="0"/>
              <a:t>Best Practices</a:t>
            </a:r>
          </a:p>
          <a:p>
            <a:pPr lvl="1"/>
            <a:r>
              <a:rPr lang="en-US" dirty="0" smtClean="0"/>
              <a:t>Additional resources</a:t>
            </a:r>
          </a:p>
          <a:p>
            <a:pPr lvl="0"/>
            <a:r>
              <a:rPr lang="en-US" b="1" dirty="0" smtClean="0"/>
              <a:t>eGrants</a:t>
            </a:r>
            <a:r>
              <a:rPr lang="en-US" dirty="0" smtClean="0"/>
              <a:t> – </a:t>
            </a:r>
            <a:r>
              <a:rPr lang="en-US" dirty="0"/>
              <a:t>online grant application and </a:t>
            </a:r>
            <a:r>
              <a:rPr lang="en-US" dirty="0" smtClean="0"/>
              <a:t>management system </a:t>
            </a:r>
            <a:r>
              <a:rPr lang="en-US" dirty="0" smtClean="0">
                <a:hlinkClick r:id="rId4"/>
              </a:rPr>
              <a:t>https</a:t>
            </a:r>
            <a:r>
              <a:rPr lang="en-US" dirty="0">
                <a:hlinkClick r:id="rId4"/>
              </a:rPr>
              <a:t>://</a:t>
            </a:r>
            <a:r>
              <a:rPr lang="en-US" dirty="0" smtClean="0">
                <a:hlinkClick r:id="rId4"/>
              </a:rPr>
              <a:t>egrants.gov.texas.gov/Default.aspx</a:t>
            </a:r>
            <a:r>
              <a:rPr lang="en-US" dirty="0" smtClean="0"/>
              <a:t> </a:t>
            </a:r>
          </a:p>
          <a:p>
            <a:pPr marL="0" lvl="0" indent="0">
              <a:buNone/>
            </a:pPr>
            <a:endParaRPr lang="en-US" dirty="0" smtClean="0"/>
          </a:p>
          <a:p>
            <a:pPr lvl="0">
              <a:spcBef>
                <a:spcPts val="0"/>
              </a:spcBef>
            </a:pPr>
            <a:r>
              <a:rPr lang="en-US" b="1" dirty="0" smtClean="0"/>
              <a:t>Guide </a:t>
            </a:r>
            <a:r>
              <a:rPr lang="en-US" b="1" dirty="0"/>
              <a:t>to Grants </a:t>
            </a:r>
            <a:r>
              <a:rPr lang="en-US" dirty="0" smtClean="0"/>
              <a:t>- information on applying for and managing grants</a:t>
            </a:r>
          </a:p>
          <a:p>
            <a:pPr marL="0" lvl="0" indent="0">
              <a:spcBef>
                <a:spcPts val="0"/>
              </a:spcBef>
              <a:buNone/>
            </a:pPr>
            <a:r>
              <a:rPr lang="en-US" dirty="0"/>
              <a:t> </a:t>
            </a:r>
            <a:r>
              <a:rPr lang="en-US" dirty="0" smtClean="0"/>
              <a:t>    </a:t>
            </a:r>
            <a:r>
              <a:rPr lang="en-US" dirty="0" smtClean="0">
                <a:hlinkClick r:id="rId5"/>
              </a:rPr>
              <a:t>https</a:t>
            </a:r>
            <a:r>
              <a:rPr lang="en-US" dirty="0">
                <a:hlinkClick r:id="rId5"/>
              </a:rPr>
              <a:t>://</a:t>
            </a:r>
            <a:r>
              <a:rPr lang="en-US" dirty="0" smtClean="0">
                <a:hlinkClick r:id="rId5"/>
              </a:rPr>
              <a:t>gov.texas.gov/uploads/files/organization/criminal-justice/Guide-to-Grants-2018.pdf</a:t>
            </a:r>
            <a:r>
              <a:rPr lang="en-US" dirty="0" smtClean="0"/>
              <a:t> </a:t>
            </a:r>
          </a:p>
          <a:p>
            <a:pPr marL="0" lvl="0" indent="0">
              <a:buNone/>
            </a:pPr>
            <a:r>
              <a:rPr lang="en-US" dirty="0" smtClean="0"/>
              <a:t>	</a:t>
            </a:r>
          </a:p>
          <a:p>
            <a:endParaRPr lang="en-US" dirty="0"/>
          </a:p>
        </p:txBody>
      </p:sp>
      <p:sp>
        <p:nvSpPr>
          <p:cNvPr id="5" name="Slide Number Placeholder 4"/>
          <p:cNvSpPr>
            <a:spLocks noGrp="1"/>
          </p:cNvSpPr>
          <p:nvPr>
            <p:ph type="sldNum" sz="quarter" idx="4"/>
          </p:nvPr>
        </p:nvSpPr>
        <p:spPr/>
        <p:txBody>
          <a:bodyPr/>
          <a:lstStyle/>
          <a:p>
            <a:fld id="{95CC1D26-A9BD-4BDE-BDD9-08EDBAE96860}" type="slidenum">
              <a:rPr lang="en-GB" smtClean="0"/>
              <a:pPr/>
              <a:t>21</a:t>
            </a:fld>
            <a:endParaRPr lang="en-GB" dirty="0"/>
          </a:p>
        </p:txBody>
      </p:sp>
    </p:spTree>
    <p:extLst>
      <p:ext uri="{BB962C8B-B14F-4D97-AF65-F5344CB8AC3E}">
        <p14:creationId xmlns:p14="http://schemas.microsoft.com/office/powerpoint/2010/main" val="3707790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5CC1D26-A9BD-4BDE-BDD9-08EDBAE96860}" type="slidenum">
              <a:rPr lang="en-GB" smtClean="0"/>
              <a:pPr/>
              <a:t>22</a:t>
            </a:fld>
            <a:endParaRPr lang="en-GB" dirty="0"/>
          </a:p>
        </p:txBody>
      </p:sp>
      <p:sp>
        <p:nvSpPr>
          <p:cNvPr id="8" name="Freeform 86"/>
          <p:cNvSpPr>
            <a:spLocks noChangeAspect="1" noEditPoints="1"/>
          </p:cNvSpPr>
          <p:nvPr/>
        </p:nvSpPr>
        <p:spPr bwMode="auto">
          <a:xfrm>
            <a:off x="2958365" y="2272937"/>
            <a:ext cx="2928630" cy="2586445"/>
          </a:xfrm>
          <a:custGeom>
            <a:avLst/>
            <a:gdLst>
              <a:gd name="T0" fmla="*/ 67 w 136"/>
              <a:gd name="T1" fmla="*/ 1 h 137"/>
              <a:gd name="T2" fmla="*/ 0 w 136"/>
              <a:gd name="T3" fmla="*/ 70 h 137"/>
              <a:gd name="T4" fmla="*/ 69 w 136"/>
              <a:gd name="T5" fmla="*/ 136 h 137"/>
              <a:gd name="T6" fmla="*/ 136 w 136"/>
              <a:gd name="T7" fmla="*/ 68 h 137"/>
              <a:gd name="T8" fmla="*/ 67 w 136"/>
              <a:gd name="T9" fmla="*/ 1 h 137"/>
              <a:gd name="T10" fmla="*/ 67 w 136"/>
              <a:gd name="T11" fmla="*/ 110 h 137"/>
              <a:gd name="T12" fmla="*/ 67 w 136"/>
              <a:gd name="T13" fmla="*/ 110 h 137"/>
              <a:gd name="T14" fmla="*/ 57 w 136"/>
              <a:gd name="T15" fmla="*/ 100 h 137"/>
              <a:gd name="T16" fmla="*/ 67 w 136"/>
              <a:gd name="T17" fmla="*/ 90 h 137"/>
              <a:gd name="T18" fmla="*/ 67 w 136"/>
              <a:gd name="T19" fmla="*/ 90 h 137"/>
              <a:gd name="T20" fmla="*/ 77 w 136"/>
              <a:gd name="T21" fmla="*/ 100 h 137"/>
              <a:gd name="T22" fmla="*/ 67 w 136"/>
              <a:gd name="T23" fmla="*/ 110 h 137"/>
              <a:gd name="T24" fmla="*/ 91 w 136"/>
              <a:gd name="T25" fmla="*/ 62 h 137"/>
              <a:gd name="T26" fmla="*/ 83 w 136"/>
              <a:gd name="T27" fmla="*/ 69 h 137"/>
              <a:gd name="T28" fmla="*/ 79 w 136"/>
              <a:gd name="T29" fmla="*/ 72 h 137"/>
              <a:gd name="T30" fmla="*/ 75 w 136"/>
              <a:gd name="T31" fmla="*/ 77 h 137"/>
              <a:gd name="T32" fmla="*/ 74 w 136"/>
              <a:gd name="T33" fmla="*/ 81 h 137"/>
              <a:gd name="T34" fmla="*/ 74 w 136"/>
              <a:gd name="T35" fmla="*/ 82 h 137"/>
              <a:gd name="T36" fmla="*/ 58 w 136"/>
              <a:gd name="T37" fmla="*/ 82 h 137"/>
              <a:gd name="T38" fmla="*/ 58 w 136"/>
              <a:gd name="T39" fmla="*/ 81 h 137"/>
              <a:gd name="T40" fmla="*/ 61 w 136"/>
              <a:gd name="T41" fmla="*/ 69 h 137"/>
              <a:gd name="T42" fmla="*/ 73 w 136"/>
              <a:gd name="T43" fmla="*/ 60 h 137"/>
              <a:gd name="T44" fmla="*/ 76 w 136"/>
              <a:gd name="T45" fmla="*/ 57 h 137"/>
              <a:gd name="T46" fmla="*/ 78 w 136"/>
              <a:gd name="T47" fmla="*/ 51 h 137"/>
              <a:gd name="T48" fmla="*/ 76 w 136"/>
              <a:gd name="T49" fmla="*/ 44 h 137"/>
              <a:gd name="T50" fmla="*/ 68 w 136"/>
              <a:gd name="T51" fmla="*/ 41 h 137"/>
              <a:gd name="T52" fmla="*/ 60 w 136"/>
              <a:gd name="T53" fmla="*/ 45 h 137"/>
              <a:gd name="T54" fmla="*/ 58 w 136"/>
              <a:gd name="T55" fmla="*/ 53 h 137"/>
              <a:gd name="T56" fmla="*/ 58 w 136"/>
              <a:gd name="T57" fmla="*/ 53 h 137"/>
              <a:gd name="T58" fmla="*/ 41 w 136"/>
              <a:gd name="T59" fmla="*/ 53 h 137"/>
              <a:gd name="T60" fmla="*/ 41 w 136"/>
              <a:gd name="T61" fmla="*/ 53 h 137"/>
              <a:gd name="T62" fmla="*/ 52 w 136"/>
              <a:gd name="T63" fmla="*/ 31 h 137"/>
              <a:gd name="T64" fmla="*/ 67 w 136"/>
              <a:gd name="T65" fmla="*/ 27 h 137"/>
              <a:gd name="T66" fmla="*/ 87 w 136"/>
              <a:gd name="T67" fmla="*/ 33 h 137"/>
              <a:gd name="T68" fmla="*/ 95 w 136"/>
              <a:gd name="T69" fmla="*/ 50 h 137"/>
              <a:gd name="T70" fmla="*/ 91 w 136"/>
              <a:gd name="T71" fmla="*/ 6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137">
                <a:moveTo>
                  <a:pt x="67" y="1"/>
                </a:moveTo>
                <a:cubicBezTo>
                  <a:pt x="30" y="1"/>
                  <a:pt x="0" y="32"/>
                  <a:pt x="0" y="70"/>
                </a:cubicBezTo>
                <a:cubicBezTo>
                  <a:pt x="1" y="107"/>
                  <a:pt x="32" y="137"/>
                  <a:pt x="69" y="136"/>
                </a:cubicBezTo>
                <a:cubicBezTo>
                  <a:pt x="106" y="136"/>
                  <a:pt x="136" y="105"/>
                  <a:pt x="136" y="68"/>
                </a:cubicBezTo>
                <a:cubicBezTo>
                  <a:pt x="135" y="30"/>
                  <a:pt x="105" y="0"/>
                  <a:pt x="67" y="1"/>
                </a:cubicBezTo>
                <a:close/>
                <a:moveTo>
                  <a:pt x="67" y="110"/>
                </a:moveTo>
                <a:cubicBezTo>
                  <a:pt x="67" y="110"/>
                  <a:pt x="67" y="110"/>
                  <a:pt x="67" y="110"/>
                </a:cubicBezTo>
                <a:cubicBezTo>
                  <a:pt x="61" y="110"/>
                  <a:pt x="57" y="106"/>
                  <a:pt x="57" y="100"/>
                </a:cubicBezTo>
                <a:cubicBezTo>
                  <a:pt x="57" y="94"/>
                  <a:pt x="61" y="90"/>
                  <a:pt x="67" y="90"/>
                </a:cubicBezTo>
                <a:cubicBezTo>
                  <a:pt x="67" y="90"/>
                  <a:pt x="67" y="90"/>
                  <a:pt x="67" y="90"/>
                </a:cubicBezTo>
                <a:cubicBezTo>
                  <a:pt x="73" y="90"/>
                  <a:pt x="77" y="95"/>
                  <a:pt x="77" y="100"/>
                </a:cubicBezTo>
                <a:cubicBezTo>
                  <a:pt x="77" y="106"/>
                  <a:pt x="73" y="110"/>
                  <a:pt x="67" y="110"/>
                </a:cubicBezTo>
                <a:close/>
                <a:moveTo>
                  <a:pt x="91" y="62"/>
                </a:moveTo>
                <a:cubicBezTo>
                  <a:pt x="90" y="64"/>
                  <a:pt x="87" y="66"/>
                  <a:pt x="83" y="69"/>
                </a:cubicBezTo>
                <a:cubicBezTo>
                  <a:pt x="79" y="72"/>
                  <a:pt x="79" y="72"/>
                  <a:pt x="79" y="72"/>
                </a:cubicBezTo>
                <a:cubicBezTo>
                  <a:pt x="77" y="74"/>
                  <a:pt x="75" y="75"/>
                  <a:pt x="75" y="77"/>
                </a:cubicBezTo>
                <a:cubicBezTo>
                  <a:pt x="74" y="78"/>
                  <a:pt x="74" y="79"/>
                  <a:pt x="74" y="81"/>
                </a:cubicBezTo>
                <a:cubicBezTo>
                  <a:pt x="74" y="82"/>
                  <a:pt x="74" y="82"/>
                  <a:pt x="74" y="82"/>
                </a:cubicBezTo>
                <a:cubicBezTo>
                  <a:pt x="58" y="82"/>
                  <a:pt x="58" y="82"/>
                  <a:pt x="58" y="82"/>
                </a:cubicBezTo>
                <a:cubicBezTo>
                  <a:pt x="58" y="81"/>
                  <a:pt x="58" y="81"/>
                  <a:pt x="58" y="81"/>
                </a:cubicBezTo>
                <a:cubicBezTo>
                  <a:pt x="59" y="75"/>
                  <a:pt x="59" y="72"/>
                  <a:pt x="61" y="69"/>
                </a:cubicBezTo>
                <a:cubicBezTo>
                  <a:pt x="65" y="65"/>
                  <a:pt x="73" y="60"/>
                  <a:pt x="73" y="60"/>
                </a:cubicBezTo>
                <a:cubicBezTo>
                  <a:pt x="74" y="59"/>
                  <a:pt x="75" y="58"/>
                  <a:pt x="76" y="57"/>
                </a:cubicBezTo>
                <a:cubicBezTo>
                  <a:pt x="77" y="54"/>
                  <a:pt x="78" y="53"/>
                  <a:pt x="78" y="51"/>
                </a:cubicBezTo>
                <a:cubicBezTo>
                  <a:pt x="78" y="48"/>
                  <a:pt x="77" y="46"/>
                  <a:pt x="76" y="44"/>
                </a:cubicBezTo>
                <a:cubicBezTo>
                  <a:pt x="74" y="42"/>
                  <a:pt x="72" y="41"/>
                  <a:pt x="68" y="41"/>
                </a:cubicBezTo>
                <a:cubicBezTo>
                  <a:pt x="64" y="41"/>
                  <a:pt x="62" y="42"/>
                  <a:pt x="60" y="45"/>
                </a:cubicBezTo>
                <a:cubicBezTo>
                  <a:pt x="59" y="47"/>
                  <a:pt x="58" y="50"/>
                  <a:pt x="58" y="53"/>
                </a:cubicBezTo>
                <a:cubicBezTo>
                  <a:pt x="58" y="53"/>
                  <a:pt x="58" y="53"/>
                  <a:pt x="58" y="53"/>
                </a:cubicBezTo>
                <a:cubicBezTo>
                  <a:pt x="41" y="53"/>
                  <a:pt x="41" y="53"/>
                  <a:pt x="41" y="53"/>
                </a:cubicBezTo>
                <a:cubicBezTo>
                  <a:pt x="41" y="53"/>
                  <a:pt x="41" y="53"/>
                  <a:pt x="41" y="53"/>
                </a:cubicBezTo>
                <a:cubicBezTo>
                  <a:pt x="42" y="43"/>
                  <a:pt x="45" y="36"/>
                  <a:pt x="52" y="31"/>
                </a:cubicBezTo>
                <a:cubicBezTo>
                  <a:pt x="56" y="29"/>
                  <a:pt x="61" y="27"/>
                  <a:pt x="67" y="27"/>
                </a:cubicBezTo>
                <a:cubicBezTo>
                  <a:pt x="75" y="27"/>
                  <a:pt x="82" y="29"/>
                  <a:pt x="87" y="33"/>
                </a:cubicBezTo>
                <a:cubicBezTo>
                  <a:pt x="93" y="37"/>
                  <a:pt x="95" y="43"/>
                  <a:pt x="95" y="50"/>
                </a:cubicBezTo>
                <a:cubicBezTo>
                  <a:pt x="95" y="54"/>
                  <a:pt x="94" y="58"/>
                  <a:pt x="91" y="6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1143000" y="990600"/>
            <a:ext cx="7500701" cy="769441"/>
          </a:xfrm>
          <a:prstGeom prst="rect">
            <a:avLst/>
          </a:prstGeom>
          <a:noFill/>
        </p:spPr>
        <p:txBody>
          <a:bodyPr wrap="square" rtlCol="0">
            <a:spAutoFit/>
          </a:bodyPr>
          <a:lstStyle/>
          <a:p>
            <a:r>
              <a:rPr lang="en-US" sz="4400" dirty="0" smtClean="0">
                <a:latin typeface="Segoe Print" panose="02000600000000000000" pitchFamily="2" charset="0"/>
              </a:rPr>
              <a:t>Questions or comments? </a:t>
            </a:r>
            <a:endParaRPr lang="en-US" sz="4400" dirty="0">
              <a:latin typeface="Segoe Print" panose="02000600000000000000" pitchFamily="2" charset="0"/>
            </a:endParaRPr>
          </a:p>
        </p:txBody>
      </p:sp>
    </p:spTree>
    <p:extLst>
      <p:ext uri="{BB962C8B-B14F-4D97-AF65-F5344CB8AC3E}">
        <p14:creationId xmlns:p14="http://schemas.microsoft.com/office/powerpoint/2010/main" val="1623540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5CC1D26-A9BD-4BDE-BDD9-08EDBAE96860}" type="slidenum">
              <a:rPr lang="en-GB" smtClean="0"/>
              <a:pPr/>
              <a:t>23</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 y="1901952"/>
            <a:ext cx="9119616" cy="3054096"/>
          </a:xfrm>
          <a:prstGeom prst="rect">
            <a:avLst/>
          </a:prstGeom>
        </p:spPr>
      </p:pic>
    </p:spTree>
    <p:extLst>
      <p:ext uri="{BB962C8B-B14F-4D97-AF65-F5344CB8AC3E}">
        <p14:creationId xmlns:p14="http://schemas.microsoft.com/office/powerpoint/2010/main" val="2158354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0"/>
            <a:ext cx="8762999" cy="2514615"/>
          </a:xfrm>
        </p:spPr>
        <p:txBody>
          <a:bodyPr/>
          <a:lstStyle/>
          <a:p>
            <a:r>
              <a:rPr lang="en-US" sz="4400" dirty="0" smtClean="0"/>
              <a:t>Applications &amp; Merit Review</a:t>
            </a:r>
            <a:br>
              <a:rPr lang="en-US" sz="4400" dirty="0" smtClean="0"/>
            </a:br>
            <a:r>
              <a:rPr lang="en-US" sz="3600" dirty="0" smtClean="0"/>
              <a:t>Maritza Ramirez</a:t>
            </a:r>
            <a:r>
              <a:rPr lang="en-US" sz="4400" dirty="0" smtClean="0"/>
              <a:t> </a:t>
            </a:r>
            <a:endParaRPr lang="en-US" sz="4400" dirty="0"/>
          </a:p>
        </p:txBody>
      </p:sp>
      <p:sp>
        <p:nvSpPr>
          <p:cNvPr id="3" name="Slide Number Placeholder 2"/>
          <p:cNvSpPr>
            <a:spLocks noGrp="1"/>
          </p:cNvSpPr>
          <p:nvPr>
            <p:ph type="sldNum" sz="quarter" idx="4"/>
          </p:nvPr>
        </p:nvSpPr>
        <p:spPr/>
        <p:txBody>
          <a:bodyPr/>
          <a:lstStyle/>
          <a:p>
            <a:fld id="{95CC1D26-A9BD-4BDE-BDD9-08EDBAE96860}" type="slidenum">
              <a:rPr lang="en-GB" smtClean="0"/>
              <a:pPr/>
              <a:t>3</a:t>
            </a:fld>
            <a:endParaRPr lang="en-GB" dirty="0"/>
          </a:p>
        </p:txBody>
      </p:sp>
    </p:spTree>
    <p:extLst>
      <p:ext uri="{BB962C8B-B14F-4D97-AF65-F5344CB8AC3E}">
        <p14:creationId xmlns:p14="http://schemas.microsoft.com/office/powerpoint/2010/main" val="2656815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544" y="3410712"/>
            <a:ext cx="5172456" cy="3447288"/>
          </a:xfrm>
          <a:prstGeom prst="rect">
            <a:avLst/>
          </a:prstGeom>
        </p:spPr>
      </p:pic>
      <p:sp>
        <p:nvSpPr>
          <p:cNvPr id="6" name="Text Placeholder 5"/>
          <p:cNvSpPr>
            <a:spLocks noGrp="1"/>
          </p:cNvSpPr>
          <p:nvPr>
            <p:ph type="body" sz="quarter" idx="13"/>
          </p:nvPr>
        </p:nvSpPr>
        <p:spPr>
          <a:xfrm>
            <a:off x="370113" y="765175"/>
            <a:ext cx="8388000" cy="530225"/>
          </a:xfrm>
        </p:spPr>
        <p:txBody>
          <a:bodyPr>
            <a:normAutofit/>
          </a:bodyPr>
          <a:lstStyle/>
          <a:p>
            <a:r>
              <a:rPr lang="en-US" dirty="0" smtClean="0"/>
              <a:t>Our growing focuses are on quality</a:t>
            </a:r>
            <a:r>
              <a:rPr lang="en-US" dirty="0"/>
              <a:t> </a:t>
            </a:r>
            <a:r>
              <a:rPr lang="en-US" dirty="0" smtClean="0"/>
              <a:t>and performance</a:t>
            </a:r>
            <a:endParaRPr lang="en-US" dirty="0"/>
          </a:p>
        </p:txBody>
      </p:sp>
      <p:sp>
        <p:nvSpPr>
          <p:cNvPr id="5" name="Title 4"/>
          <p:cNvSpPr>
            <a:spLocks noGrp="1"/>
          </p:cNvSpPr>
          <p:nvPr>
            <p:ph type="title"/>
          </p:nvPr>
        </p:nvSpPr>
        <p:spPr/>
        <p:txBody>
          <a:bodyPr/>
          <a:lstStyle/>
          <a:p>
            <a:r>
              <a:rPr lang="en-US" dirty="0" smtClean="0"/>
              <a:t>Our goals and values</a:t>
            </a:r>
            <a:endParaRPr lang="en-US" dirty="0"/>
          </a:p>
        </p:txBody>
      </p:sp>
      <p:sp>
        <p:nvSpPr>
          <p:cNvPr id="7" name="Text Placeholder 6"/>
          <p:cNvSpPr>
            <a:spLocks noGrp="1"/>
          </p:cNvSpPr>
          <p:nvPr>
            <p:ph type="body" sz="quarter" idx="14"/>
          </p:nvPr>
        </p:nvSpPr>
        <p:spPr>
          <a:xfrm>
            <a:off x="304800" y="1371600"/>
            <a:ext cx="8388000" cy="4495800"/>
          </a:xfrm>
        </p:spPr>
        <p:txBody>
          <a:bodyPr>
            <a:normAutofit/>
          </a:bodyPr>
          <a:lstStyle/>
          <a:p>
            <a:r>
              <a:rPr lang="en-US" sz="2000" dirty="0" smtClean="0"/>
              <a:t>We have an obligation to fund projects that are </a:t>
            </a:r>
            <a:r>
              <a:rPr lang="en-US" sz="2000" i="1" dirty="0" smtClean="0">
                <a:solidFill>
                  <a:schemeClr val="accent3"/>
                </a:solidFill>
              </a:rPr>
              <a:t>well thought out</a:t>
            </a:r>
            <a:r>
              <a:rPr lang="en-US" sz="2000" dirty="0" smtClean="0"/>
              <a:t>, demonstrate </a:t>
            </a:r>
            <a:r>
              <a:rPr lang="en-US" sz="2000" i="1" dirty="0" smtClean="0">
                <a:solidFill>
                  <a:schemeClr val="accent3"/>
                </a:solidFill>
              </a:rPr>
              <a:t>good practices</a:t>
            </a:r>
            <a:r>
              <a:rPr lang="en-US" sz="2000" dirty="0" smtClean="0"/>
              <a:t>, and well </a:t>
            </a:r>
            <a:r>
              <a:rPr lang="en-US" sz="2000" i="1" dirty="0" smtClean="0">
                <a:solidFill>
                  <a:schemeClr val="accent3"/>
                </a:solidFill>
              </a:rPr>
              <a:t>articulated</a:t>
            </a:r>
            <a:r>
              <a:rPr lang="en-US" sz="2000" dirty="0" smtClean="0"/>
              <a:t>. </a:t>
            </a:r>
          </a:p>
          <a:p>
            <a:pPr lvl="1"/>
            <a:r>
              <a:rPr lang="en-US" sz="1800" dirty="0" smtClean="0"/>
              <a:t>We look for applications that use accurate information to form a </a:t>
            </a:r>
            <a:r>
              <a:rPr lang="en-US" sz="1800" u="sng" dirty="0" smtClean="0"/>
              <a:t>story. </a:t>
            </a:r>
            <a:endParaRPr lang="en-US" sz="1800" dirty="0" smtClean="0"/>
          </a:p>
          <a:p>
            <a:pPr lvl="1"/>
            <a:r>
              <a:rPr lang="en-US" sz="1800" dirty="0" smtClean="0"/>
              <a:t>We honor the competitive process and hold applicants </a:t>
            </a:r>
            <a:r>
              <a:rPr lang="en-US" sz="1800" u="sng" dirty="0" smtClean="0"/>
              <a:t>accountable</a:t>
            </a:r>
            <a:r>
              <a:rPr lang="en-US" sz="1800" dirty="0" smtClean="0"/>
              <a:t> by not accepting poor or late applications. </a:t>
            </a:r>
          </a:p>
          <a:p>
            <a:r>
              <a:rPr lang="en-US" sz="2000" dirty="0" smtClean="0"/>
              <a:t>We can only meet the trust of the people we serve if we ensure that the projects we fund are </a:t>
            </a:r>
            <a:r>
              <a:rPr lang="en-US" sz="2000" i="1" dirty="0" smtClean="0">
                <a:solidFill>
                  <a:schemeClr val="accent3"/>
                </a:solidFill>
              </a:rPr>
              <a:t>useful and successful</a:t>
            </a:r>
            <a:r>
              <a:rPr lang="en-US" sz="2000" dirty="0" smtClean="0"/>
              <a:t>. </a:t>
            </a:r>
          </a:p>
          <a:p>
            <a:pPr lvl="1"/>
            <a:r>
              <a:rPr lang="en-US" sz="1800" dirty="0" smtClean="0"/>
              <a:t>There is the growing importance of </a:t>
            </a:r>
            <a:r>
              <a:rPr lang="en-US" sz="1800" u="sng" dirty="0" smtClean="0"/>
              <a:t>performance</a:t>
            </a:r>
            <a:r>
              <a:rPr lang="en-US" sz="1800" dirty="0" smtClean="0"/>
              <a:t>. </a:t>
            </a:r>
          </a:p>
          <a:p>
            <a:pPr lvl="1"/>
            <a:r>
              <a:rPr lang="en-US" sz="1800" dirty="0" smtClean="0"/>
              <a:t>Due to high demand for funds, we have focused on </a:t>
            </a:r>
            <a:r>
              <a:rPr lang="en-US" sz="1800" u="sng" dirty="0" smtClean="0"/>
              <a:t>increasing our capacity </a:t>
            </a:r>
            <a:r>
              <a:rPr lang="en-US" sz="1800" dirty="0" smtClean="0"/>
              <a:t>to make funding decisions on performance.</a:t>
            </a:r>
            <a:endParaRPr lang="en-US" sz="1800"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4</a:t>
            </a:fld>
            <a:endParaRPr lang="en-GB" dirty="0"/>
          </a:p>
        </p:txBody>
      </p:sp>
    </p:spTree>
    <p:extLst>
      <p:ext uri="{BB962C8B-B14F-4D97-AF65-F5344CB8AC3E}">
        <p14:creationId xmlns:p14="http://schemas.microsoft.com/office/powerpoint/2010/main" val="3568149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9868" y="838200"/>
            <a:ext cx="8388000" cy="657590"/>
          </a:xfrm>
        </p:spPr>
        <p:txBody>
          <a:bodyPr/>
          <a:lstStyle/>
          <a:p>
            <a:r>
              <a:rPr lang="en-US" dirty="0"/>
              <a:t>Sec. 772.0061, Texas Government Code, establishes the Specialty Court Advisory Council</a:t>
            </a:r>
          </a:p>
        </p:txBody>
      </p:sp>
      <p:sp>
        <p:nvSpPr>
          <p:cNvPr id="3" name="Title 2"/>
          <p:cNvSpPr>
            <a:spLocks noGrp="1"/>
          </p:cNvSpPr>
          <p:nvPr>
            <p:ph type="title"/>
          </p:nvPr>
        </p:nvSpPr>
        <p:spPr/>
        <p:txBody>
          <a:bodyPr/>
          <a:lstStyle/>
          <a:p>
            <a:r>
              <a:rPr lang="en-US" dirty="0">
                <a:cs typeface="Arial" panose="020B0604020202020204" pitchFamily="34" charset="0"/>
                <a:sym typeface="Quattrocento" charset="0"/>
              </a:rPr>
              <a:t>Specialty Court Advisory Council (SCAC)</a:t>
            </a:r>
            <a:endParaRPr lang="en-US" dirty="0"/>
          </a:p>
        </p:txBody>
      </p:sp>
      <p:sp>
        <p:nvSpPr>
          <p:cNvPr id="4" name="Text Placeholder 3"/>
          <p:cNvSpPr>
            <a:spLocks noGrp="1"/>
          </p:cNvSpPr>
          <p:nvPr>
            <p:ph type="body" sz="quarter" idx="14"/>
          </p:nvPr>
        </p:nvSpPr>
        <p:spPr>
          <a:xfrm>
            <a:off x="370113" y="1711435"/>
            <a:ext cx="8388000" cy="2877253"/>
          </a:xfrm>
        </p:spPr>
        <p:txBody>
          <a:bodyPr/>
          <a:lstStyle/>
          <a:p>
            <a:pPr marL="168275" lvl="3" indent="0">
              <a:lnSpc>
                <a:spcPct val="115000"/>
              </a:lnSpc>
              <a:spcBef>
                <a:spcPts val="0"/>
              </a:spcBef>
              <a:buClr>
                <a:srgbClr val="194178"/>
              </a:buClr>
              <a:buSzPct val="97142"/>
              <a:buNone/>
              <a:defRPr/>
            </a:pPr>
            <a:r>
              <a:rPr lang="en-US" sz="2000" dirty="0">
                <a:cs typeface="Arial" panose="020B0604020202020204" pitchFamily="34" charset="0"/>
                <a:sym typeface="Quattrocento"/>
              </a:rPr>
              <a:t>Evaluates grant applications and make funding recommendations to CJD</a:t>
            </a:r>
          </a:p>
          <a:p>
            <a:pPr marL="168275" lvl="3" indent="0">
              <a:lnSpc>
                <a:spcPct val="115000"/>
              </a:lnSpc>
              <a:spcBef>
                <a:spcPts val="0"/>
              </a:spcBef>
              <a:buClr>
                <a:srgbClr val="194178"/>
              </a:buClr>
              <a:buSzPct val="97142"/>
              <a:buNone/>
              <a:defRPr/>
            </a:pPr>
            <a:endParaRPr lang="en-US" sz="2000" dirty="0">
              <a:cs typeface="Arial" panose="020B0604020202020204" pitchFamily="34" charset="0"/>
              <a:sym typeface="Quattrocento"/>
            </a:endParaRPr>
          </a:p>
          <a:p>
            <a:pPr marL="168275" lvl="3" indent="0">
              <a:lnSpc>
                <a:spcPct val="115000"/>
              </a:lnSpc>
              <a:spcBef>
                <a:spcPts val="0"/>
              </a:spcBef>
              <a:buClr>
                <a:srgbClr val="194178"/>
              </a:buClr>
              <a:buSzPct val="97142"/>
              <a:buNone/>
              <a:defRPr/>
            </a:pPr>
            <a:r>
              <a:rPr lang="en-US" sz="2000" dirty="0">
                <a:sym typeface="Quattrocento"/>
              </a:rPr>
              <a:t>Council consists of </a:t>
            </a:r>
            <a:r>
              <a:rPr lang="en-US" sz="2000" dirty="0" smtClean="0">
                <a:sym typeface="Quattrocento"/>
              </a:rPr>
              <a:t>nine (9) </a:t>
            </a:r>
            <a:r>
              <a:rPr lang="en-US" sz="2000" dirty="0">
                <a:sym typeface="Quattrocento"/>
              </a:rPr>
              <a:t>council members appointed by the Governor </a:t>
            </a:r>
          </a:p>
          <a:p>
            <a:pPr marL="168275" lvl="3" indent="0">
              <a:lnSpc>
                <a:spcPct val="115000"/>
              </a:lnSpc>
              <a:spcBef>
                <a:spcPts val="0"/>
              </a:spcBef>
              <a:buClr>
                <a:srgbClr val="194178"/>
              </a:buClr>
              <a:buSzPct val="97142"/>
              <a:buNone/>
              <a:defRPr/>
            </a:pPr>
            <a:endParaRPr lang="en-US" sz="2000" dirty="0">
              <a:sym typeface="Quattrocento"/>
            </a:endParaRPr>
          </a:p>
          <a:p>
            <a:pPr marL="168275" lvl="3" indent="0">
              <a:lnSpc>
                <a:spcPct val="115000"/>
              </a:lnSpc>
              <a:spcBef>
                <a:spcPts val="0"/>
              </a:spcBef>
              <a:buClr>
                <a:srgbClr val="194178"/>
              </a:buClr>
              <a:buSzPct val="97142"/>
              <a:buNone/>
              <a:defRPr/>
            </a:pPr>
            <a:r>
              <a:rPr lang="en-US" sz="2000" dirty="0">
                <a:sym typeface="Quattrocento"/>
              </a:rPr>
              <a:t>Makes recommendations to the criminal justice division regarding best practices </a:t>
            </a:r>
            <a:r>
              <a:rPr lang="en-US" sz="2000" dirty="0"/>
              <a:t>for specialty courts established under </a:t>
            </a:r>
            <a:r>
              <a:rPr lang="en-US" sz="2000" dirty="0" smtClean="0"/>
              <a:t>Chapters </a:t>
            </a:r>
            <a:r>
              <a:rPr lang="en-US" sz="2000" dirty="0" smtClean="0">
                <a:hlinkClick r:id="rId3"/>
              </a:rPr>
              <a:t>122</a:t>
            </a:r>
            <a:r>
              <a:rPr lang="en-US" sz="2000" dirty="0" smtClean="0"/>
              <a:t> – </a:t>
            </a:r>
            <a:r>
              <a:rPr lang="en-US" sz="2000" dirty="0" smtClean="0">
                <a:hlinkClick r:id="rId4"/>
              </a:rPr>
              <a:t>125</a:t>
            </a:r>
            <a:r>
              <a:rPr lang="en-US" sz="2000" dirty="0" smtClean="0"/>
              <a:t> &amp; </a:t>
            </a:r>
            <a:r>
              <a:rPr lang="en-US" sz="2000" dirty="0" smtClean="0">
                <a:hlinkClick r:id="rId4"/>
              </a:rPr>
              <a:t>129 </a:t>
            </a:r>
            <a:endParaRPr lang="en-US" sz="2000" dirty="0">
              <a:sym typeface="Quattrocento"/>
            </a:endParaRPr>
          </a:p>
          <a:p>
            <a:endParaRPr lang="en-US" dirty="0"/>
          </a:p>
        </p:txBody>
      </p:sp>
      <p:sp>
        <p:nvSpPr>
          <p:cNvPr id="5" name="Slide Number Placeholder 4"/>
          <p:cNvSpPr>
            <a:spLocks noGrp="1"/>
          </p:cNvSpPr>
          <p:nvPr>
            <p:ph type="sldNum" sz="quarter" idx="4"/>
          </p:nvPr>
        </p:nvSpPr>
        <p:spPr/>
        <p:txBody>
          <a:bodyPr/>
          <a:lstStyle/>
          <a:p>
            <a:fld id="{95CC1D26-A9BD-4BDE-BDD9-08EDBAE96860}" type="slidenum">
              <a:rPr lang="en-GB" smtClean="0"/>
              <a:pPr/>
              <a:t>5</a:t>
            </a:fld>
            <a:endParaRPr lang="en-GB" dirty="0"/>
          </a:p>
        </p:txBody>
      </p:sp>
      <p:sp>
        <p:nvSpPr>
          <p:cNvPr id="6" name="TextBox 5"/>
          <p:cNvSpPr txBox="1"/>
          <p:nvPr/>
        </p:nvSpPr>
        <p:spPr>
          <a:xfrm>
            <a:off x="370113" y="4876800"/>
            <a:ext cx="8388000" cy="584775"/>
          </a:xfrm>
          <a:prstGeom prst="rect">
            <a:avLst/>
          </a:prstGeom>
          <a:noFill/>
        </p:spPr>
        <p:txBody>
          <a:bodyPr wrap="square" rtlCol="0">
            <a:spAutoFit/>
          </a:bodyPr>
          <a:lstStyle/>
          <a:p>
            <a:r>
              <a:rPr lang="en-US" sz="1600" i="1" dirty="0" smtClean="0">
                <a:solidFill>
                  <a:schemeClr val="accent6"/>
                </a:solidFill>
              </a:rPr>
              <a:t>The SCAC and CJD work together in determining long term goals for the Specialty Courts program</a:t>
            </a:r>
            <a:endParaRPr lang="en-US" sz="1600" i="1" dirty="0">
              <a:solidFill>
                <a:schemeClr val="accent6"/>
              </a:solidFill>
            </a:endParaRPr>
          </a:p>
        </p:txBody>
      </p:sp>
    </p:spTree>
    <p:extLst>
      <p:ext uri="{BB962C8B-B14F-4D97-AF65-F5344CB8AC3E}">
        <p14:creationId xmlns:p14="http://schemas.microsoft.com/office/powerpoint/2010/main" val="4019360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00800" y="5011800"/>
            <a:ext cx="2743200" cy="1825474"/>
          </a:xfrm>
          <a:prstGeom prst="rect">
            <a:avLst/>
          </a:prstGeom>
        </p:spPr>
      </p:pic>
      <p:sp>
        <p:nvSpPr>
          <p:cNvPr id="2" name="Text Placeholder 1"/>
          <p:cNvSpPr>
            <a:spLocks noGrp="1"/>
          </p:cNvSpPr>
          <p:nvPr>
            <p:ph type="body" sz="quarter" idx="13"/>
          </p:nvPr>
        </p:nvSpPr>
        <p:spPr>
          <a:xfrm>
            <a:off x="370113" y="765175"/>
            <a:ext cx="8388000" cy="388035"/>
          </a:xfrm>
        </p:spPr>
        <p:txBody>
          <a:bodyPr/>
          <a:lstStyle/>
          <a:p>
            <a:r>
              <a:rPr lang="en-US" dirty="0" smtClean="0"/>
              <a:t>Procedure for merit review session</a:t>
            </a:r>
            <a:endParaRPr lang="en-US" dirty="0"/>
          </a:p>
        </p:txBody>
      </p:sp>
      <p:sp>
        <p:nvSpPr>
          <p:cNvPr id="3" name="Title 2"/>
          <p:cNvSpPr>
            <a:spLocks noGrp="1"/>
          </p:cNvSpPr>
          <p:nvPr>
            <p:ph type="title"/>
          </p:nvPr>
        </p:nvSpPr>
        <p:spPr/>
        <p:txBody>
          <a:bodyPr/>
          <a:lstStyle/>
          <a:p>
            <a:r>
              <a:rPr lang="en-US" dirty="0" smtClean="0"/>
              <a:t>Merit Review Overview</a:t>
            </a:r>
            <a:endParaRPr lang="en-US" dirty="0"/>
          </a:p>
        </p:txBody>
      </p:sp>
      <p:sp>
        <p:nvSpPr>
          <p:cNvPr id="5" name="Slide Number Placeholder 4"/>
          <p:cNvSpPr>
            <a:spLocks noGrp="1"/>
          </p:cNvSpPr>
          <p:nvPr>
            <p:ph type="sldNum" sz="quarter" idx="4"/>
          </p:nvPr>
        </p:nvSpPr>
        <p:spPr/>
        <p:txBody>
          <a:bodyPr/>
          <a:lstStyle/>
          <a:p>
            <a:fld id="{95CC1D26-A9BD-4BDE-BDD9-08EDBAE96860}" type="slidenum">
              <a:rPr lang="en-GB" smtClean="0"/>
              <a:pPr/>
              <a:t>6</a:t>
            </a:fld>
            <a:endParaRPr lang="en-GB" dirty="0"/>
          </a:p>
        </p:txBody>
      </p:sp>
      <p:sp>
        <p:nvSpPr>
          <p:cNvPr id="6" name="Text Placeholder 3"/>
          <p:cNvSpPr>
            <a:spLocks noGrp="1"/>
          </p:cNvSpPr>
          <p:nvPr>
            <p:ph type="body" sz="quarter" idx="14"/>
          </p:nvPr>
        </p:nvSpPr>
        <p:spPr>
          <a:xfrm>
            <a:off x="367040" y="1234667"/>
            <a:ext cx="8001000" cy="4724400"/>
          </a:xfrm>
        </p:spPr>
        <p:txBody>
          <a:bodyPr>
            <a:normAutofit/>
          </a:bodyPr>
          <a:lstStyle/>
          <a:p>
            <a:pPr marL="0" indent="0">
              <a:buNone/>
            </a:pPr>
            <a:r>
              <a:rPr lang="en-US" b="1" dirty="0" smtClean="0"/>
              <a:t>1. Review Panels</a:t>
            </a:r>
            <a:r>
              <a:rPr lang="en-US" dirty="0" smtClean="0"/>
              <a:t>. SCAC </a:t>
            </a:r>
            <a:r>
              <a:rPr lang="en-US" dirty="0"/>
              <a:t>members </a:t>
            </a:r>
            <a:r>
              <a:rPr lang="en-US" dirty="0" smtClean="0"/>
              <a:t>are </a:t>
            </a:r>
            <a:r>
              <a:rPr lang="en-US" dirty="0"/>
              <a:t>divided into </a:t>
            </a:r>
            <a:r>
              <a:rPr lang="en-US" dirty="0" smtClean="0"/>
              <a:t>panels and assigned a role (primary, secondary, tertiary) for each application. </a:t>
            </a:r>
          </a:p>
          <a:p>
            <a:pPr marL="0" lvl="0" indent="0">
              <a:buNone/>
            </a:pPr>
            <a:r>
              <a:rPr lang="en-US" b="1" dirty="0" smtClean="0"/>
              <a:t>2. </a:t>
            </a:r>
            <a:r>
              <a:rPr lang="en-US" b="1" dirty="0"/>
              <a:t>Application </a:t>
            </a:r>
            <a:r>
              <a:rPr lang="en-US" b="1" dirty="0" smtClean="0"/>
              <a:t>Packages</a:t>
            </a:r>
            <a:r>
              <a:rPr lang="en-US" dirty="0" smtClean="0"/>
              <a:t>. Panel </a:t>
            </a:r>
            <a:r>
              <a:rPr lang="en-US" dirty="0"/>
              <a:t>participants </a:t>
            </a:r>
            <a:r>
              <a:rPr lang="en-US" dirty="0" smtClean="0"/>
              <a:t>review assigned applications, with individualized</a:t>
            </a:r>
            <a:r>
              <a:rPr lang="en-US" sz="1800" dirty="0"/>
              <a:t> </a:t>
            </a:r>
            <a:r>
              <a:rPr lang="en-US" sz="1800" dirty="0" smtClean="0"/>
              <a:t>s</a:t>
            </a:r>
            <a:r>
              <a:rPr lang="en-US" dirty="0" smtClean="0"/>
              <a:t>coring sheets, and benchmark reports.</a:t>
            </a:r>
            <a:endParaRPr lang="en-US" sz="1800" dirty="0"/>
          </a:p>
          <a:p>
            <a:pPr marL="0" indent="0">
              <a:buNone/>
            </a:pPr>
            <a:r>
              <a:rPr lang="en-US" b="1" dirty="0" smtClean="0"/>
              <a:t>3. Discussion and Scoring</a:t>
            </a:r>
            <a:r>
              <a:rPr lang="en-US" dirty="0" smtClean="0"/>
              <a:t>. SCAC members review list </a:t>
            </a:r>
            <a:r>
              <a:rPr lang="en-US" dirty="0"/>
              <a:t>of applications and </a:t>
            </a:r>
            <a:r>
              <a:rPr lang="en-US" dirty="0" smtClean="0"/>
              <a:t>discuss strengths/weaknesses </a:t>
            </a:r>
            <a:r>
              <a:rPr lang="en-US" dirty="0"/>
              <a:t>and preliminary </a:t>
            </a:r>
            <a:r>
              <a:rPr lang="en-US" dirty="0" smtClean="0"/>
              <a:t>scores to determine final score. Members with a COI are asked to step out for the discussion. </a:t>
            </a:r>
          </a:p>
          <a:p>
            <a:pPr marL="0" indent="0">
              <a:buNone/>
            </a:pPr>
            <a:r>
              <a:rPr lang="en-US" b="1" dirty="0"/>
              <a:t>4</a:t>
            </a:r>
            <a:r>
              <a:rPr lang="en-US" b="1" dirty="0" smtClean="0"/>
              <a:t>. </a:t>
            </a:r>
            <a:r>
              <a:rPr lang="en-US" b="1" dirty="0"/>
              <a:t>Tabulation of Scores and Funding </a:t>
            </a:r>
            <a:r>
              <a:rPr lang="en-US" b="1" dirty="0" smtClean="0"/>
              <a:t>Recommendation. </a:t>
            </a:r>
            <a:r>
              <a:rPr lang="en-US" dirty="0"/>
              <a:t>Final scores </a:t>
            </a:r>
            <a:r>
              <a:rPr lang="en-US" dirty="0" smtClean="0"/>
              <a:t>are </a:t>
            </a:r>
            <a:r>
              <a:rPr lang="en-US" dirty="0"/>
              <a:t>tabulated by staff and ranked for level of funding based on </a:t>
            </a:r>
            <a:r>
              <a:rPr lang="en-US" dirty="0" smtClean="0"/>
              <a:t>scores. The SCAC recommends rankings to the Executive Director.</a:t>
            </a:r>
          </a:p>
          <a:p>
            <a:pPr marL="0" indent="0">
              <a:buNone/>
            </a:pPr>
            <a:r>
              <a:rPr lang="en-US" b="1" dirty="0"/>
              <a:t>5</a:t>
            </a:r>
            <a:r>
              <a:rPr lang="en-US" b="1" dirty="0" smtClean="0"/>
              <a:t>. Final Approval by Executive Director</a:t>
            </a:r>
            <a:r>
              <a:rPr lang="en-US" b="1" dirty="0"/>
              <a:t>. </a:t>
            </a:r>
            <a:r>
              <a:rPr lang="en-US" dirty="0"/>
              <a:t>The executive director will consider merit review rankings along with other factors and make all final funding </a:t>
            </a:r>
            <a:r>
              <a:rPr lang="en-US" dirty="0" smtClean="0"/>
              <a:t>decisions</a:t>
            </a:r>
            <a:r>
              <a:rPr lang="en-US" b="1" dirty="0"/>
              <a:t>.</a:t>
            </a:r>
            <a:r>
              <a:rPr lang="en-US" dirty="0" smtClean="0"/>
              <a:t> </a:t>
            </a:r>
            <a:r>
              <a:rPr lang="en-US" dirty="0"/>
              <a:t>Per Rule 3.9 </a:t>
            </a:r>
            <a:r>
              <a:rPr lang="en-US" dirty="0" smtClean="0"/>
              <a:t>(a) of </a:t>
            </a:r>
            <a:r>
              <a:rPr lang="en-US" dirty="0"/>
              <a:t>the Texas Administrative Code, all funding decisions made by the executive director are final and are not subject to appeal. </a:t>
            </a:r>
            <a:endParaRPr lang="en-US" dirty="0" smtClean="0"/>
          </a:p>
          <a:p>
            <a:pPr marL="0" indent="0">
              <a:buNone/>
            </a:pPr>
            <a:r>
              <a:rPr lang="en-US" b="1" dirty="0" smtClean="0"/>
              <a:t>6. Office of the Governor Approval. </a:t>
            </a:r>
            <a:r>
              <a:rPr lang="en-US" dirty="0" smtClean="0"/>
              <a:t>All awards must go through                               financial, legal, and OOG Executive approval before release. </a:t>
            </a:r>
          </a:p>
        </p:txBody>
      </p:sp>
    </p:spTree>
    <p:extLst>
      <p:ext uri="{BB962C8B-B14F-4D97-AF65-F5344CB8AC3E}">
        <p14:creationId xmlns:p14="http://schemas.microsoft.com/office/powerpoint/2010/main" val="2196191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57200" y="733885"/>
            <a:ext cx="8388000" cy="969282"/>
          </a:xfrm>
        </p:spPr>
        <p:txBody>
          <a:bodyPr/>
          <a:lstStyle/>
          <a:p>
            <a:r>
              <a:rPr lang="en-US" dirty="0" smtClean="0"/>
              <a:t>Merit Review Process  </a:t>
            </a:r>
            <a:endParaRPr lang="en-US" dirty="0"/>
          </a:p>
        </p:txBody>
      </p:sp>
      <p:sp>
        <p:nvSpPr>
          <p:cNvPr id="588801" name="Title 1"/>
          <p:cNvSpPr>
            <a:spLocks noGrp="1"/>
          </p:cNvSpPr>
          <p:nvPr>
            <p:ph type="title"/>
          </p:nvPr>
        </p:nvSpPr>
        <p:spPr/>
        <p:txBody>
          <a:bodyPr/>
          <a:lstStyle/>
          <a:p>
            <a:pPr>
              <a:lnSpc>
                <a:spcPct val="100000"/>
              </a:lnSpc>
            </a:pPr>
            <a:r>
              <a:rPr lang="en-US" altLang="ja-JP" sz="3000" b="0" dirty="0" smtClean="0"/>
              <a:t>Funding Specialty Court Programs</a:t>
            </a:r>
            <a:endParaRPr lang="en-US" sz="3000" b="0" dirty="0" smtClean="0"/>
          </a:p>
        </p:txBody>
      </p:sp>
      <p:sp>
        <p:nvSpPr>
          <p:cNvPr id="3" name="Slide Number Placeholder 2"/>
          <p:cNvSpPr>
            <a:spLocks noGrp="1"/>
          </p:cNvSpPr>
          <p:nvPr>
            <p:ph type="sldNum" sz="quarter" idx="4"/>
          </p:nvPr>
        </p:nvSpPr>
        <p:spPr>
          <a:noFill/>
        </p:spPr>
        <p:txBody>
          <a:bodyPr/>
          <a:lstStyle/>
          <a:p>
            <a:fld id="{95CC1D26-A9BD-4BDE-BDD9-08EDBAE96860}" type="slidenum">
              <a:rPr lang="en-GB" smtClean="0"/>
              <a:pPr/>
              <a:t>7</a:t>
            </a:fld>
            <a:endParaRPr lang="en-GB" dirty="0"/>
          </a:p>
        </p:txBody>
      </p:sp>
      <p:sp>
        <p:nvSpPr>
          <p:cNvPr id="4" name="AutoShape 3"/>
          <p:cNvSpPr>
            <a:spLocks noChangeArrowheads="1"/>
          </p:cNvSpPr>
          <p:nvPr/>
        </p:nvSpPr>
        <p:spPr bwMode="auto">
          <a:xfrm rot="5400000">
            <a:off x="6573404" y="458403"/>
            <a:ext cx="1409700" cy="2488730"/>
          </a:xfrm>
          <a:prstGeom prst="chevron">
            <a:avLst>
              <a:gd name="adj" fmla="val 25000"/>
            </a:avLst>
          </a:prstGeom>
          <a:solidFill>
            <a:schemeClr val="accent1"/>
          </a:solidFill>
          <a:ln w="6350" algn="ctr">
            <a:noFill/>
            <a:miter lim="800000"/>
            <a:headEnd/>
            <a:tailEnd/>
          </a:ln>
        </p:spPr>
        <p:txBody>
          <a:bodyPr rot="10800000" vert="eaVert" lIns="36000" tIns="36000" rIns="36000" bIns="36000" anchor="ctr"/>
          <a:lstStyle/>
          <a:p>
            <a:pPr algn="ctr">
              <a:defRPr/>
            </a:pPr>
            <a:r>
              <a:rPr lang="en-US" sz="2000" dirty="0" smtClean="0">
                <a:solidFill>
                  <a:schemeClr val="bg1"/>
                </a:solidFill>
                <a:ea typeface="ＭＳ Ｐゴシック" pitchFamily="50" charset="-128"/>
              </a:rPr>
              <a:t>Application</a:t>
            </a:r>
            <a:endParaRPr lang="en-US" sz="2000" dirty="0">
              <a:solidFill>
                <a:schemeClr val="bg1"/>
              </a:solidFill>
              <a:ea typeface="ＭＳ Ｐゴシック" pitchFamily="50" charset="-128"/>
            </a:endParaRPr>
          </a:p>
        </p:txBody>
      </p:sp>
      <p:sp>
        <p:nvSpPr>
          <p:cNvPr id="5" name="AutoShape 4"/>
          <p:cNvSpPr>
            <a:spLocks noChangeArrowheads="1"/>
          </p:cNvSpPr>
          <p:nvPr/>
        </p:nvSpPr>
        <p:spPr bwMode="auto">
          <a:xfrm rot="5400000">
            <a:off x="6558054" y="1591444"/>
            <a:ext cx="1409700" cy="2488730"/>
          </a:xfrm>
          <a:prstGeom prst="chevron">
            <a:avLst>
              <a:gd name="adj" fmla="val 25000"/>
            </a:avLst>
          </a:prstGeom>
          <a:solidFill>
            <a:schemeClr val="accent1"/>
          </a:solidFill>
          <a:ln w="6350" algn="ctr">
            <a:noFill/>
            <a:miter lim="800000"/>
            <a:headEnd/>
            <a:tailEnd/>
          </a:ln>
        </p:spPr>
        <p:txBody>
          <a:bodyPr rot="10800000" vert="eaVert" lIns="36000" tIns="36000" rIns="36000" bIns="36000" anchor="ctr"/>
          <a:lstStyle/>
          <a:p>
            <a:pPr algn="ctr">
              <a:defRPr/>
            </a:pPr>
            <a:r>
              <a:rPr lang="en-US" sz="2000" dirty="0" smtClean="0">
                <a:solidFill>
                  <a:schemeClr val="bg1"/>
                </a:solidFill>
                <a:ea typeface="ＭＳ Ｐゴシック" pitchFamily="50" charset="-128"/>
              </a:rPr>
              <a:t>TRAS </a:t>
            </a:r>
            <a:endParaRPr lang="en-US" sz="2000" dirty="0">
              <a:solidFill>
                <a:schemeClr val="bg1"/>
              </a:solidFill>
              <a:ea typeface="ＭＳ Ｐゴシック" pitchFamily="50" charset="-128"/>
            </a:endParaRPr>
          </a:p>
        </p:txBody>
      </p:sp>
      <p:sp>
        <p:nvSpPr>
          <p:cNvPr id="6" name="AutoShape 5"/>
          <p:cNvSpPr>
            <a:spLocks noChangeArrowheads="1"/>
          </p:cNvSpPr>
          <p:nvPr/>
        </p:nvSpPr>
        <p:spPr bwMode="auto">
          <a:xfrm rot="5400000">
            <a:off x="6567645" y="2727588"/>
            <a:ext cx="1409700" cy="2488730"/>
          </a:xfrm>
          <a:prstGeom prst="chevron">
            <a:avLst>
              <a:gd name="adj" fmla="val 25000"/>
            </a:avLst>
          </a:prstGeom>
          <a:solidFill>
            <a:schemeClr val="accent1"/>
          </a:solidFill>
          <a:ln w="6350" algn="ctr">
            <a:noFill/>
            <a:miter lim="800000"/>
            <a:headEnd/>
            <a:tailEnd/>
          </a:ln>
        </p:spPr>
        <p:txBody>
          <a:bodyPr rot="10800000" vert="eaVert" lIns="36000" tIns="36000" rIns="36000" bIns="36000" anchor="ctr"/>
          <a:lstStyle/>
          <a:p>
            <a:pPr algn="ctr">
              <a:defRPr/>
            </a:pPr>
            <a:r>
              <a:rPr lang="en-US" sz="2000" dirty="0" smtClean="0">
                <a:solidFill>
                  <a:schemeClr val="bg1"/>
                </a:solidFill>
                <a:ea typeface="ＭＳ Ｐゴシック" pitchFamily="50" charset="-128"/>
              </a:rPr>
              <a:t>Best Practices </a:t>
            </a:r>
            <a:endParaRPr lang="en-US" sz="2000" dirty="0">
              <a:solidFill>
                <a:schemeClr val="bg1"/>
              </a:solidFill>
              <a:ea typeface="ＭＳ Ｐゴシック" pitchFamily="50" charset="-128"/>
            </a:endParaRPr>
          </a:p>
        </p:txBody>
      </p:sp>
      <p:sp>
        <p:nvSpPr>
          <p:cNvPr id="7" name="AutoShape 6"/>
          <p:cNvSpPr>
            <a:spLocks noChangeArrowheads="1"/>
          </p:cNvSpPr>
          <p:nvPr/>
        </p:nvSpPr>
        <p:spPr bwMode="auto">
          <a:xfrm rot="5400000">
            <a:off x="6577897" y="3860230"/>
            <a:ext cx="1409700" cy="2488730"/>
          </a:xfrm>
          <a:prstGeom prst="chevron">
            <a:avLst>
              <a:gd name="adj" fmla="val 25000"/>
            </a:avLst>
          </a:prstGeom>
          <a:solidFill>
            <a:schemeClr val="accent1"/>
          </a:solidFill>
          <a:ln w="6350" algn="ctr">
            <a:noFill/>
            <a:miter lim="800000"/>
            <a:headEnd/>
            <a:tailEnd/>
          </a:ln>
        </p:spPr>
        <p:txBody>
          <a:bodyPr rot="10800000" vert="eaVert" lIns="36000" tIns="36000" rIns="36000" bIns="36000" anchor="ctr"/>
          <a:lstStyle/>
          <a:p>
            <a:pPr algn="ctr">
              <a:defRPr/>
            </a:pPr>
            <a:r>
              <a:rPr lang="en-US" sz="2000" dirty="0" smtClean="0">
                <a:solidFill>
                  <a:schemeClr val="bg1"/>
                </a:solidFill>
                <a:ea typeface="ＭＳ Ｐゴシック" pitchFamily="50" charset="-128"/>
              </a:rPr>
              <a:t>Benchmark</a:t>
            </a:r>
            <a:endParaRPr lang="en-US" sz="2000" dirty="0">
              <a:solidFill>
                <a:schemeClr val="bg1"/>
              </a:solidFill>
              <a:ea typeface="ＭＳ Ｐゴシック" pitchFamily="50" charset="-128"/>
            </a:endParaRPr>
          </a:p>
        </p:txBody>
      </p:sp>
      <p:sp>
        <p:nvSpPr>
          <p:cNvPr id="15" name="Text Placeholder 5"/>
          <p:cNvSpPr txBox="1">
            <a:spLocks/>
          </p:cNvSpPr>
          <p:nvPr/>
        </p:nvSpPr>
        <p:spPr>
          <a:xfrm>
            <a:off x="336196" y="1357192"/>
            <a:ext cx="5638800" cy="949866"/>
          </a:xfrm>
          <a:prstGeom prst="rect">
            <a:avLst/>
          </a:prstGeom>
        </p:spPr>
        <p:txBody>
          <a:bodyPr wrap="square" lIns="36000" tIns="36000" rIns="36000" bIns="3600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274320" lvl="1" indent="-274320">
              <a:spcBef>
                <a:spcPts val="600"/>
              </a:spcBef>
            </a:pPr>
            <a:r>
              <a:rPr lang="en-US" b="1" dirty="0">
                <a:solidFill>
                  <a:srgbClr val="313131"/>
                </a:solidFill>
              </a:rPr>
              <a:t>Q</a:t>
            </a:r>
            <a:r>
              <a:rPr lang="en-US" b="1" dirty="0" smtClean="0">
                <a:solidFill>
                  <a:srgbClr val="313131"/>
                </a:solidFill>
              </a:rPr>
              <a:t>uality of application</a:t>
            </a:r>
            <a:endParaRPr lang="en-US" b="1" dirty="0">
              <a:solidFill>
                <a:srgbClr val="313131"/>
              </a:solidFill>
            </a:endParaRPr>
          </a:p>
          <a:p>
            <a:pPr marL="539496" lvl="2">
              <a:spcBef>
                <a:spcPts val="600"/>
              </a:spcBef>
              <a:spcAft>
                <a:spcPts val="600"/>
              </a:spcAft>
            </a:pPr>
            <a:r>
              <a:rPr lang="en-GB" sz="1400" dirty="0" smtClean="0">
                <a:solidFill>
                  <a:srgbClr val="313131"/>
                </a:solidFill>
              </a:rPr>
              <a:t>Application narrative scored using scoring sheet</a:t>
            </a:r>
          </a:p>
          <a:p>
            <a:pPr marL="539496" lvl="2">
              <a:spcBef>
                <a:spcPts val="600"/>
              </a:spcBef>
              <a:spcAft>
                <a:spcPts val="600"/>
              </a:spcAft>
            </a:pPr>
            <a:r>
              <a:rPr lang="en-GB" sz="1400" dirty="0" smtClean="0">
                <a:solidFill>
                  <a:srgbClr val="313131"/>
                </a:solidFill>
              </a:rPr>
              <a:t>Significant changes and improvement for continuing projects</a:t>
            </a:r>
            <a:endParaRPr lang="en-US" sz="1400" dirty="0" smtClean="0">
              <a:solidFill>
                <a:srgbClr val="313131"/>
              </a:solidFill>
            </a:endParaRPr>
          </a:p>
        </p:txBody>
      </p:sp>
      <p:sp>
        <p:nvSpPr>
          <p:cNvPr id="13" name="Text Placeholder 5"/>
          <p:cNvSpPr txBox="1">
            <a:spLocks/>
          </p:cNvSpPr>
          <p:nvPr/>
        </p:nvSpPr>
        <p:spPr>
          <a:xfrm>
            <a:off x="357968" y="2644480"/>
            <a:ext cx="5638800" cy="1319198"/>
          </a:xfrm>
          <a:prstGeom prst="rect">
            <a:avLst/>
          </a:prstGeom>
        </p:spPr>
        <p:txBody>
          <a:bodyPr wrap="square" lIns="36000" tIns="36000" rIns="36000" bIns="3600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274320" lvl="1" indent="-274320">
              <a:spcBef>
                <a:spcPts val="600"/>
              </a:spcBef>
            </a:pPr>
            <a:r>
              <a:rPr lang="en-US" b="1" dirty="0" smtClean="0">
                <a:solidFill>
                  <a:srgbClr val="313131"/>
                </a:solidFill>
              </a:rPr>
              <a:t>High Risk </a:t>
            </a:r>
          </a:p>
          <a:p>
            <a:pPr marL="539496" lvl="2">
              <a:spcBef>
                <a:spcPts val="600"/>
              </a:spcBef>
              <a:spcAft>
                <a:spcPts val="600"/>
              </a:spcAft>
            </a:pPr>
            <a:r>
              <a:rPr lang="en-GB" sz="1400" dirty="0" smtClean="0">
                <a:solidFill>
                  <a:srgbClr val="313131"/>
                </a:solidFill>
              </a:rPr>
              <a:t>Different tracks for low risk and high risk offenders</a:t>
            </a:r>
          </a:p>
          <a:p>
            <a:pPr marL="539496" lvl="2">
              <a:spcBef>
                <a:spcPts val="600"/>
              </a:spcBef>
              <a:spcAft>
                <a:spcPts val="600"/>
              </a:spcAft>
            </a:pPr>
            <a:r>
              <a:rPr lang="en-GB" sz="1400" dirty="0" smtClean="0">
                <a:solidFill>
                  <a:srgbClr val="313131"/>
                </a:solidFill>
              </a:rPr>
              <a:t>Not sole factor but one of many </a:t>
            </a:r>
          </a:p>
          <a:p>
            <a:pPr marL="359496" lvl="2" indent="0">
              <a:spcBef>
                <a:spcPts val="600"/>
              </a:spcBef>
              <a:spcAft>
                <a:spcPts val="600"/>
              </a:spcAft>
              <a:buNone/>
            </a:pPr>
            <a:endParaRPr lang="en-US" sz="1400" dirty="0" smtClean="0">
              <a:solidFill>
                <a:srgbClr val="313131"/>
              </a:solidFill>
            </a:endParaRPr>
          </a:p>
        </p:txBody>
      </p:sp>
      <p:sp>
        <p:nvSpPr>
          <p:cNvPr id="19" name="Text Placeholder 5"/>
          <p:cNvSpPr txBox="1">
            <a:spLocks/>
          </p:cNvSpPr>
          <p:nvPr/>
        </p:nvSpPr>
        <p:spPr>
          <a:xfrm>
            <a:off x="370113" y="3763513"/>
            <a:ext cx="5638800" cy="949866"/>
          </a:xfrm>
          <a:prstGeom prst="rect">
            <a:avLst/>
          </a:prstGeom>
        </p:spPr>
        <p:txBody>
          <a:bodyPr wrap="square" lIns="36000" tIns="36000" rIns="36000" bIns="3600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274320" lvl="1" indent="-274320">
              <a:spcBef>
                <a:spcPts val="600"/>
              </a:spcBef>
            </a:pPr>
            <a:r>
              <a:rPr lang="en-US" b="1" dirty="0" smtClean="0">
                <a:solidFill>
                  <a:srgbClr val="313131"/>
                </a:solidFill>
              </a:rPr>
              <a:t>Benchmark </a:t>
            </a:r>
            <a:endParaRPr lang="en-US" dirty="0" smtClean="0">
              <a:solidFill>
                <a:srgbClr val="313131"/>
              </a:solidFill>
            </a:endParaRPr>
          </a:p>
          <a:p>
            <a:pPr marL="539496" lvl="2">
              <a:spcBef>
                <a:spcPts val="600"/>
              </a:spcBef>
              <a:spcAft>
                <a:spcPts val="600"/>
              </a:spcAft>
            </a:pPr>
            <a:r>
              <a:rPr lang="en-GB" sz="1400" dirty="0" smtClean="0">
                <a:solidFill>
                  <a:srgbClr val="313131"/>
                </a:solidFill>
              </a:rPr>
              <a:t>Data reported by programs </a:t>
            </a:r>
          </a:p>
          <a:p>
            <a:pPr marL="539496" lvl="2">
              <a:spcBef>
                <a:spcPts val="600"/>
              </a:spcBef>
              <a:spcAft>
                <a:spcPts val="600"/>
              </a:spcAft>
            </a:pPr>
            <a:r>
              <a:rPr lang="en-GB" sz="1400" dirty="0" smtClean="0">
                <a:solidFill>
                  <a:srgbClr val="313131"/>
                </a:solidFill>
              </a:rPr>
              <a:t>Seven performance benchmarks recommended by SCAC</a:t>
            </a:r>
            <a:endParaRPr lang="en-US" sz="1400" dirty="0" smtClean="0">
              <a:solidFill>
                <a:srgbClr val="313131"/>
              </a:solidFill>
            </a:endParaRPr>
          </a:p>
        </p:txBody>
      </p:sp>
      <p:sp>
        <p:nvSpPr>
          <p:cNvPr id="16" name="TextBox 15"/>
          <p:cNvSpPr txBox="1"/>
          <p:nvPr/>
        </p:nvSpPr>
        <p:spPr>
          <a:xfrm>
            <a:off x="228600" y="5898683"/>
            <a:ext cx="8915400" cy="338554"/>
          </a:xfrm>
          <a:prstGeom prst="rect">
            <a:avLst/>
          </a:prstGeom>
          <a:noFill/>
        </p:spPr>
        <p:txBody>
          <a:bodyPr wrap="square" rtlCol="0">
            <a:spAutoFit/>
          </a:bodyPr>
          <a:lstStyle/>
          <a:p>
            <a:r>
              <a:rPr lang="en-US" sz="1600" i="1" dirty="0" smtClean="0">
                <a:solidFill>
                  <a:schemeClr val="accent6"/>
                </a:solidFill>
              </a:rPr>
              <a:t>Goal: Provide the SCAC with the necessary information to make an informed recommendation</a:t>
            </a:r>
            <a:endParaRPr lang="en-US" sz="1600" i="1" dirty="0">
              <a:solidFill>
                <a:schemeClr val="accent6"/>
              </a:solidFill>
            </a:endParaRPr>
          </a:p>
        </p:txBody>
      </p:sp>
    </p:spTree>
    <p:extLst>
      <p:ext uri="{BB962C8B-B14F-4D97-AF65-F5344CB8AC3E}">
        <p14:creationId xmlns:p14="http://schemas.microsoft.com/office/powerpoint/2010/main" val="101159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771" y="3276600"/>
            <a:ext cx="8415313" cy="2514615"/>
          </a:xfrm>
        </p:spPr>
        <p:txBody>
          <a:bodyPr/>
          <a:lstStyle/>
          <a:p>
            <a:r>
              <a:rPr lang="en-US" sz="4400" dirty="0" smtClean="0"/>
              <a:t>The Application</a:t>
            </a:r>
            <a:br>
              <a:rPr lang="en-US" sz="4400" dirty="0" smtClean="0"/>
            </a:br>
            <a:r>
              <a:rPr lang="en-US" sz="3600" dirty="0" smtClean="0"/>
              <a:t>Judge Reyes and Maritza Ramirez</a:t>
            </a:r>
            <a:endParaRPr lang="en-US" sz="4400" dirty="0"/>
          </a:p>
        </p:txBody>
      </p:sp>
      <p:sp>
        <p:nvSpPr>
          <p:cNvPr id="3" name="Slide Number Placeholder 2"/>
          <p:cNvSpPr>
            <a:spLocks noGrp="1"/>
          </p:cNvSpPr>
          <p:nvPr>
            <p:ph type="sldNum" sz="quarter" idx="4"/>
          </p:nvPr>
        </p:nvSpPr>
        <p:spPr/>
        <p:txBody>
          <a:bodyPr/>
          <a:lstStyle/>
          <a:p>
            <a:fld id="{95CC1D26-A9BD-4BDE-BDD9-08EDBAE96860}" type="slidenum">
              <a:rPr lang="en-GB" smtClean="0"/>
              <a:pPr/>
              <a:t>8</a:t>
            </a:fld>
            <a:endParaRPr lang="en-GB" dirty="0"/>
          </a:p>
        </p:txBody>
      </p:sp>
    </p:spTree>
    <p:extLst>
      <p:ext uri="{BB962C8B-B14F-4D97-AF65-F5344CB8AC3E}">
        <p14:creationId xmlns:p14="http://schemas.microsoft.com/office/powerpoint/2010/main" val="3149395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en checkbox.jpg"/>
          <p:cNvPicPr>
            <a:picLocks noChangeAspect="1"/>
          </p:cNvPicPr>
          <p:nvPr/>
        </p:nvPicPr>
        <p:blipFill>
          <a:blip r:embed="rId3" cstate="print">
            <a:clrChange>
              <a:clrFrom>
                <a:srgbClr val="FFFFFF"/>
              </a:clrFrom>
              <a:clrTo>
                <a:srgbClr val="FFFFFF">
                  <a:alpha val="0"/>
                </a:srgbClr>
              </a:clrTo>
            </a:clrChange>
          </a:blip>
          <a:srcRect b="10611"/>
          <a:stretch>
            <a:fillRect/>
          </a:stretch>
        </p:blipFill>
        <p:spPr>
          <a:xfrm>
            <a:off x="7668949" y="4724400"/>
            <a:ext cx="1475051" cy="1975383"/>
          </a:xfrm>
          <a:prstGeom prst="rect">
            <a:avLst/>
          </a:prstGeom>
        </p:spPr>
      </p:pic>
      <p:sp>
        <p:nvSpPr>
          <p:cNvPr id="16" name="Content Placeholder 2"/>
          <p:cNvSpPr>
            <a:spLocks noGrp="1"/>
          </p:cNvSpPr>
          <p:nvPr>
            <p:ph type="body" sz="quarter" idx="13"/>
          </p:nvPr>
        </p:nvSpPr>
        <p:spPr>
          <a:xfrm>
            <a:off x="370113" y="765175"/>
            <a:ext cx="8388000" cy="448393"/>
          </a:xfrm>
        </p:spPr>
        <p:txBody>
          <a:bodyPr>
            <a:normAutofit/>
          </a:bodyPr>
          <a:lstStyle/>
          <a:p>
            <a:pPr marL="0" indent="0"/>
            <a:r>
              <a:rPr lang="en-US" dirty="0" smtClean="0"/>
              <a:t>A few dos and don’ts of grant writing</a:t>
            </a:r>
            <a:endParaRPr dirty="0" smtClean="0"/>
          </a:p>
          <a:p>
            <a:pPr marL="0" indent="0"/>
            <a:endParaRPr lang="en-US" dirty="0" smtClean="0"/>
          </a:p>
        </p:txBody>
      </p:sp>
      <p:sp>
        <p:nvSpPr>
          <p:cNvPr id="10" name="Title 1"/>
          <p:cNvSpPr>
            <a:spLocks noGrp="1"/>
          </p:cNvSpPr>
          <p:nvPr>
            <p:ph type="title"/>
          </p:nvPr>
        </p:nvSpPr>
        <p:spPr/>
        <p:txBody>
          <a:bodyPr/>
          <a:lstStyle/>
          <a:p>
            <a:r>
              <a:rPr lang="en-US" dirty="0" smtClean="0"/>
              <a:t>Grant application </a:t>
            </a:r>
            <a:r>
              <a:rPr lang="en-US" dirty="0"/>
              <a:t>w</a:t>
            </a:r>
            <a:r>
              <a:rPr lang="en-US" dirty="0" smtClean="0"/>
              <a:t>riting </a:t>
            </a:r>
            <a:r>
              <a:rPr lang="en-US" dirty="0"/>
              <a:t>t</a:t>
            </a:r>
            <a:r>
              <a:rPr lang="en-US" dirty="0" smtClean="0"/>
              <a:t>ips</a:t>
            </a:r>
          </a:p>
        </p:txBody>
      </p:sp>
      <p:sp>
        <p:nvSpPr>
          <p:cNvPr id="2" name="Text Placeholder 1"/>
          <p:cNvSpPr>
            <a:spLocks noGrp="1"/>
          </p:cNvSpPr>
          <p:nvPr>
            <p:ph type="body" sz="quarter" idx="14"/>
          </p:nvPr>
        </p:nvSpPr>
        <p:spPr>
          <a:xfrm>
            <a:off x="370113" y="1721756"/>
            <a:ext cx="3972600" cy="4209000"/>
          </a:xfrm>
        </p:spPr>
        <p:txBody>
          <a:bodyPr>
            <a:noAutofit/>
          </a:bodyPr>
          <a:lstStyle/>
          <a:p>
            <a:pPr marL="337528" indent="-337528" defTabSz="899140" eaLnBrk="0" hangingPunct="0">
              <a:spcBef>
                <a:spcPts val="600"/>
              </a:spcBef>
              <a:buClr>
                <a:schemeClr val="accent2"/>
              </a:buClr>
              <a:buFont typeface="Wingdings" pitchFamily="2" charset="2"/>
              <a:buChar char="§"/>
              <a:defRPr/>
            </a:pPr>
            <a:r>
              <a:rPr lang="en-US" sz="1800" kern="0" dirty="0" smtClean="0">
                <a:solidFill>
                  <a:schemeClr val="tx2"/>
                </a:solidFill>
              </a:rPr>
              <a:t>Follow the </a:t>
            </a:r>
            <a:r>
              <a:rPr lang="en-US" sz="1800" kern="0" dirty="0">
                <a:solidFill>
                  <a:schemeClr val="tx2"/>
                </a:solidFill>
              </a:rPr>
              <a:t>instructions precisely </a:t>
            </a:r>
          </a:p>
          <a:p>
            <a:pPr marL="337528" indent="-337528" defTabSz="899140" eaLnBrk="0" hangingPunct="0">
              <a:spcBef>
                <a:spcPts val="600"/>
              </a:spcBef>
              <a:buClr>
                <a:schemeClr val="accent2"/>
              </a:buClr>
              <a:buFont typeface="Wingdings" pitchFamily="2" charset="2"/>
              <a:buChar char="§"/>
              <a:defRPr/>
            </a:pPr>
            <a:r>
              <a:rPr lang="en-US" sz="1800" kern="0" dirty="0">
                <a:solidFill>
                  <a:schemeClr val="tx2"/>
                </a:solidFill>
              </a:rPr>
              <a:t>Use data and research to back up what you </a:t>
            </a:r>
            <a:r>
              <a:rPr lang="en-US" sz="1800" kern="0" dirty="0" smtClean="0">
                <a:solidFill>
                  <a:schemeClr val="tx2"/>
                </a:solidFill>
              </a:rPr>
              <a:t>say</a:t>
            </a:r>
          </a:p>
          <a:p>
            <a:pPr marL="337528" indent="-337528" defTabSz="899140" eaLnBrk="0" hangingPunct="0">
              <a:spcBef>
                <a:spcPts val="600"/>
              </a:spcBef>
              <a:buClr>
                <a:schemeClr val="accent2"/>
              </a:buClr>
              <a:buFont typeface="Wingdings" pitchFamily="2" charset="2"/>
              <a:buChar char="§"/>
              <a:defRPr/>
            </a:pPr>
            <a:r>
              <a:rPr lang="en-US" sz="1800" kern="0" dirty="0" smtClean="0">
                <a:solidFill>
                  <a:schemeClr val="tx2"/>
                </a:solidFill>
              </a:rPr>
              <a:t>Know what the evidence says about your approach and share it</a:t>
            </a:r>
            <a:endParaRPr lang="en-US" sz="1800" kern="0" dirty="0">
              <a:solidFill>
                <a:schemeClr val="tx2"/>
              </a:solidFill>
            </a:endParaRPr>
          </a:p>
          <a:p>
            <a:pPr marL="337528" indent="-337528" defTabSz="899140" eaLnBrk="0" hangingPunct="0">
              <a:spcBef>
                <a:spcPts val="600"/>
              </a:spcBef>
              <a:buClr>
                <a:schemeClr val="accent2"/>
              </a:buClr>
              <a:buFont typeface="Wingdings" pitchFamily="2" charset="2"/>
              <a:buChar char="§"/>
              <a:defRPr/>
            </a:pPr>
            <a:r>
              <a:rPr lang="en-US" sz="1800" kern="0" dirty="0" smtClean="0">
                <a:solidFill>
                  <a:schemeClr val="tx2"/>
                </a:solidFill>
              </a:rPr>
              <a:t>Ask </a:t>
            </a:r>
            <a:r>
              <a:rPr lang="en-US" sz="1800" kern="0" dirty="0">
                <a:solidFill>
                  <a:schemeClr val="tx2"/>
                </a:solidFill>
              </a:rPr>
              <a:t>someone outside of your organization </a:t>
            </a:r>
            <a:r>
              <a:rPr lang="en-US" sz="1800" kern="0" dirty="0" smtClean="0">
                <a:solidFill>
                  <a:schemeClr val="tx2"/>
                </a:solidFill>
              </a:rPr>
              <a:t>for feedback</a:t>
            </a:r>
            <a:endParaRPr lang="en-US" sz="1800" kern="0" dirty="0">
              <a:solidFill>
                <a:schemeClr val="tx2"/>
              </a:solidFill>
            </a:endParaRPr>
          </a:p>
          <a:p>
            <a:pPr marL="337528" indent="-337528" defTabSz="899140" eaLnBrk="0" hangingPunct="0">
              <a:spcBef>
                <a:spcPts val="600"/>
              </a:spcBef>
              <a:buClr>
                <a:schemeClr val="accent2"/>
              </a:buClr>
              <a:buFont typeface="Wingdings" pitchFamily="2" charset="2"/>
              <a:buChar char="§"/>
              <a:defRPr/>
            </a:pPr>
            <a:r>
              <a:rPr lang="en-US" sz="1800" kern="0" dirty="0" smtClean="0">
                <a:solidFill>
                  <a:schemeClr val="tx2"/>
                </a:solidFill>
              </a:rPr>
              <a:t>Tie your budget to your narrative</a:t>
            </a:r>
          </a:p>
          <a:p>
            <a:pPr marL="337528" indent="-337528" defTabSz="899140" eaLnBrk="0" hangingPunct="0">
              <a:spcBef>
                <a:spcPts val="600"/>
              </a:spcBef>
              <a:buClr>
                <a:schemeClr val="accent2"/>
              </a:buClr>
              <a:buFont typeface="Wingdings" pitchFamily="2" charset="2"/>
              <a:buChar char="§"/>
              <a:defRPr/>
            </a:pPr>
            <a:r>
              <a:rPr lang="en-US" sz="1800" kern="0" dirty="0" smtClean="0">
                <a:solidFill>
                  <a:schemeClr val="tx2"/>
                </a:solidFill>
              </a:rPr>
              <a:t>Submit your application on time</a:t>
            </a:r>
            <a:endParaRPr lang="en-US" sz="1800" kern="0" dirty="0">
              <a:solidFill>
                <a:schemeClr val="tx2"/>
              </a:solidFill>
            </a:endParaRPr>
          </a:p>
          <a:p>
            <a:endParaRPr lang="en-US" dirty="0"/>
          </a:p>
        </p:txBody>
      </p:sp>
      <p:sp>
        <p:nvSpPr>
          <p:cNvPr id="7" name="Slide Number Placeholder 6"/>
          <p:cNvSpPr>
            <a:spLocks noGrp="1"/>
          </p:cNvSpPr>
          <p:nvPr>
            <p:ph type="sldNum" sz="quarter" idx="4"/>
          </p:nvPr>
        </p:nvSpPr>
        <p:spPr/>
        <p:txBody>
          <a:bodyPr/>
          <a:lstStyle/>
          <a:p>
            <a:fld id="{36C71952-DD11-4600-A77F-AA3674D80BC8}" type="slidenum">
              <a:rPr lang="en-US" smtClean="0"/>
              <a:pPr/>
              <a:t>9</a:t>
            </a:fld>
            <a:endParaRPr lang="en-US" dirty="0"/>
          </a:p>
        </p:txBody>
      </p:sp>
      <p:sp>
        <p:nvSpPr>
          <p:cNvPr id="12" name="Content Placeholder 2"/>
          <p:cNvSpPr txBox="1">
            <a:spLocks/>
          </p:cNvSpPr>
          <p:nvPr/>
        </p:nvSpPr>
        <p:spPr bwMode="auto">
          <a:xfrm>
            <a:off x="1522731" y="1213568"/>
            <a:ext cx="1842266" cy="3866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899140" eaLnBrk="0" hangingPunct="0">
              <a:spcAft>
                <a:spcPts val="265"/>
              </a:spcAft>
              <a:defRPr/>
            </a:pPr>
            <a:r>
              <a:rPr lang="en-US" sz="2471" i="1" kern="0" dirty="0">
                <a:solidFill>
                  <a:schemeClr val="accent6">
                    <a:lumMod val="50000"/>
                  </a:schemeClr>
                </a:solidFill>
                <a:latin typeface="Calibri" pitchFamily="34" charset="0"/>
                <a:cs typeface="Calibri" pitchFamily="34" charset="0"/>
              </a:rPr>
              <a:t>Do This…</a:t>
            </a:r>
          </a:p>
          <a:p>
            <a:pPr algn="ctr" defTabSz="899140" eaLnBrk="0" hangingPunct="0">
              <a:spcAft>
                <a:spcPts val="265"/>
              </a:spcAft>
              <a:defRPr/>
            </a:pPr>
            <a:endParaRPr lang="en-US" sz="2471" kern="0" dirty="0">
              <a:solidFill>
                <a:schemeClr val="tx2"/>
              </a:solidFill>
            </a:endParaRPr>
          </a:p>
        </p:txBody>
      </p:sp>
      <p:sp>
        <p:nvSpPr>
          <p:cNvPr id="13" name="Content Placeholder 2"/>
          <p:cNvSpPr txBox="1">
            <a:spLocks/>
          </p:cNvSpPr>
          <p:nvPr/>
        </p:nvSpPr>
        <p:spPr bwMode="auto">
          <a:xfrm>
            <a:off x="5875332" y="1213568"/>
            <a:ext cx="2317676" cy="508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899140" eaLnBrk="0" hangingPunct="0">
              <a:spcAft>
                <a:spcPts val="265"/>
              </a:spcAft>
              <a:defRPr/>
            </a:pPr>
            <a:r>
              <a:rPr lang="en-US" sz="2471" i="1" kern="0" dirty="0">
                <a:solidFill>
                  <a:schemeClr val="accent6">
                    <a:lumMod val="50000"/>
                  </a:schemeClr>
                </a:solidFill>
                <a:latin typeface="Calibri" pitchFamily="34" charset="0"/>
                <a:cs typeface="Calibri" pitchFamily="34" charset="0"/>
              </a:rPr>
              <a:t>Not This…</a:t>
            </a:r>
          </a:p>
          <a:p>
            <a:pPr algn="ctr" defTabSz="899140" eaLnBrk="0" hangingPunct="0">
              <a:spcAft>
                <a:spcPts val="265"/>
              </a:spcAft>
              <a:defRPr/>
            </a:pPr>
            <a:endParaRPr lang="en-US" sz="2471" kern="0" dirty="0">
              <a:solidFill>
                <a:schemeClr val="tx2"/>
              </a:solidFill>
            </a:endParaRPr>
          </a:p>
        </p:txBody>
      </p:sp>
      <p:sp>
        <p:nvSpPr>
          <p:cNvPr id="17" name="Content Placeholder 2"/>
          <p:cNvSpPr txBox="1">
            <a:spLocks/>
          </p:cNvSpPr>
          <p:nvPr/>
        </p:nvSpPr>
        <p:spPr bwMode="auto">
          <a:xfrm>
            <a:off x="4724400" y="1785280"/>
            <a:ext cx="3842310" cy="35043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37528" indent="-337528" defTabSz="899140" eaLnBrk="0" hangingPunct="0">
              <a:spcAft>
                <a:spcPts val="1059"/>
              </a:spcAft>
              <a:buClr>
                <a:schemeClr val="accent2"/>
              </a:buClr>
              <a:buFont typeface="Wingdings" pitchFamily="2" charset="2"/>
              <a:buChar char="§"/>
              <a:defRPr/>
            </a:pPr>
            <a:r>
              <a:rPr lang="en-US" kern="0" dirty="0">
                <a:solidFill>
                  <a:schemeClr val="tx2"/>
                </a:solidFill>
              </a:rPr>
              <a:t>Gloss over the </a:t>
            </a:r>
            <a:r>
              <a:rPr lang="en-US" kern="0" dirty="0" smtClean="0">
                <a:solidFill>
                  <a:schemeClr val="tx2"/>
                </a:solidFill>
              </a:rPr>
              <a:t>instructions and </a:t>
            </a:r>
            <a:r>
              <a:rPr lang="en-US" kern="0" dirty="0">
                <a:solidFill>
                  <a:schemeClr val="tx2"/>
                </a:solidFill>
              </a:rPr>
              <a:t>get straight to </a:t>
            </a:r>
            <a:r>
              <a:rPr lang="en-US" kern="0" dirty="0" smtClean="0">
                <a:solidFill>
                  <a:schemeClr val="tx2"/>
                </a:solidFill>
              </a:rPr>
              <a:t>writing</a:t>
            </a:r>
          </a:p>
          <a:p>
            <a:pPr marL="337528" indent="-337528" defTabSz="899140" eaLnBrk="0" hangingPunct="0">
              <a:spcAft>
                <a:spcPts val="1059"/>
              </a:spcAft>
              <a:buClr>
                <a:schemeClr val="accent2"/>
              </a:buClr>
              <a:buFont typeface="Wingdings" pitchFamily="2" charset="2"/>
              <a:buChar char="§"/>
              <a:defRPr/>
            </a:pPr>
            <a:r>
              <a:rPr lang="en-US" kern="0" dirty="0" smtClean="0">
                <a:solidFill>
                  <a:schemeClr val="tx2"/>
                </a:solidFill>
              </a:rPr>
              <a:t>Copy and paste from last year</a:t>
            </a:r>
            <a:endParaRPr lang="en-US" kern="0" dirty="0">
              <a:solidFill>
                <a:schemeClr val="tx2"/>
              </a:solidFill>
            </a:endParaRPr>
          </a:p>
          <a:p>
            <a:pPr marL="337528" indent="-337528" defTabSz="899140" eaLnBrk="0" hangingPunct="0">
              <a:spcAft>
                <a:spcPts val="1059"/>
              </a:spcAft>
              <a:buClr>
                <a:schemeClr val="accent2"/>
              </a:buClr>
              <a:buFont typeface="Wingdings" pitchFamily="2" charset="2"/>
              <a:buChar char="§"/>
              <a:defRPr/>
            </a:pPr>
            <a:r>
              <a:rPr lang="en-US" kern="0" dirty="0">
                <a:solidFill>
                  <a:schemeClr val="tx2"/>
                </a:solidFill>
              </a:rPr>
              <a:t>Fail to draw a clear connection between the problem, the activities, and the goals</a:t>
            </a:r>
          </a:p>
          <a:p>
            <a:pPr marL="337528" indent="-337528" defTabSz="899140" eaLnBrk="0" hangingPunct="0">
              <a:spcAft>
                <a:spcPts val="1059"/>
              </a:spcAft>
              <a:buClr>
                <a:schemeClr val="accent2"/>
              </a:buClr>
              <a:buFont typeface="Wingdings" pitchFamily="2" charset="2"/>
              <a:buChar char="§"/>
              <a:defRPr/>
            </a:pPr>
            <a:r>
              <a:rPr lang="en-US" kern="0" dirty="0">
                <a:solidFill>
                  <a:schemeClr val="tx2"/>
                </a:solidFill>
              </a:rPr>
              <a:t>Submit an application that contains easy-to-fix </a:t>
            </a:r>
            <a:r>
              <a:rPr lang="en-US" kern="0" dirty="0" smtClean="0">
                <a:solidFill>
                  <a:schemeClr val="tx2"/>
                </a:solidFill>
              </a:rPr>
              <a:t>errors</a:t>
            </a:r>
            <a:endParaRPr lang="en-US" kern="0" dirty="0">
              <a:solidFill>
                <a:schemeClr val="tx2"/>
              </a:solidFill>
            </a:endParaRPr>
          </a:p>
          <a:p>
            <a:pPr marL="337528" indent="-337528" defTabSz="899140" eaLnBrk="0" hangingPunct="0">
              <a:spcAft>
                <a:spcPts val="1059"/>
              </a:spcAft>
              <a:buClr>
                <a:schemeClr val="accent2"/>
              </a:buClr>
              <a:buFont typeface="Wingdings" pitchFamily="2" charset="2"/>
              <a:buChar char="§"/>
              <a:defRPr/>
            </a:pPr>
            <a:r>
              <a:rPr lang="en-US" kern="0" dirty="0" smtClean="0">
                <a:solidFill>
                  <a:schemeClr val="tx2"/>
                </a:solidFill>
              </a:rPr>
              <a:t>Confuse </a:t>
            </a:r>
            <a:r>
              <a:rPr lang="en-US" kern="0" dirty="0">
                <a:solidFill>
                  <a:schemeClr val="tx2"/>
                </a:solidFill>
              </a:rPr>
              <a:t>passionate for compelling</a:t>
            </a:r>
          </a:p>
          <a:p>
            <a:pPr defTabSz="899140" eaLnBrk="0" hangingPunct="0">
              <a:spcAft>
                <a:spcPts val="265"/>
              </a:spcAft>
              <a:defRPr/>
            </a:pPr>
            <a:endParaRPr lang="en-US" sz="2118" kern="0" dirty="0">
              <a:solidFill>
                <a:schemeClr val="tx2"/>
              </a:solidFill>
            </a:endParaRPr>
          </a:p>
          <a:p>
            <a:pPr defTabSz="899140" eaLnBrk="0" hangingPunct="0">
              <a:spcAft>
                <a:spcPts val="265"/>
              </a:spcAft>
              <a:defRPr/>
            </a:pPr>
            <a:endParaRPr lang="en-US" sz="2118" kern="0" dirty="0">
              <a:solidFill>
                <a:schemeClr val="tx2"/>
              </a:solidFill>
            </a:endParaRPr>
          </a:p>
        </p:txBody>
      </p:sp>
    </p:spTree>
    <p:extLst>
      <p:ext uri="{BB962C8B-B14F-4D97-AF65-F5344CB8AC3E}">
        <p14:creationId xmlns:p14="http://schemas.microsoft.com/office/powerpoint/2010/main" val="2807038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xjr80JyZ0aqiSTAbyd2J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TFJmYgZtk6g7Ur.Y3_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RWp6TiXa06CQMVhTsMje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DS9h7DZN0G3q8RFX9VYQ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gsvafSJW0CLJCHMAKvKdw"/>
</p:tagLst>
</file>

<file path=ppt/theme/theme1.xml><?xml version="1.0" encoding="utf-8"?>
<a:theme xmlns:a="http://schemas.openxmlformats.org/drawingml/2006/main" name="Deloitte Presentation Timesaver Template 050214">
  <a:themeElements>
    <a:clrScheme name="FRA">
      <a:dk1>
        <a:srgbClr val="1E1E1E"/>
      </a:dk1>
      <a:lt1>
        <a:sysClr val="window" lastClr="FFFFFF"/>
      </a:lt1>
      <a:dk2>
        <a:srgbClr val="313131"/>
      </a:dk2>
      <a:lt2>
        <a:srgbClr val="FFFFFF"/>
      </a:lt2>
      <a:accent1>
        <a:srgbClr val="194178"/>
      </a:accent1>
      <a:accent2>
        <a:srgbClr val="9A0000"/>
      </a:accent2>
      <a:accent3>
        <a:srgbClr val="0079A6"/>
      </a:accent3>
      <a:accent4>
        <a:srgbClr val="28AADA"/>
      </a:accent4>
      <a:accent5>
        <a:srgbClr val="1E4517"/>
      </a:accent5>
      <a:accent6>
        <a:srgbClr val="3C8A2E"/>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13978</TotalTime>
  <Words>1916</Words>
  <Application>Microsoft Office PowerPoint</Application>
  <PresentationFormat>On-screen Show (4:3)</PresentationFormat>
  <Paragraphs>270</Paragraphs>
  <Slides>23</Slides>
  <Notes>22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ＭＳ Ｐゴシック</vt:lpstr>
      <vt:lpstr>Arial</vt:lpstr>
      <vt:lpstr>Calibri</vt:lpstr>
      <vt:lpstr>Calibri Light</vt:lpstr>
      <vt:lpstr>Quattrocento</vt:lpstr>
      <vt:lpstr>Segoe Print</vt:lpstr>
      <vt:lpstr>Wingdings</vt:lpstr>
      <vt:lpstr>Wingdings 2</vt:lpstr>
      <vt:lpstr>Deloitte Presentation Timesaver Template 050214</vt:lpstr>
      <vt:lpstr>think-cell Slide</vt:lpstr>
      <vt:lpstr>Office of the Governor Criminal Justice Division (CJD)</vt:lpstr>
      <vt:lpstr>Agenda </vt:lpstr>
      <vt:lpstr>Applications &amp; Merit Review Maritza Ramirez </vt:lpstr>
      <vt:lpstr>Our goals and values</vt:lpstr>
      <vt:lpstr>Specialty Court Advisory Council (SCAC)</vt:lpstr>
      <vt:lpstr>Merit Review Overview</vt:lpstr>
      <vt:lpstr>Funding Specialty Court Programs</vt:lpstr>
      <vt:lpstr>The Application Judge Reyes and Maritza Ramirez</vt:lpstr>
      <vt:lpstr>Grant application writing tips</vt:lpstr>
      <vt:lpstr>How to build a grant PROJECT</vt:lpstr>
      <vt:lpstr>Approach</vt:lpstr>
      <vt:lpstr>Specialty Court Scoresheet</vt:lpstr>
      <vt:lpstr>Narrative Example</vt:lpstr>
      <vt:lpstr>Narrative Example</vt:lpstr>
      <vt:lpstr>What the Reviewers are looking for</vt:lpstr>
      <vt:lpstr>Key Takeaways</vt:lpstr>
      <vt:lpstr>Grant Management Maritza Ramirez and Kristen Lenz  </vt:lpstr>
      <vt:lpstr>Collaboration is Key</vt:lpstr>
      <vt:lpstr>Grant Officials &amp; Court Team</vt:lpstr>
      <vt:lpstr>Compliance</vt:lpstr>
      <vt:lpstr>Criminal Justice Division (CJD)</vt:lpstr>
      <vt:lpstr>PowerPoint Presentation</vt:lpstr>
      <vt:lpstr>PowerPoint Presentation</vt:lpstr>
    </vt:vector>
  </TitlesOfParts>
  <Company>Office of the Governor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CJD Style Guide</dc:title>
  <dc:creator>Cain, Camille</dc:creator>
  <cp:lastModifiedBy>Maritza Ramirez</cp:lastModifiedBy>
  <cp:revision>224</cp:revision>
  <cp:lastPrinted>2019-04-04T20:35:01Z</cp:lastPrinted>
  <dcterms:created xsi:type="dcterms:W3CDTF">2014-09-28T21:27:17Z</dcterms:created>
  <dcterms:modified xsi:type="dcterms:W3CDTF">2019-04-05T16:10:47Z</dcterms:modified>
</cp:coreProperties>
</file>