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handoutMasterIdLst>
    <p:handoutMasterId r:id="rId23"/>
  </p:handoutMasterIdLst>
  <p:sldIdLst>
    <p:sldId id="355" r:id="rId2"/>
    <p:sldId id="334" r:id="rId3"/>
    <p:sldId id="335" r:id="rId4"/>
    <p:sldId id="336" r:id="rId5"/>
    <p:sldId id="374" r:id="rId6"/>
    <p:sldId id="389" r:id="rId7"/>
    <p:sldId id="390" r:id="rId8"/>
    <p:sldId id="391" r:id="rId9"/>
    <p:sldId id="392" r:id="rId10"/>
    <p:sldId id="393" r:id="rId11"/>
    <p:sldId id="394" r:id="rId12"/>
    <p:sldId id="346" r:id="rId13"/>
    <p:sldId id="376" r:id="rId14"/>
    <p:sldId id="377" r:id="rId15"/>
    <p:sldId id="378" r:id="rId16"/>
    <p:sldId id="379" r:id="rId17"/>
    <p:sldId id="380" r:id="rId18"/>
    <p:sldId id="381" r:id="rId19"/>
    <p:sldId id="382" r:id="rId20"/>
    <p:sldId id="361" r:id="rId21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93C9FF"/>
    <a:srgbClr val="003B76"/>
    <a:srgbClr val="003366"/>
    <a:srgbClr val="008000"/>
    <a:srgbClr val="1B1B73"/>
    <a:srgbClr val="8BFFBF"/>
    <a:srgbClr val="FF0000"/>
    <a:srgbClr val="33FF8F"/>
    <a:srgbClr val="FF7D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7" autoAdjust="0"/>
    <p:restoredTop sz="86421" autoAdjust="0"/>
  </p:normalViewPr>
  <p:slideViewPr>
    <p:cSldViewPr>
      <p:cViewPr varScale="1">
        <p:scale>
          <a:sx n="98" d="100"/>
          <a:sy n="98" d="100"/>
        </p:scale>
        <p:origin x="1572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87" d="100"/>
          <a:sy n="87" d="100"/>
        </p:scale>
        <p:origin x="3840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17.xml"/><Relationship Id="rId3" Type="http://schemas.openxmlformats.org/officeDocument/2006/relationships/slide" Target="slides/slide12.xml"/><Relationship Id="rId7" Type="http://schemas.openxmlformats.org/officeDocument/2006/relationships/slide" Target="slides/slide16.xml"/><Relationship Id="rId2" Type="http://schemas.openxmlformats.org/officeDocument/2006/relationships/slide" Target="slides/slide5.xml"/><Relationship Id="rId1" Type="http://schemas.openxmlformats.org/officeDocument/2006/relationships/slide" Target="slides/slide3.xml"/><Relationship Id="rId6" Type="http://schemas.openxmlformats.org/officeDocument/2006/relationships/slide" Target="slides/slide15.xml"/><Relationship Id="rId11" Type="http://schemas.openxmlformats.org/officeDocument/2006/relationships/slide" Target="slides/slide20.xml"/><Relationship Id="rId5" Type="http://schemas.openxmlformats.org/officeDocument/2006/relationships/slide" Target="slides/slide14.xml"/><Relationship Id="rId10" Type="http://schemas.openxmlformats.org/officeDocument/2006/relationships/slide" Target="slides/slide19.xml"/><Relationship Id="rId4" Type="http://schemas.openxmlformats.org/officeDocument/2006/relationships/slide" Target="slides/slide13.xml"/><Relationship Id="rId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/>
              <a:t>Annals of Research and Knowledge (ARK)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/>
              <a:t>4/1/2014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E41A52-E063-4F01-8C8D-647EB3DDA3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774468"/>
      </p:ext>
    </p:extLst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/>
              <a:t>Annals of Research and Knowledge (ARK)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/>
              <a:t>4/1/2014</a:t>
            </a:r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5790"/>
            <a:ext cx="5486400" cy="4183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1D4536-41A3-4A5E-BD34-6FE042DD1A1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7906077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508A2A-99C0-45F7-9C70-983B5AC9CC63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4/1/2014</a:t>
            </a:r>
            <a:endParaRPr lang="en-US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/>
              <a:t>Annals of Research and Knowledge (ARK)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40729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388759E-021F-40EC-ABF5-CB38726D30D3}" type="slidenum">
              <a:rPr lang="en-US">
                <a:solidFill>
                  <a:prstClr val="black"/>
                </a:solidFill>
              </a:rPr>
              <a:pPr/>
              <a:t>10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4/1/2014</a:t>
            </a:r>
            <a:endParaRPr lang="en-US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/>
              <a:t>Annals of Research and Knowledge (ARK)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82068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388759E-021F-40EC-ABF5-CB38726D30D3}" type="slidenum">
              <a:rPr lang="en-US">
                <a:solidFill>
                  <a:prstClr val="black"/>
                </a:solidFill>
              </a:rPr>
              <a:pPr/>
              <a:t>11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4/1/2014</a:t>
            </a:r>
            <a:endParaRPr lang="en-US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/>
              <a:t>Annals of Research and Knowledge (ARK)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05155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8CE62D7A-EF2D-4AA8-AB48-43E42984DF7D}" type="slidenum">
              <a:rPr lang="en-US" altLang="en-US" sz="1200" b="0"/>
              <a:pPr/>
              <a:t>20</a:t>
            </a:fld>
            <a:endParaRPr lang="en-US" altLang="en-US" sz="1200" b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702046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5A191530-65D2-465D-AA23-5AF394BF981B}" type="slidenum">
              <a:rPr lang="en-US" altLang="en-US" sz="1200" b="0"/>
              <a:pPr/>
              <a:t>2</a:t>
            </a:fld>
            <a:endParaRPr lang="en-US" altLang="en-US" sz="1200" b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353500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E705C902-7CB7-4011-9010-26D4A9052E2D}" type="slidenum">
              <a:rPr lang="en-US" altLang="en-US" sz="1200" b="0"/>
              <a:pPr/>
              <a:t>3</a:t>
            </a:fld>
            <a:endParaRPr lang="en-US" altLang="en-US" sz="1200" b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700845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388759E-021F-40EC-ABF5-CB38726D30D3}" type="slidenum">
              <a:rPr lang="en-US">
                <a:solidFill>
                  <a:prstClr val="black"/>
                </a:solidFill>
              </a:rPr>
              <a:pPr/>
              <a:t>4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4/1/2014</a:t>
            </a:r>
            <a:endParaRPr lang="en-US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/>
              <a:t>Annals of Research and Knowledge (ARK)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25045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6E6BB3E1-469D-4E35-B28E-E2AAF2665172}" type="slidenum">
              <a:rPr lang="en-US" altLang="en-US" sz="1200" b="0"/>
              <a:pPr/>
              <a:t>5</a:t>
            </a:fld>
            <a:endParaRPr lang="en-US" altLang="en-US" sz="1200" b="0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719998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388759E-021F-40EC-ABF5-CB38726D30D3}" type="slidenum">
              <a:rPr lang="en-US">
                <a:solidFill>
                  <a:prstClr val="black"/>
                </a:solidFill>
              </a:rPr>
              <a:pPr/>
              <a:t>6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4/1/2014</a:t>
            </a:r>
            <a:endParaRPr lang="en-US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/>
              <a:t>Annals of Research and Knowledge (ARK)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68518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388759E-021F-40EC-ABF5-CB38726D30D3}" type="slidenum">
              <a:rPr lang="en-US">
                <a:solidFill>
                  <a:prstClr val="black"/>
                </a:solidFill>
              </a:rPr>
              <a:pPr/>
              <a:t>7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4/1/2014</a:t>
            </a:r>
            <a:endParaRPr lang="en-US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/>
              <a:t>Annals of Research and Knowledge (ARK)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71773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388759E-021F-40EC-ABF5-CB38726D30D3}" type="slidenum">
              <a:rPr lang="en-US">
                <a:solidFill>
                  <a:prstClr val="black"/>
                </a:solidFill>
              </a:rPr>
              <a:pPr/>
              <a:t>8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4/1/2014</a:t>
            </a:r>
            <a:endParaRPr lang="en-US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/>
              <a:t>Annals of Research and Knowledge (ARK)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80885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388759E-021F-40EC-ABF5-CB38726D30D3}" type="slidenum">
              <a:rPr lang="en-US">
                <a:solidFill>
                  <a:prstClr val="black"/>
                </a:solidFill>
              </a:rPr>
              <a:pPr/>
              <a:t>9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4/1/2014</a:t>
            </a:r>
            <a:endParaRPr lang="en-US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/>
              <a:t>Annals of Research and Knowledge (ARK)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84906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29C503-4854-41AA-AFC4-D0D900A4FEC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335C00-4865-46C6-92EC-D4CA007E88A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DE3D79-5C42-4FA6-BFB3-7CD036087D9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856CC3-B3B1-4108-B29A-A3F5A16B394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6794B7-4A55-418A-8E1B-90CDC74A8A6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040DB0-DBC5-4880-88C7-CA0CADEA963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97987D-B54B-4E5C-AAB1-8A9058EC7D6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B2E89D-FC1C-4E1C-AFBF-ABE021B0598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6097B5-D0F2-475F-B66A-EB4C9D83274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5EF25F-585F-4586-B9C9-71116EFCED5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8C9C3D-44CF-449E-9D14-ECCC1262CFA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26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400" b="0">
                <a:effectLst/>
              </a:defRPr>
            </a:lvl1pPr>
          </a:lstStyle>
          <a:p>
            <a:pPr fontAlgn="base"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400" b="0">
                <a:effectLst/>
              </a:defRPr>
            </a:lvl1pPr>
          </a:lstStyle>
          <a:p>
            <a:pPr algn="ctr" fontAlgn="base"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400" b="0">
                <a:effectLst/>
              </a:defRPr>
            </a:lvl1pPr>
          </a:lstStyle>
          <a:p>
            <a:pPr fontAlgn="base">
              <a:spcAft>
                <a:spcPct val="0"/>
              </a:spcAft>
              <a:defRPr/>
            </a:pPr>
            <a:fld id="{A1BAB1C8-D1E3-4E37-8F67-E869360D1402}" type="slidenum">
              <a:rPr lang="en-US">
                <a:solidFill>
                  <a:srgbClr val="000000"/>
                </a:solidFill>
              </a:rPr>
              <a:pPr fontAlgn="base"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609600" y="1981200"/>
            <a:ext cx="6413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457200" indent="-457200" algn="l" eaLnBrk="1" hangingPunct="1">
              <a:spcBef>
                <a:spcPct val="0"/>
              </a:spcBef>
              <a:buClr>
                <a:srgbClr val="E1DD89"/>
              </a:buClr>
              <a:buFontTx/>
              <a:buChar char="•"/>
            </a:pPr>
            <a:endParaRPr lang="en-US" sz="2800" b="0" dirty="0">
              <a:solidFill>
                <a:srgbClr val="FFFFFF"/>
              </a:solidFill>
              <a:latin typeface="Arial Black" pitchFamily="34" charset="0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381000"/>
            <a:ext cx="8763000" cy="1981200"/>
            <a:chOff x="0" y="288"/>
            <a:chExt cx="5520" cy="591"/>
          </a:xfrm>
        </p:grpSpPr>
        <p:sp>
          <p:nvSpPr>
            <p:cNvPr id="261124" name="Rectangle 4"/>
            <p:cNvSpPr>
              <a:spLocks noChangeArrowheads="1"/>
            </p:cNvSpPr>
            <p:nvPr/>
          </p:nvSpPr>
          <p:spPr bwMode="auto">
            <a:xfrm>
              <a:off x="0" y="336"/>
              <a:ext cx="5520" cy="543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61125" name="Rectangle 5"/>
            <p:cNvSpPr>
              <a:spLocks noChangeArrowheads="1"/>
            </p:cNvSpPr>
            <p:nvPr/>
          </p:nvSpPr>
          <p:spPr bwMode="auto">
            <a:xfrm>
              <a:off x="0" y="288"/>
              <a:ext cx="5472" cy="500"/>
            </a:xfrm>
            <a:prstGeom prst="rect">
              <a:avLst/>
            </a:prstGeom>
            <a:solidFill>
              <a:srgbClr val="D9CBA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261136" name="Text Box 16"/>
          <p:cNvSpPr txBox="1">
            <a:spLocks noChangeArrowheads="1"/>
          </p:cNvSpPr>
          <p:nvPr/>
        </p:nvSpPr>
        <p:spPr bwMode="auto">
          <a:xfrm>
            <a:off x="-228600" y="473095"/>
            <a:ext cx="9144000" cy="1538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600" dirty="0">
                <a:solidFill>
                  <a:srgbClr val="00326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Targeting Interventions by Risk, Need &amp; Responsivity</a:t>
            </a:r>
          </a:p>
        </p:txBody>
      </p:sp>
      <p:sp>
        <p:nvSpPr>
          <p:cNvPr id="5" name="Rectangle 4"/>
          <p:cNvSpPr/>
          <p:nvPr/>
        </p:nvSpPr>
        <p:spPr>
          <a:xfrm>
            <a:off x="228600" y="2584847"/>
            <a:ext cx="838200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34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Douglas B. Marlowe, J.D., Ph.D., FCPP</a:t>
            </a:r>
          </a:p>
        </p:txBody>
      </p:sp>
      <p:pic>
        <p:nvPicPr>
          <p:cNvPr id="36" name="Picture 18" descr="j019857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9900" y="3725427"/>
            <a:ext cx="3124200" cy="2751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79231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457200"/>
            <a:ext cx="8763000" cy="7620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sz="2200" b="1" dirty="0">
              <a:solidFill>
                <a:srgbClr val="000000"/>
              </a:solidFill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0" y="152400"/>
            <a:ext cx="8686800" cy="914400"/>
          </a:xfrm>
          <a:prstGeom prst="rect">
            <a:avLst/>
          </a:prstGeom>
          <a:solidFill>
            <a:srgbClr val="D9CBA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sz="2200" b="1" dirty="0">
              <a:solidFill>
                <a:srgbClr val="000000"/>
              </a:solidFill>
            </a:endParaRPr>
          </a:p>
        </p:txBody>
      </p:sp>
      <p:sp>
        <p:nvSpPr>
          <p:cNvPr id="432132" name="Text Box 4"/>
          <p:cNvSpPr txBox="1">
            <a:spLocks noChangeArrowheads="1"/>
          </p:cNvSpPr>
          <p:nvPr/>
        </p:nvSpPr>
        <p:spPr bwMode="auto">
          <a:xfrm>
            <a:off x="8158163" y="95250"/>
            <a:ext cx="184150" cy="5794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32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32134" name="Text Box 6"/>
          <p:cNvSpPr txBox="1">
            <a:spLocks noChangeArrowheads="1"/>
          </p:cNvSpPr>
          <p:nvPr/>
        </p:nvSpPr>
        <p:spPr bwMode="auto">
          <a:xfrm>
            <a:off x="8061325" y="19050"/>
            <a:ext cx="184150" cy="5794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32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cxnSp>
        <p:nvCxnSpPr>
          <p:cNvPr id="3" name="Straight Arrow Connector 2"/>
          <p:cNvCxnSpPr/>
          <p:nvPr/>
        </p:nvCxnSpPr>
        <p:spPr bwMode="auto">
          <a:xfrm>
            <a:off x="762000" y="1981200"/>
            <a:ext cx="1447800" cy="0"/>
          </a:xfrm>
          <a:prstGeom prst="straightConnector1">
            <a:avLst/>
          </a:prstGeom>
          <a:noFill/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" name="TextBox 3"/>
          <p:cNvSpPr txBox="1"/>
          <p:nvPr/>
        </p:nvSpPr>
        <p:spPr>
          <a:xfrm>
            <a:off x="228600" y="2286000"/>
            <a:ext cx="14414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Responsivity</a:t>
            </a:r>
          </a:p>
          <a:p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Needs?</a:t>
            </a:r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762000" y="1981200"/>
            <a:ext cx="0" cy="381000"/>
          </a:xfrm>
          <a:prstGeom prst="line">
            <a:avLst/>
          </a:prstGeom>
          <a:noFill/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1219200" y="1600200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</a:rPr>
              <a:t>yes</a:t>
            </a:r>
          </a:p>
        </p:txBody>
      </p:sp>
      <p:cxnSp>
        <p:nvCxnSpPr>
          <p:cNvPr id="16" name="Straight Arrow Connector 15"/>
          <p:cNvCxnSpPr/>
          <p:nvPr/>
        </p:nvCxnSpPr>
        <p:spPr bwMode="auto">
          <a:xfrm>
            <a:off x="1066800" y="2743200"/>
            <a:ext cx="3048000" cy="0"/>
          </a:xfrm>
          <a:prstGeom prst="straightConnector1">
            <a:avLst/>
          </a:prstGeom>
          <a:noFill/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1219200" y="2819400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</a:rPr>
              <a:t>no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133600" y="1371600"/>
            <a:ext cx="26670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Stabilization</a:t>
            </a:r>
            <a:r>
              <a:rPr lang="en-US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r>
              <a:rPr lang="en-US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Housing assistance </a:t>
            </a:r>
          </a:p>
          <a:p>
            <a:r>
              <a:rPr lang="en-US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Stabilize cravings, withdrawal, </a:t>
            </a:r>
          </a:p>
          <a:p>
            <a:r>
              <a:rPr lang="en-US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anhedonia</a:t>
            </a:r>
          </a:p>
          <a:p>
            <a:r>
              <a:rPr lang="en-US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Mental health </a:t>
            </a:r>
            <a:r>
              <a:rPr lang="en-US" sz="1400" b="1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tx</a:t>
            </a:r>
            <a:endParaRPr lang="en-US" dirty="0"/>
          </a:p>
        </p:txBody>
      </p:sp>
      <p:cxnSp>
        <p:nvCxnSpPr>
          <p:cNvPr id="21" name="Straight Arrow Connector 20"/>
          <p:cNvCxnSpPr/>
          <p:nvPr/>
        </p:nvCxnSpPr>
        <p:spPr bwMode="auto">
          <a:xfrm>
            <a:off x="4724400" y="2209800"/>
            <a:ext cx="1447800" cy="0"/>
          </a:xfrm>
          <a:prstGeom prst="straightConnector1">
            <a:avLst/>
          </a:prstGeom>
          <a:noFill/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2" name="TextBox 21"/>
          <p:cNvSpPr txBox="1"/>
          <p:nvPr/>
        </p:nvSpPr>
        <p:spPr>
          <a:xfrm>
            <a:off x="4114800" y="2514600"/>
            <a:ext cx="15311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Criminogenic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Needs?</a:t>
            </a:r>
          </a:p>
        </p:txBody>
      </p:sp>
      <p:cxnSp>
        <p:nvCxnSpPr>
          <p:cNvPr id="23" name="Straight Connector 22"/>
          <p:cNvCxnSpPr/>
          <p:nvPr/>
        </p:nvCxnSpPr>
        <p:spPr bwMode="auto">
          <a:xfrm>
            <a:off x="4724400" y="2209800"/>
            <a:ext cx="0" cy="381000"/>
          </a:xfrm>
          <a:prstGeom prst="line">
            <a:avLst/>
          </a:prstGeom>
          <a:noFill/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TextBox 23"/>
          <p:cNvSpPr txBox="1"/>
          <p:nvPr/>
        </p:nvSpPr>
        <p:spPr>
          <a:xfrm>
            <a:off x="5181600" y="1828800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</a:rPr>
              <a:t>yes</a:t>
            </a:r>
          </a:p>
        </p:txBody>
      </p:sp>
      <p:cxnSp>
        <p:nvCxnSpPr>
          <p:cNvPr id="25" name="Straight Arrow Connector 24"/>
          <p:cNvCxnSpPr/>
          <p:nvPr/>
        </p:nvCxnSpPr>
        <p:spPr bwMode="auto">
          <a:xfrm>
            <a:off x="4953000" y="2971800"/>
            <a:ext cx="2057400" cy="0"/>
          </a:xfrm>
          <a:prstGeom prst="straightConnector1">
            <a:avLst/>
          </a:prstGeom>
          <a:noFill/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7" name="TextBox 26"/>
          <p:cNvSpPr txBox="1"/>
          <p:nvPr/>
        </p:nvSpPr>
        <p:spPr>
          <a:xfrm>
            <a:off x="5181600" y="2971800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</a:rPr>
              <a:t>no</a:t>
            </a:r>
          </a:p>
        </p:txBody>
      </p:sp>
      <p:cxnSp>
        <p:nvCxnSpPr>
          <p:cNvPr id="29" name="Straight Arrow Connector 28"/>
          <p:cNvCxnSpPr/>
          <p:nvPr/>
        </p:nvCxnSpPr>
        <p:spPr bwMode="auto">
          <a:xfrm>
            <a:off x="3962400" y="2057400"/>
            <a:ext cx="0" cy="533400"/>
          </a:xfrm>
          <a:prstGeom prst="straightConnector1">
            <a:avLst/>
          </a:prstGeom>
          <a:noFill/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5" name="TextBox 34"/>
          <p:cNvSpPr txBox="1"/>
          <p:nvPr/>
        </p:nvSpPr>
        <p:spPr>
          <a:xfrm>
            <a:off x="6172200" y="1752600"/>
            <a:ext cx="26670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Criminogenic</a:t>
            </a:r>
            <a:r>
              <a:rPr lang="en-US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r>
              <a:rPr lang="en-US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Addiction treatment</a:t>
            </a:r>
          </a:p>
          <a:p>
            <a:r>
              <a:rPr lang="en-US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Delinquent peer affiliations</a:t>
            </a:r>
          </a:p>
          <a:p>
            <a:r>
              <a:rPr lang="en-US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Pro-social regimen; structure</a:t>
            </a:r>
          </a:p>
          <a:p>
            <a:r>
              <a:rPr lang="en-US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Family crisis mgmt.</a:t>
            </a:r>
          </a:p>
        </p:txBody>
      </p:sp>
      <p:cxnSp>
        <p:nvCxnSpPr>
          <p:cNvPr id="30" name="Straight Arrow Connector 29"/>
          <p:cNvCxnSpPr/>
          <p:nvPr/>
        </p:nvCxnSpPr>
        <p:spPr bwMode="auto">
          <a:xfrm>
            <a:off x="3962400" y="2655332"/>
            <a:ext cx="914400" cy="914400"/>
          </a:xfrm>
          <a:prstGeom prst="straightConnector1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9" name="Straight Arrow Connector 38"/>
          <p:cNvCxnSpPr/>
          <p:nvPr/>
        </p:nvCxnSpPr>
        <p:spPr bwMode="auto">
          <a:xfrm>
            <a:off x="7162800" y="2895600"/>
            <a:ext cx="0" cy="533400"/>
          </a:xfrm>
          <a:prstGeom prst="straightConnector1">
            <a:avLst/>
          </a:prstGeom>
          <a:noFill/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0" name="Straight Arrow Connector 39"/>
          <p:cNvCxnSpPr/>
          <p:nvPr/>
        </p:nvCxnSpPr>
        <p:spPr bwMode="auto">
          <a:xfrm flipH="1">
            <a:off x="5257800" y="5029200"/>
            <a:ext cx="1371600" cy="0"/>
          </a:xfrm>
          <a:prstGeom prst="straightConnector1">
            <a:avLst/>
          </a:prstGeom>
          <a:noFill/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4" name="TextBox 43"/>
          <p:cNvSpPr txBox="1"/>
          <p:nvPr/>
        </p:nvSpPr>
        <p:spPr>
          <a:xfrm>
            <a:off x="6407180" y="5373469"/>
            <a:ext cx="14670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Maintenance</a:t>
            </a:r>
          </a:p>
          <a:p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Needs?</a:t>
            </a:r>
          </a:p>
        </p:txBody>
      </p:sp>
      <p:cxnSp>
        <p:nvCxnSpPr>
          <p:cNvPr id="47" name="Straight Connector 46"/>
          <p:cNvCxnSpPr/>
          <p:nvPr/>
        </p:nvCxnSpPr>
        <p:spPr bwMode="auto">
          <a:xfrm>
            <a:off x="6629400" y="5029200"/>
            <a:ext cx="0" cy="381000"/>
          </a:xfrm>
          <a:prstGeom prst="line">
            <a:avLst/>
          </a:prstGeom>
          <a:noFill/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8" name="TextBox 47"/>
          <p:cNvSpPr txBox="1"/>
          <p:nvPr/>
        </p:nvSpPr>
        <p:spPr>
          <a:xfrm>
            <a:off x="5679757" y="4648200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</a:rPr>
              <a:t>yes</a:t>
            </a:r>
          </a:p>
        </p:txBody>
      </p:sp>
      <p:cxnSp>
        <p:nvCxnSpPr>
          <p:cNvPr id="50" name="Straight Arrow Connector 49"/>
          <p:cNvCxnSpPr/>
          <p:nvPr/>
        </p:nvCxnSpPr>
        <p:spPr bwMode="auto">
          <a:xfrm flipH="1">
            <a:off x="1905000" y="5867400"/>
            <a:ext cx="4502180" cy="11668"/>
          </a:xfrm>
          <a:prstGeom prst="straightConnector1">
            <a:avLst/>
          </a:prstGeom>
          <a:noFill/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3" name="TextBox 52"/>
          <p:cNvSpPr txBox="1"/>
          <p:nvPr/>
        </p:nvSpPr>
        <p:spPr>
          <a:xfrm>
            <a:off x="5743878" y="5879068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</a:rPr>
              <a:t>no</a:t>
            </a:r>
          </a:p>
        </p:txBody>
      </p:sp>
      <p:cxnSp>
        <p:nvCxnSpPr>
          <p:cNvPr id="55" name="Straight Arrow Connector 54"/>
          <p:cNvCxnSpPr/>
          <p:nvPr/>
        </p:nvCxnSpPr>
        <p:spPr bwMode="auto">
          <a:xfrm>
            <a:off x="2514600" y="4560332"/>
            <a:ext cx="0" cy="1002268"/>
          </a:xfrm>
          <a:prstGeom prst="straightConnector1">
            <a:avLst/>
          </a:prstGeom>
          <a:noFill/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8" name="Straight Connector 57"/>
          <p:cNvCxnSpPr/>
          <p:nvPr/>
        </p:nvCxnSpPr>
        <p:spPr bwMode="auto">
          <a:xfrm flipH="1">
            <a:off x="2514600" y="4560332"/>
            <a:ext cx="609600" cy="0"/>
          </a:xfrm>
          <a:prstGeom prst="line">
            <a:avLst/>
          </a:prstGeom>
          <a:noFill/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6" name="Straight Arrow Connector 75"/>
          <p:cNvCxnSpPr>
            <a:cxnSpLocks/>
          </p:cNvCxnSpPr>
          <p:nvPr/>
        </p:nvCxnSpPr>
        <p:spPr bwMode="auto">
          <a:xfrm flipH="1">
            <a:off x="4343400" y="4343400"/>
            <a:ext cx="3046596" cy="0"/>
          </a:xfrm>
          <a:prstGeom prst="straightConnector1">
            <a:avLst/>
          </a:prstGeom>
          <a:noFill/>
          <a:ln w="38100" cap="flat" cmpd="sng" algn="ctr">
            <a:solidFill>
              <a:schemeClr val="accent1"/>
            </a:solidFill>
            <a:prstDash val="sysDash"/>
            <a:round/>
            <a:headEnd type="none" w="med" len="med"/>
            <a:tailEnd type="triangle"/>
          </a:ln>
          <a:effectLst/>
        </p:spPr>
      </p:cxnSp>
      <p:cxnSp>
        <p:nvCxnSpPr>
          <p:cNvPr id="80" name="Straight Arrow Connector 79"/>
          <p:cNvCxnSpPr/>
          <p:nvPr/>
        </p:nvCxnSpPr>
        <p:spPr bwMode="auto">
          <a:xfrm flipH="1">
            <a:off x="1066800" y="4343400"/>
            <a:ext cx="1981200" cy="0"/>
          </a:xfrm>
          <a:prstGeom prst="straightConnector1">
            <a:avLst/>
          </a:prstGeom>
          <a:noFill/>
          <a:ln w="38100" cap="flat" cmpd="sng" algn="ctr">
            <a:solidFill>
              <a:schemeClr val="accent1"/>
            </a:solidFill>
            <a:prstDash val="sysDash"/>
            <a:round/>
            <a:headEnd type="none" w="med" len="med"/>
            <a:tailEnd type="triangle"/>
          </a:ln>
          <a:effectLst/>
        </p:spPr>
      </p:cxnSp>
      <p:cxnSp>
        <p:nvCxnSpPr>
          <p:cNvPr id="83" name="Straight Arrow Connector 82"/>
          <p:cNvCxnSpPr/>
          <p:nvPr/>
        </p:nvCxnSpPr>
        <p:spPr bwMode="auto">
          <a:xfrm>
            <a:off x="1066800" y="4343400"/>
            <a:ext cx="0" cy="762000"/>
          </a:xfrm>
          <a:prstGeom prst="straightConnector1">
            <a:avLst/>
          </a:prstGeom>
          <a:noFill/>
          <a:ln w="38100" cap="flat" cmpd="sng" algn="ctr">
            <a:solidFill>
              <a:schemeClr val="accent1"/>
            </a:solidFill>
            <a:prstDash val="sysDash"/>
            <a:round/>
            <a:headEnd type="none" w="med" len="med"/>
            <a:tailEnd type="triangle"/>
          </a:ln>
          <a:effectLst/>
        </p:spPr>
      </p:cxnSp>
      <p:sp>
        <p:nvSpPr>
          <p:cNvPr id="46" name="TextBox 45"/>
          <p:cNvSpPr txBox="1"/>
          <p:nvPr/>
        </p:nvSpPr>
        <p:spPr>
          <a:xfrm>
            <a:off x="318336" y="5562600"/>
            <a:ext cx="13580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Continuing </a:t>
            </a:r>
          </a:p>
          <a:p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Care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6248400" y="3439180"/>
            <a:ext cx="2667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Pro-Social Habilitation:</a:t>
            </a:r>
          </a:p>
          <a:p>
            <a:r>
              <a:rPr lang="en-US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Criminal thinking</a:t>
            </a:r>
          </a:p>
          <a:p>
            <a:r>
              <a:rPr lang="en-US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Adaptive problem-solving</a:t>
            </a:r>
          </a:p>
        </p:txBody>
      </p:sp>
      <p:cxnSp>
        <p:nvCxnSpPr>
          <p:cNvPr id="72" name="Straight Arrow Connector 71"/>
          <p:cNvCxnSpPr>
            <a:cxnSpLocks/>
          </p:cNvCxnSpPr>
          <p:nvPr/>
        </p:nvCxnSpPr>
        <p:spPr bwMode="auto">
          <a:xfrm flipH="1">
            <a:off x="7140714" y="4151531"/>
            <a:ext cx="22086" cy="1258669"/>
          </a:xfrm>
          <a:prstGeom prst="straightConnector1">
            <a:avLst/>
          </a:prstGeom>
          <a:noFill/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1" name="TextBox 50"/>
          <p:cNvSpPr txBox="1"/>
          <p:nvPr/>
        </p:nvSpPr>
        <p:spPr>
          <a:xfrm>
            <a:off x="7389995" y="4078069"/>
            <a:ext cx="144994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Type 4 Case:</a:t>
            </a:r>
          </a:p>
          <a:p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(Situational)</a:t>
            </a:r>
          </a:p>
          <a:p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2 phases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304800" y="3733800"/>
            <a:ext cx="1170513" cy="52322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~ 6 – 12 mos.</a:t>
            </a:r>
          </a:p>
          <a:p>
            <a:r>
              <a:rPr lang="en-US" sz="1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&lt; 100 hrs.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E0447B8-9385-4666-88C4-88E741C68D42}"/>
              </a:ext>
            </a:extLst>
          </p:cNvPr>
          <p:cNvSpPr txBox="1"/>
          <p:nvPr/>
        </p:nvSpPr>
        <p:spPr>
          <a:xfrm>
            <a:off x="3124199" y="4191000"/>
            <a:ext cx="3178313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Maintenance</a:t>
            </a:r>
            <a:r>
              <a:rPr lang="en-US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r>
              <a:rPr lang="en-US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Vocational / educational counseling</a:t>
            </a:r>
          </a:p>
          <a:p>
            <a:r>
              <a:rPr lang="en-US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Life skills training </a:t>
            </a:r>
          </a:p>
          <a:p>
            <a:r>
              <a:rPr lang="en-US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Therapy / recovery </a:t>
            </a:r>
            <a:r>
              <a:rPr lang="en-US" sz="1400" b="1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svcs</a:t>
            </a:r>
            <a:endParaRPr lang="en-US" sz="14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1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en-US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Restitution; community svc; fees</a:t>
            </a:r>
          </a:p>
          <a:p>
            <a:r>
              <a:rPr lang="en-US" sz="1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**</a:t>
            </a:r>
            <a:r>
              <a:rPr lang="en-US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HIV/STD prevention</a:t>
            </a:r>
          </a:p>
          <a:p>
            <a:r>
              <a:rPr lang="en-US" sz="1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**</a:t>
            </a:r>
            <a:r>
              <a:rPr lang="en-US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Overdose prevention &amp; reversal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208E58C-5580-4A16-A1BD-4E5547FB0926}"/>
              </a:ext>
            </a:extLst>
          </p:cNvPr>
          <p:cNvSpPr txBox="1"/>
          <p:nvPr/>
        </p:nvSpPr>
        <p:spPr>
          <a:xfrm>
            <a:off x="3276600" y="6197025"/>
            <a:ext cx="32239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*Restorative justice interventions</a:t>
            </a:r>
          </a:p>
          <a:p>
            <a:r>
              <a:rPr lang="en-US" sz="1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**Humanitarian Needs</a:t>
            </a:r>
          </a:p>
        </p:txBody>
      </p:sp>
      <p:sp>
        <p:nvSpPr>
          <p:cNvPr id="45" name="Rectangle 5">
            <a:extLst>
              <a:ext uri="{FF2B5EF4-FFF2-40B4-BE49-F238E27FC236}">
                <a16:creationId xmlns:a16="http://schemas.microsoft.com/office/drawing/2014/main" id="{EFB19A19-F831-4833-A212-FE317E325C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" y="228600"/>
            <a:ext cx="8534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000" b="1" dirty="0">
                <a:solidFill>
                  <a:srgbClr val="00326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Case Planning</a:t>
            </a:r>
          </a:p>
        </p:txBody>
      </p:sp>
    </p:spTree>
    <p:extLst>
      <p:ext uri="{BB962C8B-B14F-4D97-AF65-F5344CB8AC3E}">
        <p14:creationId xmlns:p14="http://schemas.microsoft.com/office/powerpoint/2010/main" val="960229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457200"/>
            <a:ext cx="8763000" cy="7620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sz="2200" b="1" dirty="0">
              <a:solidFill>
                <a:srgbClr val="000000"/>
              </a:solidFill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0" y="152400"/>
            <a:ext cx="8686800" cy="914400"/>
          </a:xfrm>
          <a:prstGeom prst="rect">
            <a:avLst/>
          </a:prstGeom>
          <a:solidFill>
            <a:srgbClr val="D9CBA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sz="2200" b="1" dirty="0">
              <a:solidFill>
                <a:srgbClr val="000000"/>
              </a:solidFill>
            </a:endParaRPr>
          </a:p>
        </p:txBody>
      </p:sp>
      <p:sp>
        <p:nvSpPr>
          <p:cNvPr id="432132" name="Text Box 4"/>
          <p:cNvSpPr txBox="1">
            <a:spLocks noChangeArrowheads="1"/>
          </p:cNvSpPr>
          <p:nvPr/>
        </p:nvSpPr>
        <p:spPr bwMode="auto">
          <a:xfrm>
            <a:off x="8158163" y="95250"/>
            <a:ext cx="184150" cy="5794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32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32134" name="Text Box 6"/>
          <p:cNvSpPr txBox="1">
            <a:spLocks noChangeArrowheads="1"/>
          </p:cNvSpPr>
          <p:nvPr/>
        </p:nvSpPr>
        <p:spPr bwMode="auto">
          <a:xfrm>
            <a:off x="8061325" y="19050"/>
            <a:ext cx="184150" cy="5794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32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cxnSp>
        <p:nvCxnSpPr>
          <p:cNvPr id="3" name="Straight Arrow Connector 2"/>
          <p:cNvCxnSpPr/>
          <p:nvPr/>
        </p:nvCxnSpPr>
        <p:spPr bwMode="auto">
          <a:xfrm>
            <a:off x="762000" y="1981200"/>
            <a:ext cx="1447800" cy="0"/>
          </a:xfrm>
          <a:prstGeom prst="straightConnector1">
            <a:avLst/>
          </a:prstGeom>
          <a:noFill/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" name="TextBox 3"/>
          <p:cNvSpPr txBox="1"/>
          <p:nvPr/>
        </p:nvSpPr>
        <p:spPr>
          <a:xfrm>
            <a:off x="228600" y="2286000"/>
            <a:ext cx="14414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Responsivity</a:t>
            </a:r>
          </a:p>
          <a:p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Needs?</a:t>
            </a:r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762000" y="1981200"/>
            <a:ext cx="0" cy="381000"/>
          </a:xfrm>
          <a:prstGeom prst="line">
            <a:avLst/>
          </a:prstGeom>
          <a:noFill/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1219200" y="1600200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</a:rPr>
              <a:t>yes</a:t>
            </a:r>
          </a:p>
        </p:txBody>
      </p:sp>
      <p:cxnSp>
        <p:nvCxnSpPr>
          <p:cNvPr id="16" name="Straight Arrow Connector 15"/>
          <p:cNvCxnSpPr/>
          <p:nvPr/>
        </p:nvCxnSpPr>
        <p:spPr bwMode="auto">
          <a:xfrm>
            <a:off x="1066800" y="2743200"/>
            <a:ext cx="3048000" cy="0"/>
          </a:xfrm>
          <a:prstGeom prst="straightConnector1">
            <a:avLst/>
          </a:prstGeom>
          <a:noFill/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1219200" y="2819400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</a:rPr>
              <a:t>no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133600" y="1371600"/>
            <a:ext cx="26670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Stabilization</a:t>
            </a:r>
            <a:r>
              <a:rPr lang="en-US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r>
              <a:rPr lang="en-US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Housing assistance </a:t>
            </a:r>
          </a:p>
          <a:p>
            <a:r>
              <a:rPr lang="en-US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Stabilize cravings, withdrawal, </a:t>
            </a:r>
          </a:p>
          <a:p>
            <a:r>
              <a:rPr lang="en-US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anhedonia</a:t>
            </a:r>
          </a:p>
          <a:p>
            <a:r>
              <a:rPr lang="en-US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Mental health </a:t>
            </a:r>
            <a:r>
              <a:rPr lang="en-US" sz="1400" b="1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tx</a:t>
            </a:r>
            <a:endParaRPr lang="en-US" dirty="0"/>
          </a:p>
        </p:txBody>
      </p:sp>
      <p:cxnSp>
        <p:nvCxnSpPr>
          <p:cNvPr id="21" name="Straight Arrow Connector 20"/>
          <p:cNvCxnSpPr/>
          <p:nvPr/>
        </p:nvCxnSpPr>
        <p:spPr bwMode="auto">
          <a:xfrm>
            <a:off x="4724400" y="2209800"/>
            <a:ext cx="1447800" cy="0"/>
          </a:xfrm>
          <a:prstGeom prst="straightConnector1">
            <a:avLst/>
          </a:prstGeom>
          <a:noFill/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2" name="TextBox 21"/>
          <p:cNvSpPr txBox="1"/>
          <p:nvPr/>
        </p:nvSpPr>
        <p:spPr>
          <a:xfrm>
            <a:off x="4114800" y="2514600"/>
            <a:ext cx="15311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Criminogenic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Needs?</a:t>
            </a:r>
          </a:p>
        </p:txBody>
      </p:sp>
      <p:cxnSp>
        <p:nvCxnSpPr>
          <p:cNvPr id="23" name="Straight Connector 22"/>
          <p:cNvCxnSpPr/>
          <p:nvPr/>
        </p:nvCxnSpPr>
        <p:spPr bwMode="auto">
          <a:xfrm>
            <a:off x="4724400" y="2209800"/>
            <a:ext cx="0" cy="381000"/>
          </a:xfrm>
          <a:prstGeom prst="line">
            <a:avLst/>
          </a:prstGeom>
          <a:noFill/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TextBox 23"/>
          <p:cNvSpPr txBox="1"/>
          <p:nvPr/>
        </p:nvSpPr>
        <p:spPr>
          <a:xfrm>
            <a:off x="5181600" y="1828800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</a:rPr>
              <a:t>yes</a:t>
            </a:r>
          </a:p>
        </p:txBody>
      </p:sp>
      <p:cxnSp>
        <p:nvCxnSpPr>
          <p:cNvPr id="25" name="Straight Arrow Connector 24"/>
          <p:cNvCxnSpPr/>
          <p:nvPr/>
        </p:nvCxnSpPr>
        <p:spPr bwMode="auto">
          <a:xfrm>
            <a:off x="4953000" y="2971800"/>
            <a:ext cx="2057400" cy="0"/>
          </a:xfrm>
          <a:prstGeom prst="straightConnector1">
            <a:avLst/>
          </a:prstGeom>
          <a:noFill/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7" name="TextBox 26"/>
          <p:cNvSpPr txBox="1"/>
          <p:nvPr/>
        </p:nvSpPr>
        <p:spPr>
          <a:xfrm>
            <a:off x="5181600" y="2971800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</a:rPr>
              <a:t>no</a:t>
            </a:r>
          </a:p>
        </p:txBody>
      </p:sp>
      <p:cxnSp>
        <p:nvCxnSpPr>
          <p:cNvPr id="29" name="Straight Arrow Connector 28"/>
          <p:cNvCxnSpPr/>
          <p:nvPr/>
        </p:nvCxnSpPr>
        <p:spPr bwMode="auto">
          <a:xfrm>
            <a:off x="3962400" y="2057400"/>
            <a:ext cx="0" cy="533400"/>
          </a:xfrm>
          <a:prstGeom prst="straightConnector1">
            <a:avLst/>
          </a:prstGeom>
          <a:noFill/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5" name="TextBox 34"/>
          <p:cNvSpPr txBox="1"/>
          <p:nvPr/>
        </p:nvSpPr>
        <p:spPr>
          <a:xfrm>
            <a:off x="6172200" y="1752600"/>
            <a:ext cx="26670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Criminogenic</a:t>
            </a:r>
            <a:r>
              <a:rPr lang="en-US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r>
              <a:rPr lang="en-US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Addiction treatment</a:t>
            </a:r>
          </a:p>
          <a:p>
            <a:r>
              <a:rPr lang="en-US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Delinquent peer affiliations</a:t>
            </a:r>
          </a:p>
          <a:p>
            <a:r>
              <a:rPr lang="en-US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Pro-social regimen; structure</a:t>
            </a:r>
          </a:p>
          <a:p>
            <a:r>
              <a:rPr lang="en-US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Family crisis mgmt.</a:t>
            </a:r>
          </a:p>
        </p:txBody>
      </p:sp>
      <p:cxnSp>
        <p:nvCxnSpPr>
          <p:cNvPr id="30" name="Straight Arrow Connector 29"/>
          <p:cNvCxnSpPr/>
          <p:nvPr/>
        </p:nvCxnSpPr>
        <p:spPr bwMode="auto">
          <a:xfrm>
            <a:off x="3962400" y="2655332"/>
            <a:ext cx="914400" cy="914400"/>
          </a:xfrm>
          <a:prstGeom prst="straightConnector1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9" name="Straight Arrow Connector 38"/>
          <p:cNvCxnSpPr/>
          <p:nvPr/>
        </p:nvCxnSpPr>
        <p:spPr bwMode="auto">
          <a:xfrm>
            <a:off x="7162800" y="2895600"/>
            <a:ext cx="0" cy="533400"/>
          </a:xfrm>
          <a:prstGeom prst="straightConnector1">
            <a:avLst/>
          </a:prstGeom>
          <a:noFill/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0" name="Straight Arrow Connector 39"/>
          <p:cNvCxnSpPr/>
          <p:nvPr/>
        </p:nvCxnSpPr>
        <p:spPr bwMode="auto">
          <a:xfrm flipH="1">
            <a:off x="5257800" y="5029200"/>
            <a:ext cx="1371600" cy="0"/>
          </a:xfrm>
          <a:prstGeom prst="straightConnector1">
            <a:avLst/>
          </a:prstGeom>
          <a:noFill/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4" name="TextBox 43"/>
          <p:cNvSpPr txBox="1"/>
          <p:nvPr/>
        </p:nvSpPr>
        <p:spPr>
          <a:xfrm>
            <a:off x="6407180" y="5373469"/>
            <a:ext cx="14670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Maintenance</a:t>
            </a:r>
          </a:p>
          <a:p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Needs?</a:t>
            </a:r>
          </a:p>
        </p:txBody>
      </p:sp>
      <p:cxnSp>
        <p:nvCxnSpPr>
          <p:cNvPr id="47" name="Straight Connector 46"/>
          <p:cNvCxnSpPr/>
          <p:nvPr/>
        </p:nvCxnSpPr>
        <p:spPr bwMode="auto">
          <a:xfrm>
            <a:off x="6629400" y="5029200"/>
            <a:ext cx="0" cy="381000"/>
          </a:xfrm>
          <a:prstGeom prst="line">
            <a:avLst/>
          </a:prstGeom>
          <a:noFill/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8" name="TextBox 47"/>
          <p:cNvSpPr txBox="1"/>
          <p:nvPr/>
        </p:nvSpPr>
        <p:spPr>
          <a:xfrm>
            <a:off x="5679757" y="4648200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</a:rPr>
              <a:t>yes</a:t>
            </a:r>
          </a:p>
        </p:txBody>
      </p:sp>
      <p:cxnSp>
        <p:nvCxnSpPr>
          <p:cNvPr id="50" name="Straight Arrow Connector 49"/>
          <p:cNvCxnSpPr/>
          <p:nvPr/>
        </p:nvCxnSpPr>
        <p:spPr bwMode="auto">
          <a:xfrm flipH="1">
            <a:off x="1905000" y="5867400"/>
            <a:ext cx="4502180" cy="11668"/>
          </a:xfrm>
          <a:prstGeom prst="straightConnector1">
            <a:avLst/>
          </a:prstGeom>
          <a:noFill/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3" name="TextBox 52"/>
          <p:cNvSpPr txBox="1"/>
          <p:nvPr/>
        </p:nvSpPr>
        <p:spPr>
          <a:xfrm>
            <a:off x="5743878" y="5879068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</a:rPr>
              <a:t>no</a:t>
            </a:r>
          </a:p>
        </p:txBody>
      </p:sp>
      <p:cxnSp>
        <p:nvCxnSpPr>
          <p:cNvPr id="55" name="Straight Arrow Connector 54"/>
          <p:cNvCxnSpPr/>
          <p:nvPr/>
        </p:nvCxnSpPr>
        <p:spPr bwMode="auto">
          <a:xfrm>
            <a:off x="2514600" y="4560332"/>
            <a:ext cx="0" cy="1002268"/>
          </a:xfrm>
          <a:prstGeom prst="straightConnector1">
            <a:avLst/>
          </a:prstGeom>
          <a:noFill/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8" name="Straight Connector 57"/>
          <p:cNvCxnSpPr/>
          <p:nvPr/>
        </p:nvCxnSpPr>
        <p:spPr bwMode="auto">
          <a:xfrm flipH="1">
            <a:off x="2514600" y="4560332"/>
            <a:ext cx="609600" cy="0"/>
          </a:xfrm>
          <a:prstGeom prst="line">
            <a:avLst/>
          </a:prstGeom>
          <a:noFill/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6" name="TextBox 45"/>
          <p:cNvSpPr txBox="1"/>
          <p:nvPr/>
        </p:nvSpPr>
        <p:spPr>
          <a:xfrm>
            <a:off x="318336" y="5562600"/>
            <a:ext cx="13580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Continuing </a:t>
            </a:r>
          </a:p>
          <a:p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Care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6248400" y="3439180"/>
            <a:ext cx="2667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Pro-Social Habilitation:</a:t>
            </a:r>
          </a:p>
          <a:p>
            <a:r>
              <a:rPr lang="en-US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Criminal thinking</a:t>
            </a:r>
          </a:p>
          <a:p>
            <a:r>
              <a:rPr lang="en-US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Adaptive problem-solving</a:t>
            </a:r>
          </a:p>
        </p:txBody>
      </p:sp>
      <p:cxnSp>
        <p:nvCxnSpPr>
          <p:cNvPr id="72" name="Straight Arrow Connector 71"/>
          <p:cNvCxnSpPr>
            <a:cxnSpLocks/>
          </p:cNvCxnSpPr>
          <p:nvPr/>
        </p:nvCxnSpPr>
        <p:spPr bwMode="auto">
          <a:xfrm flipH="1">
            <a:off x="7140714" y="4151531"/>
            <a:ext cx="22086" cy="1258669"/>
          </a:xfrm>
          <a:prstGeom prst="straightConnector1">
            <a:avLst/>
          </a:prstGeom>
          <a:noFill/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2" name="Straight Arrow Connector 41"/>
          <p:cNvCxnSpPr/>
          <p:nvPr/>
        </p:nvCxnSpPr>
        <p:spPr bwMode="auto">
          <a:xfrm flipH="1">
            <a:off x="1066800" y="4724400"/>
            <a:ext cx="1066800" cy="0"/>
          </a:xfrm>
          <a:prstGeom prst="straightConnector1">
            <a:avLst/>
          </a:prstGeom>
          <a:noFill/>
          <a:ln w="38100" cap="flat" cmpd="sng" algn="ctr">
            <a:solidFill>
              <a:schemeClr val="accent1"/>
            </a:solidFill>
            <a:prstDash val="sysDash"/>
            <a:round/>
            <a:headEnd type="none" w="med" len="med"/>
            <a:tailEnd type="triangle"/>
          </a:ln>
          <a:effectLst/>
        </p:spPr>
      </p:cxnSp>
      <p:cxnSp>
        <p:nvCxnSpPr>
          <p:cNvPr id="43" name="Straight Arrow Connector 42"/>
          <p:cNvCxnSpPr/>
          <p:nvPr/>
        </p:nvCxnSpPr>
        <p:spPr bwMode="auto">
          <a:xfrm>
            <a:off x="1066800" y="4800600"/>
            <a:ext cx="0" cy="762000"/>
          </a:xfrm>
          <a:prstGeom prst="straightConnector1">
            <a:avLst/>
          </a:prstGeom>
          <a:noFill/>
          <a:ln w="38100" cap="flat" cmpd="sng" algn="ctr">
            <a:solidFill>
              <a:schemeClr val="accent1"/>
            </a:solidFill>
            <a:prstDash val="sysDash"/>
            <a:round/>
            <a:headEnd type="none" w="med" len="med"/>
            <a:tailEnd type="triangle"/>
          </a:ln>
          <a:effectLst/>
        </p:spPr>
      </p:cxnSp>
      <p:sp>
        <p:nvSpPr>
          <p:cNvPr id="45" name="TextBox 44"/>
          <p:cNvSpPr txBox="1"/>
          <p:nvPr/>
        </p:nvSpPr>
        <p:spPr>
          <a:xfrm>
            <a:off x="1676400" y="3505200"/>
            <a:ext cx="26618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Type 5 Case: (Deflection)</a:t>
            </a:r>
          </a:p>
          <a:p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1 phase</a:t>
            </a:r>
          </a:p>
        </p:txBody>
      </p:sp>
      <p:cxnSp>
        <p:nvCxnSpPr>
          <p:cNvPr id="54" name="Straight Arrow Connector 53"/>
          <p:cNvCxnSpPr/>
          <p:nvPr/>
        </p:nvCxnSpPr>
        <p:spPr bwMode="auto">
          <a:xfrm>
            <a:off x="2209800" y="4114800"/>
            <a:ext cx="0" cy="609600"/>
          </a:xfrm>
          <a:prstGeom prst="straightConnector1">
            <a:avLst/>
          </a:prstGeom>
          <a:noFill/>
          <a:ln w="38100" cap="flat" cmpd="sng" algn="ctr">
            <a:solidFill>
              <a:schemeClr val="accent1"/>
            </a:solidFill>
            <a:prstDash val="sysDash"/>
            <a:round/>
            <a:headEnd type="none" w="med" len="med"/>
            <a:tailEnd type="triangle"/>
          </a:ln>
          <a:effectLst/>
        </p:spPr>
      </p:cxnSp>
      <p:sp>
        <p:nvSpPr>
          <p:cNvPr id="56" name="TextBox 55"/>
          <p:cNvSpPr txBox="1"/>
          <p:nvPr/>
        </p:nvSpPr>
        <p:spPr>
          <a:xfrm>
            <a:off x="304800" y="3733800"/>
            <a:ext cx="1170513" cy="52322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~ 3 mos.</a:t>
            </a:r>
          </a:p>
          <a:p>
            <a:r>
              <a:rPr lang="en-US" sz="1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~ 12 - 26 hrs.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C86A3941-DCAA-42D0-9487-46E461044723}"/>
              </a:ext>
            </a:extLst>
          </p:cNvPr>
          <p:cNvSpPr txBox="1"/>
          <p:nvPr/>
        </p:nvSpPr>
        <p:spPr>
          <a:xfrm>
            <a:off x="3124199" y="4191000"/>
            <a:ext cx="3178313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Maintenance</a:t>
            </a:r>
            <a:r>
              <a:rPr lang="en-US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r>
              <a:rPr lang="en-US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Vocational / educational counseling</a:t>
            </a:r>
          </a:p>
          <a:p>
            <a:r>
              <a:rPr lang="en-US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Life skills training </a:t>
            </a:r>
          </a:p>
          <a:p>
            <a:r>
              <a:rPr lang="en-US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Therapy / recovery </a:t>
            </a:r>
            <a:r>
              <a:rPr lang="en-US" sz="1400" b="1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svcs</a:t>
            </a:r>
            <a:endParaRPr lang="en-US" sz="14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1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en-US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Restitution; community svc; fees</a:t>
            </a:r>
          </a:p>
          <a:p>
            <a:r>
              <a:rPr lang="en-US" sz="1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**</a:t>
            </a:r>
            <a:r>
              <a:rPr lang="en-US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HIV/STD prevention</a:t>
            </a:r>
          </a:p>
          <a:p>
            <a:r>
              <a:rPr lang="en-US" sz="1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**</a:t>
            </a:r>
            <a:r>
              <a:rPr lang="en-US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Overdose prevention &amp; reversal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8147AD1-18F8-43A7-9E51-8DFC4D1CD91A}"/>
              </a:ext>
            </a:extLst>
          </p:cNvPr>
          <p:cNvSpPr txBox="1"/>
          <p:nvPr/>
        </p:nvSpPr>
        <p:spPr>
          <a:xfrm>
            <a:off x="3276600" y="6197025"/>
            <a:ext cx="32239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*Restorative justice interventions</a:t>
            </a:r>
          </a:p>
          <a:p>
            <a:r>
              <a:rPr lang="en-US" sz="1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**Humanitarian Needs</a:t>
            </a:r>
          </a:p>
        </p:txBody>
      </p:sp>
      <p:sp>
        <p:nvSpPr>
          <p:cNvPr id="57" name="Rectangle 5">
            <a:extLst>
              <a:ext uri="{FF2B5EF4-FFF2-40B4-BE49-F238E27FC236}">
                <a16:creationId xmlns:a16="http://schemas.microsoft.com/office/drawing/2014/main" id="{71A278C0-1AA7-47E4-BC1E-A94805C296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" y="228600"/>
            <a:ext cx="8534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000" b="1" dirty="0">
                <a:solidFill>
                  <a:srgbClr val="00326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Case Planning</a:t>
            </a:r>
          </a:p>
        </p:txBody>
      </p:sp>
    </p:spTree>
    <p:extLst>
      <p:ext uri="{BB962C8B-B14F-4D97-AF65-F5344CB8AC3E}">
        <p14:creationId xmlns:p14="http://schemas.microsoft.com/office/powerpoint/2010/main" val="2352850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5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ChangeArrowheads="1"/>
          </p:cNvSpPr>
          <p:nvPr/>
        </p:nvSpPr>
        <p:spPr bwMode="auto">
          <a:xfrm>
            <a:off x="0" y="457200"/>
            <a:ext cx="8839200" cy="7620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4147" name="Rectangle 3"/>
          <p:cNvSpPr>
            <a:spLocks noChangeArrowheads="1"/>
          </p:cNvSpPr>
          <p:nvPr/>
        </p:nvSpPr>
        <p:spPr bwMode="auto">
          <a:xfrm>
            <a:off x="0" y="228600"/>
            <a:ext cx="8686800" cy="838200"/>
          </a:xfrm>
          <a:prstGeom prst="rect">
            <a:avLst/>
          </a:prstGeom>
          <a:solidFill>
            <a:srgbClr val="D9CBA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4148" name="Text Box 4"/>
          <p:cNvSpPr txBox="1">
            <a:spLocks noChangeArrowheads="1"/>
          </p:cNvSpPr>
          <p:nvPr/>
        </p:nvSpPr>
        <p:spPr bwMode="auto">
          <a:xfrm>
            <a:off x="76200" y="228600"/>
            <a:ext cx="8839200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kumimoji="1" lang="en-US" sz="5000" dirty="0">
                <a:solidFill>
                  <a:srgbClr val="00326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Shaping Behavior</a:t>
            </a:r>
          </a:p>
        </p:txBody>
      </p:sp>
      <p:sp>
        <p:nvSpPr>
          <p:cNvPr id="134149" name="Text Box 5"/>
          <p:cNvSpPr txBox="1">
            <a:spLocks noChangeArrowheads="1"/>
          </p:cNvSpPr>
          <p:nvPr/>
        </p:nvSpPr>
        <p:spPr bwMode="auto">
          <a:xfrm>
            <a:off x="8158163" y="95250"/>
            <a:ext cx="184150" cy="5794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  <a:defRPr/>
            </a:pPr>
            <a:endParaRPr lang="en-US" sz="320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9737725" y="45370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>
              <a:spcBef>
                <a:spcPct val="0"/>
              </a:spcBef>
            </a:pPr>
            <a:endParaRPr lang="en-US" altLang="en-US" sz="2400" b="0"/>
          </a:p>
        </p:txBody>
      </p:sp>
      <p:sp>
        <p:nvSpPr>
          <p:cNvPr id="134161" name="Rectangle 17"/>
          <p:cNvSpPr>
            <a:spLocks noGrp="1" noChangeArrowheads="1"/>
          </p:cNvSpPr>
          <p:nvPr>
            <p:ph type="body" idx="1"/>
          </p:nvPr>
        </p:nvSpPr>
        <p:spPr>
          <a:xfrm>
            <a:off x="228600" y="1524000"/>
            <a:ext cx="8839200" cy="4572000"/>
          </a:xfrm>
        </p:spPr>
        <p:txBody>
          <a:bodyPr lIns="92075" tIns="46038" rIns="92075" bIns="46038"/>
          <a:lstStyle/>
          <a:p>
            <a:pPr eaLnBrk="1" hangingPunct="1">
              <a:spcBef>
                <a:spcPts val="3000"/>
              </a:spcBef>
              <a:buClr>
                <a:srgbClr val="FF0000"/>
              </a:buClr>
              <a:defRPr/>
            </a:pPr>
            <a:r>
              <a:rPr lang="en-US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Don’t expect too much</a:t>
            </a:r>
          </a:p>
          <a:p>
            <a:pPr lvl="1" eaLnBrk="1" hangingPunct="1">
              <a:spcBef>
                <a:spcPts val="1200"/>
              </a:spcBef>
              <a:buClr>
                <a:srgbClr val="FF0000"/>
              </a:buClr>
              <a:defRPr/>
            </a:pPr>
            <a:r>
              <a:rPr lang="en-US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Learned helplessness, ratio burden, ceiling effects</a:t>
            </a:r>
          </a:p>
          <a:p>
            <a:pPr eaLnBrk="1" hangingPunct="1">
              <a:spcBef>
                <a:spcPts val="2400"/>
              </a:spcBef>
              <a:buClr>
                <a:srgbClr val="FF0000"/>
              </a:buClr>
              <a:defRPr/>
            </a:pPr>
            <a:r>
              <a:rPr lang="en-US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Don’t expect too little</a:t>
            </a:r>
          </a:p>
          <a:p>
            <a:pPr lvl="1" eaLnBrk="1" hangingPunct="1">
              <a:spcBef>
                <a:spcPts val="600"/>
              </a:spcBef>
              <a:buClr>
                <a:srgbClr val="FF0000"/>
              </a:buClr>
              <a:defRPr/>
            </a:pPr>
            <a:r>
              <a:rPr lang="en-US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Habituation, complacency</a:t>
            </a:r>
          </a:p>
          <a:p>
            <a:pPr eaLnBrk="1" hangingPunct="1">
              <a:spcBef>
                <a:spcPts val="2400"/>
              </a:spcBef>
              <a:buClr>
                <a:srgbClr val="FF0000"/>
              </a:buClr>
              <a:defRPr/>
            </a:pPr>
            <a:r>
              <a:rPr lang="en-US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Proximal </a:t>
            </a:r>
            <a:r>
              <a:rPr lang="en-US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vs</a:t>
            </a:r>
            <a:r>
              <a:rPr lang="en-US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. distal goals</a:t>
            </a:r>
          </a:p>
          <a:p>
            <a:pPr eaLnBrk="1" hangingPunct="1">
              <a:spcBef>
                <a:spcPts val="2400"/>
              </a:spcBef>
              <a:buClr>
                <a:srgbClr val="FF0000"/>
              </a:buClr>
              <a:defRPr/>
            </a:pPr>
            <a:r>
              <a:rPr lang="en-US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Phase specificity</a:t>
            </a:r>
          </a:p>
          <a:p>
            <a:pPr lvl="1" eaLnBrk="1" hangingPunct="1">
              <a:spcBef>
                <a:spcPts val="600"/>
              </a:spcBef>
              <a:buClr>
                <a:srgbClr val="FF0000"/>
              </a:buClr>
              <a:defRPr/>
            </a:pPr>
            <a:r>
              <a:rPr lang="en-US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What was once distal becomes proximal</a:t>
            </a:r>
          </a:p>
          <a:p>
            <a:pPr eaLnBrk="1" hangingPunct="1">
              <a:lnSpc>
                <a:spcPct val="135000"/>
              </a:lnSpc>
              <a:buClr>
                <a:srgbClr val="FF0000"/>
              </a:buClr>
              <a:defRPr/>
            </a:pPr>
            <a:endParaRPr lang="en-US" sz="3500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  <a:p>
            <a:pPr eaLnBrk="1" hangingPunct="1">
              <a:lnSpc>
                <a:spcPct val="150000"/>
              </a:lnSpc>
              <a:buClr>
                <a:srgbClr val="FF0000"/>
              </a:buClr>
              <a:defRPr/>
            </a:pPr>
            <a:endParaRPr lang="en-US" sz="3500" b="1" dirty="0">
              <a:solidFill>
                <a:schemeClr val="bg1"/>
              </a:solidFill>
              <a:latin typeface="Arial" pitchFamily="34" charset="0"/>
            </a:endParaRPr>
          </a:p>
          <a:p>
            <a:pPr eaLnBrk="1" hangingPunct="1">
              <a:lnSpc>
                <a:spcPct val="115000"/>
              </a:lnSpc>
              <a:buClr>
                <a:srgbClr val="FF0000"/>
              </a:buClr>
              <a:defRPr/>
            </a:pPr>
            <a:endParaRPr lang="en-US" sz="3500" b="1" dirty="0">
              <a:solidFill>
                <a:schemeClr val="bg1"/>
              </a:solidFill>
              <a:latin typeface="Arial" pitchFamily="34" charset="0"/>
            </a:endParaRPr>
          </a:p>
        </p:txBody>
      </p:sp>
      <p:pic>
        <p:nvPicPr>
          <p:cNvPr id="1026" name="Picture 2" descr="http://ak.picdn.net/shutterstock/videos/3400247/preview/stock-footage-ceramic-clay-on-turntable-shaping-and-finishing-a-bow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2721863"/>
            <a:ext cx="2759529" cy="1545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3171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41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41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41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41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41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41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41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41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41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41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41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41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41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41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161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4" name="Rectangle 2">
            <a:extLst>
              <a:ext uri="{FF2B5EF4-FFF2-40B4-BE49-F238E27FC236}">
                <a16:creationId xmlns:a16="http://schemas.microsoft.com/office/drawing/2014/main" id="{36BED020-D987-414B-9549-F0A290E94E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8763000" cy="6858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50000"/>
              </a:spcBef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3235" name="Rectangle 3">
            <a:extLst>
              <a:ext uri="{FF2B5EF4-FFF2-40B4-BE49-F238E27FC236}">
                <a16:creationId xmlns:a16="http://schemas.microsoft.com/office/drawing/2014/main" id="{244DD5F6-832C-493C-8B4D-93B37CC160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04800"/>
            <a:ext cx="8686800" cy="762000"/>
          </a:xfrm>
          <a:prstGeom prst="rect">
            <a:avLst/>
          </a:prstGeom>
          <a:solidFill>
            <a:srgbClr val="D9CBA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50000"/>
              </a:spcBef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3236" name="Text Box 4">
            <a:extLst>
              <a:ext uri="{FF2B5EF4-FFF2-40B4-BE49-F238E27FC236}">
                <a16:creationId xmlns:a16="http://schemas.microsoft.com/office/drawing/2014/main" id="{9AE03D78-6097-4EA1-B86B-AD17C49F63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76200" y="334963"/>
            <a:ext cx="8839200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kumimoji="1" lang="en-US" sz="4800" dirty="0">
                <a:solidFill>
                  <a:srgbClr val="00326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Treat or Punish?</a:t>
            </a:r>
            <a:endParaRPr kumimoji="1" lang="en-US" sz="4800" b="0" u="sng" dirty="0">
              <a:effectLst>
                <a:outerShdw blurRad="38100" dist="38100" dir="2700000" algn="tl">
                  <a:srgbClr val="FFFFFF"/>
                </a:outerShdw>
              </a:effectLst>
              <a:latin typeface="Arial Black" pitchFamily="34" charset="0"/>
            </a:endParaRPr>
          </a:p>
        </p:txBody>
      </p:sp>
      <p:sp>
        <p:nvSpPr>
          <p:cNvPr id="7173" name="Text Box 5">
            <a:extLst>
              <a:ext uri="{FF2B5EF4-FFF2-40B4-BE49-F238E27FC236}">
                <a16:creationId xmlns:a16="http://schemas.microsoft.com/office/drawing/2014/main" id="{4B2E147E-4A53-48CB-9AFB-881A22C25C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37725" y="45370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 b="0"/>
          </a:p>
        </p:txBody>
      </p:sp>
      <p:sp>
        <p:nvSpPr>
          <p:cNvPr id="223238" name="Rectangle 6">
            <a:extLst>
              <a:ext uri="{FF2B5EF4-FFF2-40B4-BE49-F238E27FC236}">
                <a16:creationId xmlns:a16="http://schemas.microsoft.com/office/drawing/2014/main" id="{CA9F6297-0447-4139-BBF7-2C6F63AC5C4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52400" y="990600"/>
            <a:ext cx="8991600" cy="4876800"/>
          </a:xfrm>
        </p:spPr>
        <p:txBody>
          <a:bodyPr lIns="92075" tIns="46038" rIns="92075" bIns="46038"/>
          <a:lstStyle/>
          <a:p>
            <a:pPr marL="609600" indent="-609600" eaLnBrk="1" hangingPunct="1">
              <a:lnSpc>
                <a:spcPct val="200000"/>
              </a:lnSpc>
              <a:spcBef>
                <a:spcPct val="25000"/>
              </a:spcBef>
              <a:buClr>
                <a:srgbClr val="FF0000"/>
              </a:buClr>
              <a:buFontTx/>
              <a:buNone/>
              <a:defRPr/>
            </a:pPr>
            <a:r>
              <a:rPr lang="en-US" sz="28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   </a:t>
            </a:r>
            <a:r>
              <a:rPr lang="en-US" sz="34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Substance Dependence or Addiction</a:t>
            </a:r>
          </a:p>
          <a:p>
            <a:pPr marL="609600" indent="-609600" eaLnBrk="1" hangingPunct="1">
              <a:lnSpc>
                <a:spcPct val="150000"/>
              </a:lnSpc>
              <a:spcBef>
                <a:spcPct val="25000"/>
              </a:spcBef>
              <a:buClr>
                <a:srgbClr val="FF0000"/>
              </a:buClr>
              <a:buFontTx/>
              <a:buNone/>
              <a:defRPr/>
            </a:pPr>
            <a:endParaRPr lang="en-US" sz="2800" b="1" dirty="0">
              <a:solidFill>
                <a:schemeClr val="bg1"/>
              </a:solidFill>
              <a:latin typeface="Arial" pitchFamily="34" charset="0"/>
            </a:endParaRPr>
          </a:p>
          <a:p>
            <a:pPr marL="990600" lvl="1" indent="-533400" eaLnBrk="1" hangingPunct="1">
              <a:lnSpc>
                <a:spcPct val="115000"/>
              </a:lnSpc>
              <a:spcBef>
                <a:spcPct val="25000"/>
              </a:spcBef>
              <a:buClr>
                <a:srgbClr val="FF0000"/>
              </a:buClr>
              <a:buFontTx/>
              <a:buNone/>
              <a:defRPr/>
            </a:pPr>
            <a:endParaRPr lang="en-US" sz="2000" b="1" dirty="0">
              <a:solidFill>
                <a:srgbClr val="00326A"/>
              </a:solidFill>
              <a:latin typeface="Arial" pitchFamily="34" charset="0"/>
            </a:endParaRPr>
          </a:p>
          <a:p>
            <a:pPr marL="609600" indent="-609600" eaLnBrk="1" hangingPunct="1">
              <a:lnSpc>
                <a:spcPct val="90000"/>
              </a:lnSpc>
              <a:defRPr/>
            </a:pPr>
            <a:endParaRPr lang="en-U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49053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8" name="Rectangle 2">
            <a:extLst>
              <a:ext uri="{FF2B5EF4-FFF2-40B4-BE49-F238E27FC236}">
                <a16:creationId xmlns:a16="http://schemas.microsoft.com/office/drawing/2014/main" id="{0EE7699B-A262-47A9-A75B-4C733E1460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8763000" cy="6858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50000"/>
              </a:spcBef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4259" name="Rectangle 3">
            <a:extLst>
              <a:ext uri="{FF2B5EF4-FFF2-40B4-BE49-F238E27FC236}">
                <a16:creationId xmlns:a16="http://schemas.microsoft.com/office/drawing/2014/main" id="{DEE34A18-120C-4B28-95CE-2D038E28C5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04800"/>
            <a:ext cx="8686800" cy="762000"/>
          </a:xfrm>
          <a:prstGeom prst="rect">
            <a:avLst/>
          </a:prstGeom>
          <a:solidFill>
            <a:srgbClr val="D9CBA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50000"/>
              </a:spcBef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196" name="Text Box 4">
            <a:extLst>
              <a:ext uri="{FF2B5EF4-FFF2-40B4-BE49-F238E27FC236}">
                <a16:creationId xmlns:a16="http://schemas.microsoft.com/office/drawing/2014/main" id="{D4498720-1914-40B0-89D0-6C5C5AA215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37725" y="45370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 b="0"/>
          </a:p>
        </p:txBody>
      </p:sp>
      <p:sp>
        <p:nvSpPr>
          <p:cNvPr id="224261" name="Rectangle 5">
            <a:extLst>
              <a:ext uri="{FF2B5EF4-FFF2-40B4-BE49-F238E27FC236}">
                <a16:creationId xmlns:a16="http://schemas.microsoft.com/office/drawing/2014/main" id="{B97C3588-2564-4965-8430-A295957D690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52400" y="990600"/>
            <a:ext cx="8991600" cy="4876800"/>
          </a:xfrm>
        </p:spPr>
        <p:txBody>
          <a:bodyPr lIns="92075" tIns="46038" rIns="92075" bIns="46038"/>
          <a:lstStyle/>
          <a:p>
            <a:pPr marL="609600" indent="-609600" eaLnBrk="1" hangingPunct="1">
              <a:lnSpc>
                <a:spcPct val="200000"/>
              </a:lnSpc>
              <a:spcBef>
                <a:spcPct val="25000"/>
              </a:spcBef>
              <a:buClr>
                <a:srgbClr val="FFFF66"/>
              </a:buClr>
              <a:buFontTx/>
              <a:buNone/>
              <a:defRPr/>
            </a:pPr>
            <a:r>
              <a:rPr lang="en-US" sz="28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   </a:t>
            </a:r>
            <a:r>
              <a:rPr lang="en-US" sz="34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Substance Dependence or Addiction</a:t>
            </a:r>
          </a:p>
          <a:p>
            <a:pPr marL="990600" lvl="1" indent="-533400" eaLnBrk="1" hangingPunct="1">
              <a:lnSpc>
                <a:spcPct val="75000"/>
              </a:lnSpc>
              <a:spcBef>
                <a:spcPct val="25000"/>
              </a:spcBef>
              <a:buClr>
                <a:srgbClr val="FFFF66"/>
              </a:buClr>
              <a:buFontTx/>
              <a:buAutoNum type="arabicPeriod"/>
              <a:defRPr/>
            </a:pPr>
            <a:r>
              <a:rPr lang="en-US" sz="22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Triggered binge pattern</a:t>
            </a:r>
          </a:p>
          <a:p>
            <a:pPr marL="990600" lvl="1" indent="-533400" eaLnBrk="1" hangingPunct="1">
              <a:lnSpc>
                <a:spcPct val="75000"/>
              </a:lnSpc>
              <a:spcBef>
                <a:spcPct val="25000"/>
              </a:spcBef>
              <a:buClr>
                <a:srgbClr val="FFFF66"/>
              </a:buClr>
              <a:buFontTx/>
              <a:buAutoNum type="arabicPeriod"/>
              <a:defRPr/>
            </a:pPr>
            <a:r>
              <a:rPr lang="en-US" sz="22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Cravings or compulsions</a:t>
            </a:r>
          </a:p>
          <a:p>
            <a:pPr marL="990600" lvl="1" indent="-533400" eaLnBrk="1" hangingPunct="1">
              <a:lnSpc>
                <a:spcPct val="75000"/>
              </a:lnSpc>
              <a:spcBef>
                <a:spcPct val="25000"/>
              </a:spcBef>
              <a:buClr>
                <a:srgbClr val="FFFF66"/>
              </a:buClr>
              <a:buFontTx/>
              <a:buAutoNum type="arabicPeriod"/>
              <a:defRPr/>
            </a:pPr>
            <a:r>
              <a:rPr lang="en-US" sz="22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Withdrawal symptoms</a:t>
            </a:r>
          </a:p>
          <a:p>
            <a:pPr marL="609600" indent="-609600" eaLnBrk="1" hangingPunct="1">
              <a:lnSpc>
                <a:spcPct val="210000"/>
              </a:lnSpc>
              <a:spcBef>
                <a:spcPct val="25000"/>
              </a:spcBef>
              <a:buClr>
                <a:srgbClr val="FF0000"/>
              </a:buClr>
              <a:buFontTx/>
              <a:buNone/>
              <a:defRPr/>
            </a:pPr>
            <a:r>
              <a:rPr lang="en-US" sz="2800" b="1" dirty="0">
                <a:solidFill>
                  <a:srgbClr val="FFFF66"/>
                </a:solidFill>
                <a:latin typeface="Arial" pitchFamily="34" charset="0"/>
              </a:rPr>
              <a:t>   </a:t>
            </a:r>
            <a:endParaRPr lang="en-US" sz="2800" b="1" dirty="0">
              <a:solidFill>
                <a:schemeClr val="bg1"/>
              </a:solidFill>
              <a:latin typeface="Arial" pitchFamily="34" charset="0"/>
            </a:endParaRPr>
          </a:p>
          <a:p>
            <a:pPr marL="990600" lvl="1" indent="-533400" eaLnBrk="1" hangingPunct="1">
              <a:lnSpc>
                <a:spcPct val="115000"/>
              </a:lnSpc>
              <a:spcBef>
                <a:spcPct val="25000"/>
              </a:spcBef>
              <a:buClr>
                <a:srgbClr val="FF0000"/>
              </a:buClr>
              <a:buFontTx/>
              <a:buNone/>
              <a:defRPr/>
            </a:pPr>
            <a:endParaRPr lang="en-US" sz="2000" b="1" dirty="0">
              <a:solidFill>
                <a:srgbClr val="00326A"/>
              </a:solidFill>
              <a:latin typeface="Arial" pitchFamily="34" charset="0"/>
            </a:endParaRPr>
          </a:p>
          <a:p>
            <a:pPr marL="609600" indent="-609600" eaLnBrk="1" hangingPunct="1">
              <a:lnSpc>
                <a:spcPct val="90000"/>
              </a:lnSpc>
              <a:defRPr/>
            </a:pP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24270" name="Text Box 14">
            <a:extLst>
              <a:ext uri="{FF2B5EF4-FFF2-40B4-BE49-F238E27FC236}">
                <a16:creationId xmlns:a16="http://schemas.microsoft.com/office/drawing/2014/main" id="{CB98BAF7-D6E8-4945-BFCF-37BF8BA629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76200" y="334963"/>
            <a:ext cx="8839200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kumimoji="1" lang="en-US" sz="4800" dirty="0">
                <a:solidFill>
                  <a:srgbClr val="00326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Treat or Punish?</a:t>
            </a:r>
            <a:endParaRPr kumimoji="1" lang="en-US" sz="4800" b="0" u="sng" dirty="0">
              <a:effectLst>
                <a:outerShdw blurRad="38100" dist="38100" dir="2700000" algn="tl">
                  <a:srgbClr val="FFFFFF"/>
                </a:outerShdw>
              </a:effectLst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09656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2">
            <a:extLst>
              <a:ext uri="{FF2B5EF4-FFF2-40B4-BE49-F238E27FC236}">
                <a16:creationId xmlns:a16="http://schemas.microsoft.com/office/drawing/2014/main" id="{ECA91D28-6604-4827-AC1E-533E1A0B5F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8763000" cy="6858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50000"/>
              </a:spcBef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5283" name="Rectangle 3">
            <a:extLst>
              <a:ext uri="{FF2B5EF4-FFF2-40B4-BE49-F238E27FC236}">
                <a16:creationId xmlns:a16="http://schemas.microsoft.com/office/drawing/2014/main" id="{7BFB2D37-86F0-4F35-A48F-E4061562A1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04800"/>
            <a:ext cx="8686800" cy="762000"/>
          </a:xfrm>
          <a:prstGeom prst="rect">
            <a:avLst/>
          </a:prstGeom>
          <a:solidFill>
            <a:srgbClr val="D9CBA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50000"/>
              </a:spcBef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220" name="Text Box 4">
            <a:extLst>
              <a:ext uri="{FF2B5EF4-FFF2-40B4-BE49-F238E27FC236}">
                <a16:creationId xmlns:a16="http://schemas.microsoft.com/office/drawing/2014/main" id="{049582A9-7C3D-43FE-97D3-82370E9EDE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37725" y="45370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 b="0"/>
          </a:p>
        </p:txBody>
      </p:sp>
      <p:sp>
        <p:nvSpPr>
          <p:cNvPr id="225285" name="Rectangle 5">
            <a:extLst>
              <a:ext uri="{FF2B5EF4-FFF2-40B4-BE49-F238E27FC236}">
                <a16:creationId xmlns:a16="http://schemas.microsoft.com/office/drawing/2014/main" id="{75E70D26-4EA5-4965-BFAA-1D9311843D4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52400" y="990600"/>
            <a:ext cx="8991600" cy="4876800"/>
          </a:xfrm>
        </p:spPr>
        <p:txBody>
          <a:bodyPr lIns="92075" tIns="46038" rIns="92075" bIns="46038"/>
          <a:lstStyle/>
          <a:p>
            <a:pPr marL="609600" indent="-609600" eaLnBrk="1" hangingPunct="1">
              <a:lnSpc>
                <a:spcPct val="200000"/>
              </a:lnSpc>
              <a:spcBef>
                <a:spcPct val="25000"/>
              </a:spcBef>
              <a:buClr>
                <a:srgbClr val="FF0000"/>
              </a:buClr>
              <a:buFontTx/>
              <a:buNone/>
              <a:defRPr/>
            </a:pPr>
            <a:r>
              <a:rPr lang="en-US" sz="28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   </a:t>
            </a:r>
            <a:r>
              <a:rPr lang="en-US" sz="34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Substance Dependence or Addiction</a:t>
            </a:r>
          </a:p>
          <a:p>
            <a:pPr marL="990600" lvl="1" indent="-533400" eaLnBrk="1" hangingPunct="1">
              <a:lnSpc>
                <a:spcPct val="75000"/>
              </a:lnSpc>
              <a:spcBef>
                <a:spcPct val="25000"/>
              </a:spcBef>
              <a:buClr>
                <a:srgbClr val="FFFF66"/>
              </a:buClr>
              <a:buFontTx/>
              <a:buAutoNum type="arabicPeriod"/>
              <a:defRPr/>
            </a:pPr>
            <a:r>
              <a:rPr lang="en-US" sz="22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Triggered binge pattern</a:t>
            </a:r>
          </a:p>
          <a:p>
            <a:pPr marL="990600" lvl="1" indent="-533400" eaLnBrk="1" hangingPunct="1">
              <a:lnSpc>
                <a:spcPct val="75000"/>
              </a:lnSpc>
              <a:spcBef>
                <a:spcPct val="25000"/>
              </a:spcBef>
              <a:buClr>
                <a:srgbClr val="FFFF66"/>
              </a:buClr>
              <a:buFontTx/>
              <a:buAutoNum type="arabicPeriod"/>
              <a:defRPr/>
            </a:pPr>
            <a:r>
              <a:rPr lang="en-US" sz="22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Cravings or compulsions</a:t>
            </a:r>
          </a:p>
          <a:p>
            <a:pPr marL="990600" lvl="1" indent="-533400" eaLnBrk="1" hangingPunct="1">
              <a:lnSpc>
                <a:spcPct val="75000"/>
              </a:lnSpc>
              <a:spcBef>
                <a:spcPct val="25000"/>
              </a:spcBef>
              <a:buClr>
                <a:srgbClr val="FFFF66"/>
              </a:buClr>
              <a:buFontTx/>
              <a:buAutoNum type="arabicPeriod"/>
              <a:defRPr/>
            </a:pPr>
            <a:r>
              <a:rPr lang="en-US" sz="22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Withdrawal symptoms</a:t>
            </a:r>
          </a:p>
          <a:p>
            <a:pPr marL="609600" indent="-609600" eaLnBrk="1" hangingPunct="1">
              <a:lnSpc>
                <a:spcPct val="210000"/>
              </a:lnSpc>
              <a:spcBef>
                <a:spcPct val="25000"/>
              </a:spcBef>
              <a:buClr>
                <a:srgbClr val="FF0000"/>
              </a:buClr>
              <a:buFontTx/>
              <a:buNone/>
              <a:defRPr/>
            </a:pPr>
            <a:r>
              <a:rPr lang="en-US" sz="2800" b="1" dirty="0">
                <a:solidFill>
                  <a:srgbClr val="FFFF66"/>
                </a:solidFill>
                <a:latin typeface="Arial" pitchFamily="34" charset="0"/>
              </a:rPr>
              <a:t>   </a:t>
            </a:r>
            <a:endParaRPr lang="en-US" sz="2600" b="1" dirty="0">
              <a:solidFill>
                <a:schemeClr val="bg1"/>
              </a:solidFill>
              <a:latin typeface="Arial" pitchFamily="34" charset="0"/>
            </a:endParaRPr>
          </a:p>
          <a:p>
            <a:pPr marL="609600" indent="-609600" eaLnBrk="1" hangingPunct="1">
              <a:lnSpc>
                <a:spcPct val="150000"/>
              </a:lnSpc>
              <a:spcBef>
                <a:spcPct val="25000"/>
              </a:spcBef>
              <a:buClr>
                <a:srgbClr val="FF0000"/>
              </a:buClr>
              <a:buFontTx/>
              <a:buNone/>
              <a:defRPr/>
            </a:pPr>
            <a:endParaRPr lang="en-US" sz="2800" b="1" dirty="0">
              <a:solidFill>
                <a:schemeClr val="bg1"/>
              </a:solidFill>
              <a:latin typeface="Arial" pitchFamily="34" charset="0"/>
            </a:endParaRPr>
          </a:p>
          <a:p>
            <a:pPr marL="990600" lvl="1" indent="-533400" eaLnBrk="1" hangingPunct="1">
              <a:lnSpc>
                <a:spcPct val="115000"/>
              </a:lnSpc>
              <a:spcBef>
                <a:spcPct val="25000"/>
              </a:spcBef>
              <a:buClr>
                <a:srgbClr val="FF0000"/>
              </a:buClr>
              <a:buFontTx/>
              <a:buNone/>
              <a:defRPr/>
            </a:pPr>
            <a:endParaRPr lang="en-US" sz="2000" b="1" dirty="0">
              <a:solidFill>
                <a:srgbClr val="00326A"/>
              </a:solidFill>
              <a:latin typeface="Arial" pitchFamily="34" charset="0"/>
            </a:endParaRPr>
          </a:p>
          <a:p>
            <a:pPr marL="609600" indent="-609600" eaLnBrk="1" hangingPunct="1">
              <a:lnSpc>
                <a:spcPct val="90000"/>
              </a:lnSpc>
              <a:defRPr/>
            </a:pP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25294" name="Text Box 14">
            <a:extLst>
              <a:ext uri="{FF2B5EF4-FFF2-40B4-BE49-F238E27FC236}">
                <a16:creationId xmlns:a16="http://schemas.microsoft.com/office/drawing/2014/main" id="{6EE0703C-90B8-4EA6-B3A7-C73E66E50605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3725863" y="2446337"/>
            <a:ext cx="1830388" cy="90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eaVert" anchorCtr="1">
            <a:spAutoFit/>
          </a:bodyPr>
          <a:lstStyle/>
          <a:p>
            <a:pPr lvl="1" algn="ctr" eaLnBrk="1" hangingPunct="1">
              <a:lnSpc>
                <a:spcPct val="75000"/>
              </a:lnSpc>
              <a:spcBef>
                <a:spcPct val="25000"/>
              </a:spcBef>
              <a:buClr>
                <a:srgbClr val="FF0000"/>
              </a:buClr>
              <a:buFont typeface="Wingdings" pitchFamily="2" charset="2"/>
              <a:buNone/>
              <a:defRPr/>
            </a:pPr>
            <a:r>
              <a:rPr lang="en-US" sz="8400">
                <a:solidFill>
                  <a:schemeClr val="bg1"/>
                </a:solidFill>
                <a:cs typeface="Times New Roman" pitchFamily="18" charset="0"/>
              </a:rPr>
              <a:t>}</a:t>
            </a:r>
            <a:endParaRPr lang="en-US" sz="8400">
              <a:solidFill>
                <a:schemeClr val="bg1"/>
              </a:solidFill>
            </a:endParaRPr>
          </a:p>
          <a:p>
            <a:pPr algn="ctr">
              <a:spcBef>
                <a:spcPct val="50000"/>
              </a:spcBef>
              <a:defRPr/>
            </a:pPr>
            <a:endParaRPr lang="en-US" sz="3000" b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9223" name="Text Box 15">
            <a:extLst>
              <a:ext uri="{FF2B5EF4-FFF2-40B4-BE49-F238E27FC236}">
                <a16:creationId xmlns:a16="http://schemas.microsoft.com/office/drawing/2014/main" id="{9492F8B2-8FA3-482B-8D52-73F87EAF4081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6504782" y="977106"/>
            <a:ext cx="519112" cy="316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 anchorCtr="1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2200">
                <a:solidFill>
                  <a:schemeClr val="bg1"/>
                </a:solidFill>
              </a:rPr>
              <a:t>Abstinence is a </a:t>
            </a:r>
            <a:r>
              <a:rPr lang="en-US" altLang="en-US" sz="2200" u="sng">
                <a:solidFill>
                  <a:schemeClr val="bg1"/>
                </a:solidFill>
              </a:rPr>
              <a:t>distal</a:t>
            </a:r>
            <a:r>
              <a:rPr lang="en-US" altLang="en-US" sz="2200">
                <a:solidFill>
                  <a:schemeClr val="bg1"/>
                </a:solidFill>
              </a:rPr>
              <a:t> goal</a:t>
            </a:r>
          </a:p>
        </p:txBody>
      </p:sp>
      <p:sp>
        <p:nvSpPr>
          <p:cNvPr id="17" name="Text Box 4">
            <a:extLst>
              <a:ext uri="{FF2B5EF4-FFF2-40B4-BE49-F238E27FC236}">
                <a16:creationId xmlns:a16="http://schemas.microsoft.com/office/drawing/2014/main" id="{142EB726-1E58-4358-A819-FD3B03F848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76200" y="334963"/>
            <a:ext cx="8839200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kumimoji="1" lang="en-US" sz="4800" dirty="0">
                <a:solidFill>
                  <a:srgbClr val="00326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Treat or Punish?</a:t>
            </a:r>
            <a:endParaRPr kumimoji="1" lang="en-US" sz="4800" b="0" u="sng" dirty="0">
              <a:effectLst>
                <a:outerShdw blurRad="38100" dist="38100" dir="2700000" algn="tl">
                  <a:srgbClr val="FFFFFF"/>
                </a:outerShdw>
              </a:effectLst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22687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06" name="Rectangle 2">
            <a:extLst>
              <a:ext uri="{FF2B5EF4-FFF2-40B4-BE49-F238E27FC236}">
                <a16:creationId xmlns:a16="http://schemas.microsoft.com/office/drawing/2014/main" id="{C7F05640-FC4F-4DC0-8F8A-9152C1D713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8763000" cy="6858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50000"/>
              </a:spcBef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6307" name="Rectangle 3">
            <a:extLst>
              <a:ext uri="{FF2B5EF4-FFF2-40B4-BE49-F238E27FC236}">
                <a16:creationId xmlns:a16="http://schemas.microsoft.com/office/drawing/2014/main" id="{9FA84FC2-78D0-4F0E-9ED5-B17B0BA4FA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04800"/>
            <a:ext cx="8686800" cy="762000"/>
          </a:xfrm>
          <a:prstGeom prst="rect">
            <a:avLst/>
          </a:prstGeom>
          <a:solidFill>
            <a:srgbClr val="D9CBA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50000"/>
              </a:spcBef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44" name="Text Box 4">
            <a:extLst>
              <a:ext uri="{FF2B5EF4-FFF2-40B4-BE49-F238E27FC236}">
                <a16:creationId xmlns:a16="http://schemas.microsoft.com/office/drawing/2014/main" id="{414F558A-8241-4735-AAC8-CA5DAC2C08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37725" y="45370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 b="0"/>
          </a:p>
        </p:txBody>
      </p:sp>
      <p:sp>
        <p:nvSpPr>
          <p:cNvPr id="226309" name="Rectangle 5">
            <a:extLst>
              <a:ext uri="{FF2B5EF4-FFF2-40B4-BE49-F238E27FC236}">
                <a16:creationId xmlns:a16="http://schemas.microsoft.com/office/drawing/2014/main" id="{4B2CA42B-A01B-4F9D-AC47-AEE228607CC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52400" y="990600"/>
            <a:ext cx="8991600" cy="4876800"/>
          </a:xfrm>
        </p:spPr>
        <p:txBody>
          <a:bodyPr lIns="92075" tIns="46038" rIns="92075" bIns="46038"/>
          <a:lstStyle/>
          <a:p>
            <a:pPr marL="609600" indent="-609600" eaLnBrk="1" hangingPunct="1">
              <a:lnSpc>
                <a:spcPct val="200000"/>
              </a:lnSpc>
              <a:spcBef>
                <a:spcPct val="25000"/>
              </a:spcBef>
              <a:buClr>
                <a:srgbClr val="FF0000"/>
              </a:buClr>
              <a:buFontTx/>
              <a:buNone/>
              <a:defRPr/>
            </a:pPr>
            <a:r>
              <a:rPr lang="en-US" sz="28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   </a:t>
            </a:r>
            <a:r>
              <a:rPr lang="en-US" sz="34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Substance Dependence or Addiction</a:t>
            </a:r>
          </a:p>
          <a:p>
            <a:pPr marL="990600" lvl="1" indent="-533400" eaLnBrk="1" hangingPunct="1">
              <a:lnSpc>
                <a:spcPct val="75000"/>
              </a:lnSpc>
              <a:spcBef>
                <a:spcPct val="25000"/>
              </a:spcBef>
              <a:buClr>
                <a:schemeClr val="bg2"/>
              </a:buClr>
              <a:buFontTx/>
              <a:buAutoNum type="arabicPeriod"/>
              <a:defRPr/>
            </a:pPr>
            <a:r>
              <a:rPr lang="en-US" sz="22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Triggered binge pattern</a:t>
            </a:r>
          </a:p>
          <a:p>
            <a:pPr marL="990600" lvl="1" indent="-533400" eaLnBrk="1" hangingPunct="1">
              <a:lnSpc>
                <a:spcPct val="75000"/>
              </a:lnSpc>
              <a:spcBef>
                <a:spcPct val="25000"/>
              </a:spcBef>
              <a:buClr>
                <a:schemeClr val="bg2"/>
              </a:buClr>
              <a:buFontTx/>
              <a:buAutoNum type="arabicPeriod"/>
              <a:defRPr/>
            </a:pPr>
            <a:r>
              <a:rPr lang="en-US" sz="22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Cravings or compulsions</a:t>
            </a:r>
          </a:p>
          <a:p>
            <a:pPr marL="990600" lvl="1" indent="-533400" eaLnBrk="1" hangingPunct="1">
              <a:lnSpc>
                <a:spcPct val="75000"/>
              </a:lnSpc>
              <a:spcBef>
                <a:spcPct val="25000"/>
              </a:spcBef>
              <a:buClr>
                <a:schemeClr val="bg2"/>
              </a:buClr>
              <a:buFontTx/>
              <a:buAutoNum type="arabicPeriod"/>
              <a:defRPr/>
            </a:pPr>
            <a:r>
              <a:rPr lang="en-US" sz="22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Withdrawal symptoms</a:t>
            </a:r>
          </a:p>
          <a:p>
            <a:pPr marL="609600" indent="-609600" eaLnBrk="1" hangingPunct="1">
              <a:lnSpc>
                <a:spcPct val="210000"/>
              </a:lnSpc>
              <a:spcBef>
                <a:spcPct val="25000"/>
              </a:spcBef>
              <a:buClr>
                <a:srgbClr val="FF0000"/>
              </a:buClr>
              <a:buFontTx/>
              <a:buNone/>
              <a:defRPr/>
            </a:pPr>
            <a:r>
              <a:rPr lang="en-US" sz="2800" b="1" dirty="0">
                <a:solidFill>
                  <a:srgbClr val="FFFF66"/>
                </a:solidFill>
                <a:latin typeface="Arial" pitchFamily="34" charset="0"/>
              </a:rPr>
              <a:t>   </a:t>
            </a:r>
            <a:r>
              <a:rPr lang="en-US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Substance Abuse</a:t>
            </a:r>
          </a:p>
          <a:p>
            <a:pPr marL="609600" indent="-609600" eaLnBrk="1" hangingPunct="1">
              <a:lnSpc>
                <a:spcPct val="210000"/>
              </a:lnSpc>
              <a:spcBef>
                <a:spcPct val="25000"/>
              </a:spcBef>
              <a:buClr>
                <a:srgbClr val="FF0000"/>
              </a:buClr>
              <a:buFontTx/>
              <a:buNone/>
              <a:defRPr/>
            </a:pPr>
            <a:r>
              <a:rPr lang="en-US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   </a:t>
            </a:r>
            <a:endParaRPr lang="en-US" sz="2400" b="1" dirty="0">
              <a:solidFill>
                <a:srgbClr val="00326A"/>
              </a:solidFill>
              <a:latin typeface="Arial" pitchFamily="34" charset="0"/>
            </a:endParaRPr>
          </a:p>
          <a:p>
            <a:pPr marL="609600" indent="-609600" eaLnBrk="1" hangingPunct="1">
              <a:lnSpc>
                <a:spcPct val="90000"/>
              </a:lnSpc>
              <a:defRPr/>
            </a:pP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26318" name="Text Box 14">
            <a:extLst>
              <a:ext uri="{FF2B5EF4-FFF2-40B4-BE49-F238E27FC236}">
                <a16:creationId xmlns:a16="http://schemas.microsoft.com/office/drawing/2014/main" id="{F55B8FDF-0ED5-48AD-84D0-EBD13692BBA1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3725863" y="2446337"/>
            <a:ext cx="1830388" cy="90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eaVert" anchorCtr="1">
            <a:spAutoFit/>
          </a:bodyPr>
          <a:lstStyle/>
          <a:p>
            <a:pPr lvl="1" algn="ctr" eaLnBrk="1" hangingPunct="1">
              <a:lnSpc>
                <a:spcPct val="75000"/>
              </a:lnSpc>
              <a:spcBef>
                <a:spcPct val="25000"/>
              </a:spcBef>
              <a:buClr>
                <a:srgbClr val="FF0000"/>
              </a:buClr>
              <a:buFont typeface="Wingdings" pitchFamily="2" charset="2"/>
              <a:buNone/>
              <a:defRPr/>
            </a:pPr>
            <a:r>
              <a:rPr lang="en-US" sz="8400">
                <a:solidFill>
                  <a:schemeClr val="bg2"/>
                </a:solidFill>
                <a:cs typeface="Times New Roman" pitchFamily="18" charset="0"/>
              </a:rPr>
              <a:t>}</a:t>
            </a:r>
            <a:endParaRPr lang="en-US" sz="8400">
              <a:solidFill>
                <a:schemeClr val="bg2"/>
              </a:solidFill>
            </a:endParaRPr>
          </a:p>
          <a:p>
            <a:pPr algn="ctr">
              <a:spcBef>
                <a:spcPct val="50000"/>
              </a:spcBef>
              <a:defRPr/>
            </a:pPr>
            <a:endParaRPr lang="en-US" sz="3000" b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0247" name="Text Box 15">
            <a:extLst>
              <a:ext uri="{FF2B5EF4-FFF2-40B4-BE49-F238E27FC236}">
                <a16:creationId xmlns:a16="http://schemas.microsoft.com/office/drawing/2014/main" id="{4C7EBEC1-A240-4A6A-8DBB-7408ED9C40A1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6504782" y="977106"/>
            <a:ext cx="519112" cy="316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 anchorCtr="1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2200">
                <a:solidFill>
                  <a:schemeClr val="bg2"/>
                </a:solidFill>
              </a:rPr>
              <a:t>Abstinence is a </a:t>
            </a:r>
            <a:r>
              <a:rPr lang="en-US" altLang="en-US" sz="2200" u="sng">
                <a:solidFill>
                  <a:schemeClr val="bg2"/>
                </a:solidFill>
              </a:rPr>
              <a:t>distal</a:t>
            </a:r>
            <a:r>
              <a:rPr lang="en-US" altLang="en-US" sz="2200">
                <a:solidFill>
                  <a:schemeClr val="bg2"/>
                </a:solidFill>
              </a:rPr>
              <a:t> goal</a:t>
            </a:r>
          </a:p>
        </p:txBody>
      </p:sp>
      <p:sp>
        <p:nvSpPr>
          <p:cNvPr id="18" name="Text Box 4">
            <a:extLst>
              <a:ext uri="{FF2B5EF4-FFF2-40B4-BE49-F238E27FC236}">
                <a16:creationId xmlns:a16="http://schemas.microsoft.com/office/drawing/2014/main" id="{2C021038-D715-4699-8DD6-633B492CD6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76200" y="334963"/>
            <a:ext cx="8839200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kumimoji="1" lang="en-US" sz="4800" dirty="0">
                <a:solidFill>
                  <a:srgbClr val="00326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Treat or Punish?</a:t>
            </a:r>
            <a:endParaRPr kumimoji="1" lang="en-US" sz="4800" b="0" u="sng" dirty="0">
              <a:effectLst>
                <a:outerShdw blurRad="38100" dist="38100" dir="2700000" algn="tl">
                  <a:srgbClr val="FFFFFF"/>
                </a:outerShdw>
              </a:effectLst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68582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0" name="Rectangle 2">
            <a:extLst>
              <a:ext uri="{FF2B5EF4-FFF2-40B4-BE49-F238E27FC236}">
                <a16:creationId xmlns:a16="http://schemas.microsoft.com/office/drawing/2014/main" id="{1724D04C-1EB2-4958-B89A-43A3EC345A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8763000" cy="6858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50000"/>
              </a:spcBef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7331" name="Rectangle 3">
            <a:extLst>
              <a:ext uri="{FF2B5EF4-FFF2-40B4-BE49-F238E27FC236}">
                <a16:creationId xmlns:a16="http://schemas.microsoft.com/office/drawing/2014/main" id="{7D36133A-5EFD-4DBF-A1C0-0800C0B6AB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04800"/>
            <a:ext cx="8686800" cy="762000"/>
          </a:xfrm>
          <a:prstGeom prst="rect">
            <a:avLst/>
          </a:prstGeom>
          <a:solidFill>
            <a:srgbClr val="D9CBA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50000"/>
              </a:spcBef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268" name="Text Box 4">
            <a:extLst>
              <a:ext uri="{FF2B5EF4-FFF2-40B4-BE49-F238E27FC236}">
                <a16:creationId xmlns:a16="http://schemas.microsoft.com/office/drawing/2014/main" id="{E7CFA6DB-06B1-4028-8CA5-614C229EDA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37725" y="45370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 b="0"/>
          </a:p>
        </p:txBody>
      </p:sp>
      <p:sp>
        <p:nvSpPr>
          <p:cNvPr id="227333" name="Rectangle 5">
            <a:extLst>
              <a:ext uri="{FF2B5EF4-FFF2-40B4-BE49-F238E27FC236}">
                <a16:creationId xmlns:a16="http://schemas.microsoft.com/office/drawing/2014/main" id="{EFBF320B-5D0E-4E00-9E52-68CF4EFEE69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52400" y="990600"/>
            <a:ext cx="8991600" cy="4876800"/>
          </a:xfrm>
        </p:spPr>
        <p:txBody>
          <a:bodyPr lIns="92075" tIns="46038" rIns="92075" bIns="46038"/>
          <a:lstStyle/>
          <a:p>
            <a:pPr marL="609600" indent="-609600" eaLnBrk="1" hangingPunct="1">
              <a:lnSpc>
                <a:spcPct val="200000"/>
              </a:lnSpc>
              <a:spcBef>
                <a:spcPct val="25000"/>
              </a:spcBef>
              <a:buClr>
                <a:srgbClr val="FF0000"/>
              </a:buClr>
              <a:buFontTx/>
              <a:buNone/>
              <a:defRPr/>
            </a:pPr>
            <a:r>
              <a:rPr lang="en-US" sz="28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   </a:t>
            </a:r>
            <a:r>
              <a:rPr lang="en-US" sz="34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Substance Dependence or Addiction</a:t>
            </a:r>
          </a:p>
          <a:p>
            <a:pPr marL="990600" lvl="1" indent="-533400" eaLnBrk="1" hangingPunct="1">
              <a:lnSpc>
                <a:spcPct val="75000"/>
              </a:lnSpc>
              <a:spcBef>
                <a:spcPct val="25000"/>
              </a:spcBef>
              <a:buClr>
                <a:schemeClr val="bg2"/>
              </a:buClr>
              <a:buFontTx/>
              <a:buAutoNum type="arabicPeriod"/>
              <a:defRPr/>
            </a:pPr>
            <a:r>
              <a:rPr lang="en-US" sz="22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Triggered binge pattern</a:t>
            </a:r>
          </a:p>
          <a:p>
            <a:pPr marL="990600" lvl="1" indent="-533400" eaLnBrk="1" hangingPunct="1">
              <a:lnSpc>
                <a:spcPct val="75000"/>
              </a:lnSpc>
              <a:spcBef>
                <a:spcPct val="25000"/>
              </a:spcBef>
              <a:buClr>
                <a:schemeClr val="bg2"/>
              </a:buClr>
              <a:buFontTx/>
              <a:buAutoNum type="arabicPeriod"/>
              <a:defRPr/>
            </a:pPr>
            <a:r>
              <a:rPr lang="en-US" sz="22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Cravings or compulsions</a:t>
            </a:r>
          </a:p>
          <a:p>
            <a:pPr marL="990600" lvl="1" indent="-533400" eaLnBrk="1" hangingPunct="1">
              <a:lnSpc>
                <a:spcPct val="75000"/>
              </a:lnSpc>
              <a:spcBef>
                <a:spcPct val="25000"/>
              </a:spcBef>
              <a:buClr>
                <a:schemeClr val="bg2"/>
              </a:buClr>
              <a:buFontTx/>
              <a:buAutoNum type="arabicPeriod"/>
              <a:defRPr/>
            </a:pPr>
            <a:r>
              <a:rPr lang="en-US" sz="22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Withdrawal symptoms</a:t>
            </a:r>
          </a:p>
          <a:p>
            <a:pPr marL="609600" indent="-609600" eaLnBrk="1" hangingPunct="1">
              <a:lnSpc>
                <a:spcPct val="210000"/>
              </a:lnSpc>
              <a:spcBef>
                <a:spcPct val="25000"/>
              </a:spcBef>
              <a:buClr>
                <a:srgbClr val="FF0000"/>
              </a:buClr>
              <a:buFontTx/>
              <a:buNone/>
              <a:defRPr/>
            </a:pPr>
            <a:r>
              <a:rPr lang="en-US" sz="2800" b="1" dirty="0">
                <a:solidFill>
                  <a:srgbClr val="FFFF66"/>
                </a:solidFill>
                <a:latin typeface="Arial" pitchFamily="34" charset="0"/>
              </a:rPr>
              <a:t>   </a:t>
            </a:r>
            <a:r>
              <a:rPr lang="en-US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Substance Abuse</a:t>
            </a:r>
          </a:p>
          <a:p>
            <a:pPr marL="609600" indent="-609600" eaLnBrk="1" hangingPunct="1">
              <a:lnSpc>
                <a:spcPct val="210000"/>
              </a:lnSpc>
              <a:spcBef>
                <a:spcPct val="25000"/>
              </a:spcBef>
              <a:buClr>
                <a:srgbClr val="FF0000"/>
              </a:buClr>
              <a:buFontTx/>
              <a:buNone/>
              <a:defRPr/>
            </a:pPr>
            <a:r>
              <a:rPr lang="en-US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   </a:t>
            </a:r>
            <a:endParaRPr lang="en-US" sz="2600" b="1" dirty="0">
              <a:solidFill>
                <a:schemeClr val="bg1"/>
              </a:solidFill>
              <a:latin typeface="Arial" pitchFamily="34" charset="0"/>
            </a:endParaRPr>
          </a:p>
          <a:p>
            <a:pPr marL="609600" indent="-609600" eaLnBrk="1" hangingPunct="1">
              <a:lnSpc>
                <a:spcPct val="150000"/>
              </a:lnSpc>
              <a:spcBef>
                <a:spcPct val="25000"/>
              </a:spcBef>
              <a:buClr>
                <a:srgbClr val="FF0000"/>
              </a:buClr>
              <a:buFontTx/>
              <a:buNone/>
              <a:defRPr/>
            </a:pPr>
            <a:endParaRPr lang="en-US" sz="2800" b="1" dirty="0">
              <a:solidFill>
                <a:schemeClr val="bg1"/>
              </a:solidFill>
              <a:latin typeface="Arial" pitchFamily="34" charset="0"/>
            </a:endParaRPr>
          </a:p>
          <a:p>
            <a:pPr marL="990600" lvl="1" indent="-533400" eaLnBrk="1" hangingPunct="1">
              <a:lnSpc>
                <a:spcPct val="115000"/>
              </a:lnSpc>
              <a:spcBef>
                <a:spcPct val="25000"/>
              </a:spcBef>
              <a:buClr>
                <a:srgbClr val="FF0000"/>
              </a:buClr>
              <a:buFontTx/>
              <a:buNone/>
              <a:defRPr/>
            </a:pPr>
            <a:endParaRPr lang="en-US" sz="2000" b="1" dirty="0">
              <a:solidFill>
                <a:srgbClr val="00326A"/>
              </a:solidFill>
              <a:latin typeface="Arial" pitchFamily="34" charset="0"/>
            </a:endParaRPr>
          </a:p>
          <a:p>
            <a:pPr marL="609600" indent="-609600" eaLnBrk="1" hangingPunct="1">
              <a:lnSpc>
                <a:spcPct val="90000"/>
              </a:lnSpc>
              <a:defRPr/>
            </a:pP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27342" name="Text Box 14">
            <a:extLst>
              <a:ext uri="{FF2B5EF4-FFF2-40B4-BE49-F238E27FC236}">
                <a16:creationId xmlns:a16="http://schemas.microsoft.com/office/drawing/2014/main" id="{C9BCBA22-6D8F-4B5A-95AC-849BAB8B2615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3725863" y="2446337"/>
            <a:ext cx="1830388" cy="90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eaVert" anchorCtr="1">
            <a:spAutoFit/>
          </a:bodyPr>
          <a:lstStyle/>
          <a:p>
            <a:pPr lvl="1" algn="ctr" eaLnBrk="1" hangingPunct="1">
              <a:lnSpc>
                <a:spcPct val="75000"/>
              </a:lnSpc>
              <a:spcBef>
                <a:spcPct val="25000"/>
              </a:spcBef>
              <a:buClr>
                <a:srgbClr val="FF0000"/>
              </a:buClr>
              <a:buFont typeface="Wingdings" pitchFamily="2" charset="2"/>
              <a:buNone/>
              <a:defRPr/>
            </a:pPr>
            <a:r>
              <a:rPr lang="en-US" sz="8400">
                <a:solidFill>
                  <a:schemeClr val="bg2"/>
                </a:solidFill>
                <a:cs typeface="Times New Roman" pitchFamily="18" charset="0"/>
              </a:rPr>
              <a:t>}</a:t>
            </a:r>
            <a:endParaRPr lang="en-US" sz="8400">
              <a:solidFill>
                <a:schemeClr val="bg2"/>
              </a:solidFill>
            </a:endParaRPr>
          </a:p>
          <a:p>
            <a:pPr algn="ctr">
              <a:spcBef>
                <a:spcPct val="50000"/>
              </a:spcBef>
              <a:defRPr/>
            </a:pPr>
            <a:endParaRPr lang="en-US" sz="3000" b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1271" name="Text Box 15">
            <a:extLst>
              <a:ext uri="{FF2B5EF4-FFF2-40B4-BE49-F238E27FC236}">
                <a16:creationId xmlns:a16="http://schemas.microsoft.com/office/drawing/2014/main" id="{01E50CFE-3A25-4D08-921D-7548C80541E3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6504782" y="977106"/>
            <a:ext cx="519112" cy="316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 anchorCtr="1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2200">
                <a:solidFill>
                  <a:schemeClr val="bg2"/>
                </a:solidFill>
              </a:rPr>
              <a:t>Abstinence is a </a:t>
            </a:r>
            <a:r>
              <a:rPr lang="en-US" altLang="en-US" sz="2200" u="sng">
                <a:solidFill>
                  <a:schemeClr val="bg2"/>
                </a:solidFill>
              </a:rPr>
              <a:t>distal</a:t>
            </a:r>
            <a:r>
              <a:rPr lang="en-US" altLang="en-US" sz="2200">
                <a:solidFill>
                  <a:schemeClr val="bg2"/>
                </a:solidFill>
              </a:rPr>
              <a:t> goal</a:t>
            </a:r>
          </a:p>
        </p:txBody>
      </p:sp>
      <p:sp>
        <p:nvSpPr>
          <p:cNvPr id="227344" name="Text Box 16">
            <a:extLst>
              <a:ext uri="{FF2B5EF4-FFF2-40B4-BE49-F238E27FC236}">
                <a16:creationId xmlns:a16="http://schemas.microsoft.com/office/drawing/2014/main" id="{917FB13A-B6B0-49B5-B29F-2C9170A42EEB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6280019" y="2218140"/>
            <a:ext cx="946413" cy="3921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eaVert" wrap="none" anchorCtr="1">
            <a:spAutoFit/>
          </a:bodyPr>
          <a:lstStyle/>
          <a:p>
            <a:pPr lvl="1" algn="ctr" eaLnBrk="1" hangingPunct="1">
              <a:lnSpc>
                <a:spcPct val="75000"/>
              </a:lnSpc>
              <a:spcBef>
                <a:spcPct val="25000"/>
              </a:spcBef>
              <a:buClr>
                <a:srgbClr val="FF0000"/>
              </a:buClr>
              <a:buFont typeface="Wingdings" pitchFamily="2" charset="2"/>
              <a:buNone/>
              <a:defRPr/>
            </a:pPr>
            <a:r>
              <a:rPr lang="en-US" sz="2200" dirty="0">
                <a:solidFill>
                  <a:schemeClr val="bg1"/>
                </a:solidFill>
              </a:rPr>
              <a:t>Abstinence is a </a:t>
            </a:r>
            <a:r>
              <a:rPr lang="en-US" sz="2200" u="sng" dirty="0">
                <a:solidFill>
                  <a:schemeClr val="bg1"/>
                </a:solidFill>
              </a:rPr>
              <a:t>proximal</a:t>
            </a:r>
            <a:r>
              <a:rPr lang="en-US" sz="2200" dirty="0">
                <a:solidFill>
                  <a:schemeClr val="bg1"/>
                </a:solidFill>
              </a:rPr>
              <a:t> goal</a:t>
            </a:r>
          </a:p>
          <a:p>
            <a:pPr algn="ctr">
              <a:spcBef>
                <a:spcPct val="50000"/>
              </a:spcBef>
              <a:defRPr/>
            </a:pPr>
            <a:endParaRPr lang="en-US" sz="2200" b="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27345" name="Text Box 17">
            <a:extLst>
              <a:ext uri="{FF2B5EF4-FFF2-40B4-BE49-F238E27FC236}">
                <a16:creationId xmlns:a16="http://schemas.microsoft.com/office/drawing/2014/main" id="{0877B159-1D0E-429A-9047-25AF38652B40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4025900" y="3813175"/>
            <a:ext cx="1533525" cy="89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eaVert" anchorCtr="1">
            <a:spAutoFit/>
          </a:bodyPr>
          <a:lstStyle/>
          <a:p>
            <a:pPr lvl="1" algn="ctr" eaLnBrk="1" hangingPunct="1">
              <a:lnSpc>
                <a:spcPct val="75000"/>
              </a:lnSpc>
              <a:spcBef>
                <a:spcPct val="25000"/>
              </a:spcBef>
              <a:buClr>
                <a:srgbClr val="FF0000"/>
              </a:buClr>
              <a:buFont typeface="Wingdings" pitchFamily="2" charset="2"/>
              <a:buNone/>
              <a:defRPr/>
            </a:pPr>
            <a:r>
              <a:rPr lang="en-US" sz="5800">
                <a:solidFill>
                  <a:schemeClr val="bg1"/>
                </a:solidFill>
                <a:cs typeface="Times New Roman" pitchFamily="18" charset="0"/>
              </a:rPr>
              <a:t>}</a:t>
            </a:r>
            <a:endParaRPr lang="en-US" sz="5800">
              <a:solidFill>
                <a:schemeClr val="bg1"/>
              </a:solidFill>
            </a:endParaRPr>
          </a:p>
          <a:p>
            <a:pPr algn="ctr">
              <a:spcBef>
                <a:spcPct val="50000"/>
              </a:spcBef>
              <a:defRPr/>
            </a:pPr>
            <a:endParaRPr lang="en-US" sz="3000" b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9" name="Text Box 4">
            <a:extLst>
              <a:ext uri="{FF2B5EF4-FFF2-40B4-BE49-F238E27FC236}">
                <a16:creationId xmlns:a16="http://schemas.microsoft.com/office/drawing/2014/main" id="{9AC1B4CC-5171-4C2D-A5F9-2A2C342B2F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76200" y="334963"/>
            <a:ext cx="8839200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kumimoji="1" lang="en-US" sz="4800" dirty="0">
                <a:solidFill>
                  <a:srgbClr val="00326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Treat or Punish?</a:t>
            </a:r>
            <a:endParaRPr kumimoji="1" lang="en-US" sz="4800" b="0" u="sng" dirty="0">
              <a:effectLst>
                <a:outerShdw blurRad="38100" dist="38100" dir="2700000" algn="tl">
                  <a:srgbClr val="FFFFFF"/>
                </a:outerShdw>
              </a:effectLst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11301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Rectangle 2">
            <a:extLst>
              <a:ext uri="{FF2B5EF4-FFF2-40B4-BE49-F238E27FC236}">
                <a16:creationId xmlns:a16="http://schemas.microsoft.com/office/drawing/2014/main" id="{9FCC2ED1-8480-45BB-9876-840EC93501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8763000" cy="6858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50000"/>
              </a:spcBef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8355" name="Rectangle 3">
            <a:extLst>
              <a:ext uri="{FF2B5EF4-FFF2-40B4-BE49-F238E27FC236}">
                <a16:creationId xmlns:a16="http://schemas.microsoft.com/office/drawing/2014/main" id="{FC9071C5-B94C-48D6-A7FA-CBBDA8CB74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04800"/>
            <a:ext cx="8686800" cy="762000"/>
          </a:xfrm>
          <a:prstGeom prst="rect">
            <a:avLst/>
          </a:prstGeom>
          <a:solidFill>
            <a:srgbClr val="D9CBA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50000"/>
              </a:spcBef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292" name="Text Box 4">
            <a:extLst>
              <a:ext uri="{FF2B5EF4-FFF2-40B4-BE49-F238E27FC236}">
                <a16:creationId xmlns:a16="http://schemas.microsoft.com/office/drawing/2014/main" id="{F6E71C96-64F6-4891-A97D-81B7FD9D94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37725" y="45370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 b="0"/>
          </a:p>
        </p:txBody>
      </p:sp>
      <p:sp>
        <p:nvSpPr>
          <p:cNvPr id="228357" name="Rectangle 5">
            <a:extLst>
              <a:ext uri="{FF2B5EF4-FFF2-40B4-BE49-F238E27FC236}">
                <a16:creationId xmlns:a16="http://schemas.microsoft.com/office/drawing/2014/main" id="{5137534F-5556-43B6-8F76-3EAA1BD19C6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52400" y="990600"/>
            <a:ext cx="8991600" cy="4876800"/>
          </a:xfrm>
        </p:spPr>
        <p:txBody>
          <a:bodyPr lIns="92075" tIns="46038" rIns="92075" bIns="46038"/>
          <a:lstStyle/>
          <a:p>
            <a:pPr marL="609600" indent="-609600" eaLnBrk="1" hangingPunct="1">
              <a:lnSpc>
                <a:spcPct val="200000"/>
              </a:lnSpc>
              <a:spcBef>
                <a:spcPct val="25000"/>
              </a:spcBef>
              <a:buClr>
                <a:srgbClr val="FF0000"/>
              </a:buClr>
              <a:buFontTx/>
              <a:buNone/>
              <a:defRPr/>
            </a:pPr>
            <a:r>
              <a:rPr lang="en-US" sz="28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   </a:t>
            </a:r>
            <a:r>
              <a:rPr lang="en-US" sz="34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Substance Dependence or Addiction</a:t>
            </a:r>
          </a:p>
          <a:p>
            <a:pPr marL="990600" lvl="1" indent="-533400" eaLnBrk="1" hangingPunct="1">
              <a:lnSpc>
                <a:spcPct val="75000"/>
              </a:lnSpc>
              <a:spcBef>
                <a:spcPct val="25000"/>
              </a:spcBef>
              <a:buClr>
                <a:schemeClr val="bg2"/>
              </a:buClr>
              <a:buFontTx/>
              <a:buAutoNum type="arabicPeriod"/>
              <a:defRPr/>
            </a:pPr>
            <a:r>
              <a:rPr lang="en-US" sz="22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Triggered binge pattern</a:t>
            </a:r>
          </a:p>
          <a:p>
            <a:pPr marL="990600" lvl="1" indent="-533400" eaLnBrk="1" hangingPunct="1">
              <a:lnSpc>
                <a:spcPct val="75000"/>
              </a:lnSpc>
              <a:spcBef>
                <a:spcPct val="25000"/>
              </a:spcBef>
              <a:buClr>
                <a:schemeClr val="bg2"/>
              </a:buClr>
              <a:buFontTx/>
              <a:buAutoNum type="arabicPeriod"/>
              <a:defRPr/>
            </a:pPr>
            <a:r>
              <a:rPr lang="en-US" sz="22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Cravings or compulsions</a:t>
            </a:r>
          </a:p>
          <a:p>
            <a:pPr marL="990600" lvl="1" indent="-533400" eaLnBrk="1" hangingPunct="1">
              <a:lnSpc>
                <a:spcPct val="75000"/>
              </a:lnSpc>
              <a:spcBef>
                <a:spcPct val="25000"/>
              </a:spcBef>
              <a:buClr>
                <a:schemeClr val="bg2"/>
              </a:buClr>
              <a:buFontTx/>
              <a:buAutoNum type="arabicPeriod"/>
              <a:defRPr/>
            </a:pPr>
            <a:r>
              <a:rPr lang="en-US" sz="22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Withdrawal symptoms</a:t>
            </a:r>
          </a:p>
          <a:p>
            <a:pPr marL="609600" indent="-609600" eaLnBrk="1" hangingPunct="1">
              <a:lnSpc>
                <a:spcPct val="210000"/>
              </a:lnSpc>
              <a:spcBef>
                <a:spcPct val="25000"/>
              </a:spcBef>
              <a:buClr>
                <a:srgbClr val="FF0000"/>
              </a:buClr>
              <a:buFontTx/>
              <a:buNone/>
              <a:defRPr/>
            </a:pPr>
            <a:r>
              <a:rPr lang="en-US" sz="2800" b="1" dirty="0">
                <a:solidFill>
                  <a:srgbClr val="FFFF66"/>
                </a:solidFill>
                <a:latin typeface="Arial" pitchFamily="34" charset="0"/>
              </a:rPr>
              <a:t>   </a:t>
            </a:r>
            <a:r>
              <a:rPr lang="en-US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Substance Abuse</a:t>
            </a:r>
          </a:p>
          <a:p>
            <a:pPr marL="609600" indent="-609600" eaLnBrk="1" hangingPunct="1">
              <a:lnSpc>
                <a:spcPct val="210000"/>
              </a:lnSpc>
              <a:spcBef>
                <a:spcPct val="25000"/>
              </a:spcBef>
              <a:buClr>
                <a:srgbClr val="FF0000"/>
              </a:buClr>
              <a:buFontTx/>
              <a:buNone/>
              <a:defRPr/>
            </a:pPr>
            <a:r>
              <a:rPr lang="en-US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   Collateral needs</a:t>
            </a:r>
          </a:p>
          <a:p>
            <a:pPr marL="990600" lvl="1" indent="-533400" eaLnBrk="1" hangingPunct="1">
              <a:lnSpc>
                <a:spcPct val="75000"/>
              </a:lnSpc>
              <a:spcBef>
                <a:spcPct val="25000"/>
              </a:spcBef>
              <a:buClr>
                <a:srgbClr val="FFFF66"/>
              </a:buClr>
              <a:defRPr/>
            </a:pPr>
            <a:r>
              <a:rPr lang="en-US" sz="22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Dual diagnosis</a:t>
            </a:r>
          </a:p>
          <a:p>
            <a:pPr marL="990600" lvl="1" indent="-533400" eaLnBrk="1" hangingPunct="1">
              <a:lnSpc>
                <a:spcPct val="75000"/>
              </a:lnSpc>
              <a:spcBef>
                <a:spcPct val="25000"/>
              </a:spcBef>
              <a:buClr>
                <a:srgbClr val="FFFF66"/>
              </a:buClr>
              <a:defRPr/>
            </a:pPr>
            <a:r>
              <a:rPr lang="en-US" sz="22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Chronic medical condition (e.g., HIV+, HCV, diabetes)</a:t>
            </a:r>
          </a:p>
          <a:p>
            <a:pPr marL="990600" lvl="1" indent="-533400" eaLnBrk="1" hangingPunct="1">
              <a:lnSpc>
                <a:spcPct val="75000"/>
              </a:lnSpc>
              <a:spcBef>
                <a:spcPct val="25000"/>
              </a:spcBef>
              <a:buClr>
                <a:srgbClr val="FFFF66"/>
              </a:buClr>
              <a:defRPr/>
            </a:pPr>
            <a:r>
              <a:rPr lang="en-US" sz="22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Homelessness, chronic unemployment </a:t>
            </a:r>
          </a:p>
          <a:p>
            <a:pPr marL="990600" lvl="1" indent="-533400" eaLnBrk="1" hangingPunct="1">
              <a:lnSpc>
                <a:spcPct val="75000"/>
              </a:lnSpc>
              <a:spcBef>
                <a:spcPct val="25000"/>
              </a:spcBef>
              <a:buClr>
                <a:srgbClr val="FF0000"/>
              </a:buClr>
              <a:buFont typeface="Wingdings" pitchFamily="2" charset="2"/>
              <a:buNone/>
              <a:defRPr/>
            </a:pPr>
            <a:endParaRPr lang="en-US" sz="2200" b="1" dirty="0">
              <a:solidFill>
                <a:schemeClr val="bg1"/>
              </a:solidFill>
              <a:latin typeface="Arial" pitchFamily="34" charset="0"/>
            </a:endParaRPr>
          </a:p>
          <a:p>
            <a:pPr marL="609600" indent="-609600" eaLnBrk="1" hangingPunct="1">
              <a:lnSpc>
                <a:spcPct val="150000"/>
              </a:lnSpc>
              <a:spcBef>
                <a:spcPct val="25000"/>
              </a:spcBef>
              <a:buClr>
                <a:srgbClr val="FF0000"/>
              </a:buClr>
              <a:buFontTx/>
              <a:buNone/>
              <a:defRPr/>
            </a:pPr>
            <a:endParaRPr lang="en-US" sz="2800" b="1" dirty="0">
              <a:solidFill>
                <a:schemeClr val="bg1"/>
              </a:solidFill>
              <a:latin typeface="Arial" pitchFamily="34" charset="0"/>
            </a:endParaRPr>
          </a:p>
          <a:p>
            <a:pPr marL="990600" lvl="1" indent="-533400" eaLnBrk="1" hangingPunct="1">
              <a:lnSpc>
                <a:spcPct val="115000"/>
              </a:lnSpc>
              <a:spcBef>
                <a:spcPct val="25000"/>
              </a:spcBef>
              <a:buClr>
                <a:srgbClr val="FF0000"/>
              </a:buClr>
              <a:buFontTx/>
              <a:buNone/>
              <a:defRPr/>
            </a:pPr>
            <a:endParaRPr lang="en-US" sz="2000" b="1" dirty="0">
              <a:solidFill>
                <a:srgbClr val="00326A"/>
              </a:solidFill>
              <a:latin typeface="Arial" pitchFamily="34" charset="0"/>
            </a:endParaRPr>
          </a:p>
          <a:p>
            <a:pPr marL="609600" indent="-609600" eaLnBrk="1" hangingPunct="1">
              <a:lnSpc>
                <a:spcPct val="90000"/>
              </a:lnSpc>
              <a:defRPr/>
            </a:pP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28366" name="Text Box 14">
            <a:extLst>
              <a:ext uri="{FF2B5EF4-FFF2-40B4-BE49-F238E27FC236}">
                <a16:creationId xmlns:a16="http://schemas.microsoft.com/office/drawing/2014/main" id="{DE8ECF12-8009-4FB2-A94D-CA65DA742DD2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3725863" y="2446337"/>
            <a:ext cx="1830388" cy="90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eaVert" anchorCtr="1">
            <a:spAutoFit/>
          </a:bodyPr>
          <a:lstStyle/>
          <a:p>
            <a:pPr lvl="1" algn="ctr" eaLnBrk="1" hangingPunct="1">
              <a:lnSpc>
                <a:spcPct val="75000"/>
              </a:lnSpc>
              <a:spcBef>
                <a:spcPct val="25000"/>
              </a:spcBef>
              <a:buClr>
                <a:srgbClr val="FF0000"/>
              </a:buClr>
              <a:buFont typeface="Wingdings" pitchFamily="2" charset="2"/>
              <a:buNone/>
              <a:defRPr/>
            </a:pPr>
            <a:r>
              <a:rPr lang="en-US" sz="8400">
                <a:solidFill>
                  <a:schemeClr val="bg2"/>
                </a:solidFill>
                <a:cs typeface="Times New Roman" pitchFamily="18" charset="0"/>
              </a:rPr>
              <a:t>}</a:t>
            </a:r>
            <a:endParaRPr lang="en-US" sz="8400">
              <a:solidFill>
                <a:schemeClr val="bg2"/>
              </a:solidFill>
            </a:endParaRPr>
          </a:p>
          <a:p>
            <a:pPr algn="ctr">
              <a:spcBef>
                <a:spcPct val="50000"/>
              </a:spcBef>
              <a:defRPr/>
            </a:pPr>
            <a:endParaRPr lang="en-US" sz="3000" b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2295" name="Text Box 15">
            <a:extLst>
              <a:ext uri="{FF2B5EF4-FFF2-40B4-BE49-F238E27FC236}">
                <a16:creationId xmlns:a16="http://schemas.microsoft.com/office/drawing/2014/main" id="{3FEB39CD-CE27-4DA5-81D3-6B803C857BF7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6504782" y="977106"/>
            <a:ext cx="519112" cy="316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 anchorCtr="1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2200" dirty="0">
                <a:solidFill>
                  <a:schemeClr val="bg2"/>
                </a:solidFill>
              </a:rPr>
              <a:t>Abstinence is a </a:t>
            </a:r>
            <a:r>
              <a:rPr lang="en-US" altLang="en-US" sz="2200" u="sng" dirty="0">
                <a:solidFill>
                  <a:schemeClr val="bg2"/>
                </a:solidFill>
              </a:rPr>
              <a:t>distal</a:t>
            </a:r>
            <a:r>
              <a:rPr lang="en-US" altLang="en-US" sz="2200" dirty="0">
                <a:solidFill>
                  <a:schemeClr val="bg2"/>
                </a:solidFill>
              </a:rPr>
              <a:t> goal</a:t>
            </a:r>
          </a:p>
        </p:txBody>
      </p:sp>
      <p:sp>
        <p:nvSpPr>
          <p:cNvPr id="228368" name="Text Box 16">
            <a:extLst>
              <a:ext uri="{FF2B5EF4-FFF2-40B4-BE49-F238E27FC236}">
                <a16:creationId xmlns:a16="http://schemas.microsoft.com/office/drawing/2014/main" id="{5BF1B1BA-78B6-408E-AA1C-40D7DDCF2FB0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6280019" y="2218140"/>
            <a:ext cx="946413" cy="3921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eaVert" wrap="none" anchorCtr="1">
            <a:spAutoFit/>
          </a:bodyPr>
          <a:lstStyle/>
          <a:p>
            <a:pPr lvl="1" algn="ctr" eaLnBrk="1" hangingPunct="1">
              <a:lnSpc>
                <a:spcPct val="75000"/>
              </a:lnSpc>
              <a:spcBef>
                <a:spcPct val="25000"/>
              </a:spcBef>
              <a:buClr>
                <a:srgbClr val="FF0000"/>
              </a:buClr>
              <a:buFont typeface="Wingdings" pitchFamily="2" charset="2"/>
              <a:buNone/>
              <a:defRPr/>
            </a:pPr>
            <a:r>
              <a:rPr lang="en-US" sz="2200" dirty="0">
                <a:solidFill>
                  <a:schemeClr val="bg2"/>
                </a:solidFill>
              </a:rPr>
              <a:t>Abstinence is a </a:t>
            </a:r>
            <a:r>
              <a:rPr lang="en-US" sz="2200" u="sng" dirty="0">
                <a:solidFill>
                  <a:schemeClr val="bg2"/>
                </a:solidFill>
              </a:rPr>
              <a:t>proximal</a:t>
            </a:r>
            <a:r>
              <a:rPr lang="en-US" sz="2200" dirty="0">
                <a:solidFill>
                  <a:schemeClr val="bg2"/>
                </a:solidFill>
              </a:rPr>
              <a:t> goal</a:t>
            </a:r>
          </a:p>
          <a:p>
            <a:pPr algn="ctr">
              <a:spcBef>
                <a:spcPct val="50000"/>
              </a:spcBef>
              <a:defRPr/>
            </a:pPr>
            <a:endParaRPr lang="en-US" sz="2200" b="0" dirty="0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28369" name="Text Box 17">
            <a:extLst>
              <a:ext uri="{FF2B5EF4-FFF2-40B4-BE49-F238E27FC236}">
                <a16:creationId xmlns:a16="http://schemas.microsoft.com/office/drawing/2014/main" id="{4B682634-215F-4B5B-B424-98D95B044DF4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4025900" y="3813175"/>
            <a:ext cx="1533525" cy="89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eaVert" anchorCtr="1">
            <a:spAutoFit/>
          </a:bodyPr>
          <a:lstStyle/>
          <a:p>
            <a:pPr lvl="1" algn="ctr" eaLnBrk="1" hangingPunct="1">
              <a:lnSpc>
                <a:spcPct val="75000"/>
              </a:lnSpc>
              <a:spcBef>
                <a:spcPct val="25000"/>
              </a:spcBef>
              <a:buClr>
                <a:srgbClr val="FF0000"/>
              </a:buClr>
              <a:buFont typeface="Wingdings" pitchFamily="2" charset="2"/>
              <a:buNone/>
              <a:defRPr/>
            </a:pPr>
            <a:r>
              <a:rPr lang="en-US" sz="5800">
                <a:solidFill>
                  <a:schemeClr val="bg2"/>
                </a:solidFill>
                <a:cs typeface="Times New Roman" pitchFamily="18" charset="0"/>
              </a:rPr>
              <a:t>}</a:t>
            </a:r>
            <a:endParaRPr lang="en-US" sz="5800">
              <a:solidFill>
                <a:schemeClr val="bg2"/>
              </a:solidFill>
            </a:endParaRPr>
          </a:p>
          <a:p>
            <a:pPr algn="ctr">
              <a:spcBef>
                <a:spcPct val="50000"/>
              </a:spcBef>
              <a:defRPr/>
            </a:pPr>
            <a:endParaRPr lang="en-US" sz="3000" b="0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9" name="Text Box 4">
            <a:extLst>
              <a:ext uri="{FF2B5EF4-FFF2-40B4-BE49-F238E27FC236}">
                <a16:creationId xmlns:a16="http://schemas.microsoft.com/office/drawing/2014/main" id="{21B0C644-E036-47F0-9947-17C2342F96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76200" y="334963"/>
            <a:ext cx="8839200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kumimoji="1" lang="en-US" sz="4800" dirty="0">
                <a:solidFill>
                  <a:srgbClr val="00326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Treat or Punish?</a:t>
            </a:r>
            <a:endParaRPr kumimoji="1" lang="en-US" sz="4800" b="0" u="sng" dirty="0">
              <a:effectLst>
                <a:outerShdw blurRad="38100" dist="38100" dir="2700000" algn="tl">
                  <a:srgbClr val="FFFFFF"/>
                </a:outerShdw>
              </a:effectLst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66828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Rectangle 2">
            <a:extLst>
              <a:ext uri="{FF2B5EF4-FFF2-40B4-BE49-F238E27FC236}">
                <a16:creationId xmlns:a16="http://schemas.microsoft.com/office/drawing/2014/main" id="{C11191C3-F8E5-479C-83BA-AD03C8A2A1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8763000" cy="6858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50000"/>
              </a:spcBef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9379" name="Rectangle 3">
            <a:extLst>
              <a:ext uri="{FF2B5EF4-FFF2-40B4-BE49-F238E27FC236}">
                <a16:creationId xmlns:a16="http://schemas.microsoft.com/office/drawing/2014/main" id="{34E53113-CBE0-4CD3-9711-0069E03207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04800"/>
            <a:ext cx="8686800" cy="762000"/>
          </a:xfrm>
          <a:prstGeom prst="rect">
            <a:avLst/>
          </a:prstGeom>
          <a:solidFill>
            <a:srgbClr val="D9CBA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50000"/>
              </a:spcBef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316" name="Text Box 4">
            <a:extLst>
              <a:ext uri="{FF2B5EF4-FFF2-40B4-BE49-F238E27FC236}">
                <a16:creationId xmlns:a16="http://schemas.microsoft.com/office/drawing/2014/main" id="{1E12BDDD-40FE-454A-9CC6-D9869E3AE6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37725" y="45370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 b="0"/>
          </a:p>
        </p:txBody>
      </p:sp>
      <p:sp>
        <p:nvSpPr>
          <p:cNvPr id="229381" name="Rectangle 5">
            <a:extLst>
              <a:ext uri="{FF2B5EF4-FFF2-40B4-BE49-F238E27FC236}">
                <a16:creationId xmlns:a16="http://schemas.microsoft.com/office/drawing/2014/main" id="{0E56E425-7D84-419F-8BE2-9D4E2514448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52400" y="990600"/>
            <a:ext cx="8991600" cy="4876800"/>
          </a:xfrm>
        </p:spPr>
        <p:txBody>
          <a:bodyPr lIns="92075" tIns="46038" rIns="92075" bIns="46038"/>
          <a:lstStyle/>
          <a:p>
            <a:pPr marL="609600" indent="-609600" eaLnBrk="1" hangingPunct="1">
              <a:lnSpc>
                <a:spcPct val="200000"/>
              </a:lnSpc>
              <a:spcBef>
                <a:spcPct val="25000"/>
              </a:spcBef>
              <a:buClr>
                <a:srgbClr val="FF0000"/>
              </a:buClr>
              <a:buFontTx/>
              <a:buNone/>
              <a:defRPr/>
            </a:pPr>
            <a:r>
              <a:rPr lang="en-US" sz="28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   </a:t>
            </a:r>
            <a:r>
              <a:rPr lang="en-US" sz="34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Substance Dependence or Addiction</a:t>
            </a:r>
          </a:p>
          <a:p>
            <a:pPr marL="990600" lvl="1" indent="-533400" eaLnBrk="1" hangingPunct="1">
              <a:lnSpc>
                <a:spcPct val="75000"/>
              </a:lnSpc>
              <a:spcBef>
                <a:spcPct val="25000"/>
              </a:spcBef>
              <a:buClr>
                <a:schemeClr val="bg2"/>
              </a:buClr>
              <a:buFontTx/>
              <a:buAutoNum type="arabicPeriod"/>
              <a:defRPr/>
            </a:pPr>
            <a:r>
              <a:rPr lang="en-US" sz="22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Triggered binge pattern</a:t>
            </a:r>
          </a:p>
          <a:p>
            <a:pPr marL="990600" lvl="1" indent="-533400" eaLnBrk="1" hangingPunct="1">
              <a:lnSpc>
                <a:spcPct val="75000"/>
              </a:lnSpc>
              <a:spcBef>
                <a:spcPct val="25000"/>
              </a:spcBef>
              <a:buClr>
                <a:schemeClr val="bg2"/>
              </a:buClr>
              <a:buFontTx/>
              <a:buAutoNum type="arabicPeriod"/>
              <a:defRPr/>
            </a:pPr>
            <a:r>
              <a:rPr lang="en-US" sz="22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Cravings or compulsions</a:t>
            </a:r>
          </a:p>
          <a:p>
            <a:pPr marL="990600" lvl="1" indent="-533400" eaLnBrk="1" hangingPunct="1">
              <a:lnSpc>
                <a:spcPct val="75000"/>
              </a:lnSpc>
              <a:spcBef>
                <a:spcPct val="25000"/>
              </a:spcBef>
              <a:buClr>
                <a:schemeClr val="bg2"/>
              </a:buClr>
              <a:buFontTx/>
              <a:buAutoNum type="arabicPeriod"/>
              <a:defRPr/>
            </a:pPr>
            <a:r>
              <a:rPr lang="en-US" sz="22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Withdrawal symptoms</a:t>
            </a:r>
          </a:p>
          <a:p>
            <a:pPr marL="609600" indent="-609600" eaLnBrk="1" hangingPunct="1">
              <a:lnSpc>
                <a:spcPct val="210000"/>
              </a:lnSpc>
              <a:spcBef>
                <a:spcPct val="25000"/>
              </a:spcBef>
              <a:buClr>
                <a:srgbClr val="FF0000"/>
              </a:buClr>
              <a:buFontTx/>
              <a:buNone/>
              <a:defRPr/>
            </a:pPr>
            <a:r>
              <a:rPr lang="en-US" sz="2800" b="1" dirty="0">
                <a:solidFill>
                  <a:srgbClr val="FFFF66"/>
                </a:solidFill>
                <a:latin typeface="Arial" pitchFamily="34" charset="0"/>
              </a:rPr>
              <a:t>   </a:t>
            </a:r>
            <a:r>
              <a:rPr lang="en-US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Substance Abuse</a:t>
            </a:r>
          </a:p>
          <a:p>
            <a:pPr marL="609600" indent="-609600" eaLnBrk="1" hangingPunct="1">
              <a:lnSpc>
                <a:spcPct val="210000"/>
              </a:lnSpc>
              <a:spcBef>
                <a:spcPct val="25000"/>
              </a:spcBef>
              <a:buClr>
                <a:srgbClr val="FF0000"/>
              </a:buClr>
              <a:buFontTx/>
              <a:buNone/>
              <a:defRPr/>
            </a:pPr>
            <a:r>
              <a:rPr lang="en-US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   Collateral needs</a:t>
            </a:r>
          </a:p>
          <a:p>
            <a:pPr marL="990600" lvl="1" indent="-533400" eaLnBrk="1" hangingPunct="1">
              <a:lnSpc>
                <a:spcPct val="75000"/>
              </a:lnSpc>
              <a:spcBef>
                <a:spcPct val="25000"/>
              </a:spcBef>
              <a:buClr>
                <a:srgbClr val="FFFF66"/>
              </a:buClr>
              <a:defRPr/>
            </a:pPr>
            <a:r>
              <a:rPr lang="en-US" sz="22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Dual diagnosis</a:t>
            </a:r>
          </a:p>
          <a:p>
            <a:pPr marL="990600" lvl="1" indent="-533400" eaLnBrk="1" hangingPunct="1">
              <a:lnSpc>
                <a:spcPct val="75000"/>
              </a:lnSpc>
              <a:spcBef>
                <a:spcPct val="25000"/>
              </a:spcBef>
              <a:buClr>
                <a:srgbClr val="FFFF66"/>
              </a:buClr>
              <a:defRPr/>
            </a:pPr>
            <a:r>
              <a:rPr lang="en-US" sz="22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Chronic medical condition (e.g., HIV+, HCV, diabetes)</a:t>
            </a:r>
          </a:p>
          <a:p>
            <a:pPr marL="990600" lvl="1" indent="-533400" eaLnBrk="1" hangingPunct="1">
              <a:lnSpc>
                <a:spcPct val="75000"/>
              </a:lnSpc>
              <a:spcBef>
                <a:spcPct val="25000"/>
              </a:spcBef>
              <a:buClr>
                <a:srgbClr val="FFFF66"/>
              </a:buClr>
              <a:defRPr/>
            </a:pPr>
            <a:r>
              <a:rPr lang="en-US" sz="22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Homelessness, chronic unemployment </a:t>
            </a:r>
          </a:p>
          <a:p>
            <a:pPr marL="990600" lvl="1" indent="-533400" eaLnBrk="1" hangingPunct="1">
              <a:lnSpc>
                <a:spcPct val="75000"/>
              </a:lnSpc>
              <a:spcBef>
                <a:spcPct val="25000"/>
              </a:spcBef>
              <a:buClr>
                <a:srgbClr val="FF0000"/>
              </a:buClr>
              <a:buFont typeface="Wingdings" pitchFamily="2" charset="2"/>
              <a:buNone/>
              <a:defRPr/>
            </a:pPr>
            <a:endParaRPr lang="en-US" sz="2200" b="1" dirty="0">
              <a:solidFill>
                <a:schemeClr val="bg1"/>
              </a:solidFill>
              <a:latin typeface="Arial" pitchFamily="34" charset="0"/>
            </a:endParaRPr>
          </a:p>
          <a:p>
            <a:pPr marL="609600" indent="-609600" eaLnBrk="1" hangingPunct="1">
              <a:lnSpc>
                <a:spcPct val="150000"/>
              </a:lnSpc>
              <a:spcBef>
                <a:spcPct val="25000"/>
              </a:spcBef>
              <a:buClr>
                <a:srgbClr val="FF0000"/>
              </a:buClr>
              <a:buFontTx/>
              <a:buNone/>
              <a:defRPr/>
            </a:pPr>
            <a:endParaRPr lang="en-US" sz="2800" b="1" dirty="0">
              <a:solidFill>
                <a:schemeClr val="bg1"/>
              </a:solidFill>
              <a:latin typeface="Arial" pitchFamily="34" charset="0"/>
            </a:endParaRPr>
          </a:p>
          <a:p>
            <a:pPr marL="990600" lvl="1" indent="-533400" eaLnBrk="1" hangingPunct="1">
              <a:lnSpc>
                <a:spcPct val="115000"/>
              </a:lnSpc>
              <a:spcBef>
                <a:spcPct val="25000"/>
              </a:spcBef>
              <a:buClr>
                <a:srgbClr val="FF0000"/>
              </a:buClr>
              <a:buFontTx/>
              <a:buNone/>
              <a:defRPr/>
            </a:pPr>
            <a:endParaRPr lang="en-US" sz="2000" b="1" dirty="0">
              <a:solidFill>
                <a:srgbClr val="00326A"/>
              </a:solidFill>
              <a:latin typeface="Arial" pitchFamily="34" charset="0"/>
            </a:endParaRPr>
          </a:p>
          <a:p>
            <a:pPr marL="609600" indent="-609600" eaLnBrk="1" hangingPunct="1">
              <a:lnSpc>
                <a:spcPct val="90000"/>
              </a:lnSpc>
              <a:defRPr/>
            </a:pP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29390" name="Text Box 14">
            <a:extLst>
              <a:ext uri="{FF2B5EF4-FFF2-40B4-BE49-F238E27FC236}">
                <a16:creationId xmlns:a16="http://schemas.microsoft.com/office/drawing/2014/main" id="{9C84D405-E664-406D-8636-EDF3A2788B51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3725863" y="2446337"/>
            <a:ext cx="1830388" cy="90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eaVert" anchorCtr="1">
            <a:spAutoFit/>
          </a:bodyPr>
          <a:lstStyle/>
          <a:p>
            <a:pPr lvl="1" algn="ctr" eaLnBrk="1" hangingPunct="1">
              <a:lnSpc>
                <a:spcPct val="75000"/>
              </a:lnSpc>
              <a:spcBef>
                <a:spcPct val="25000"/>
              </a:spcBef>
              <a:buClr>
                <a:srgbClr val="FF0000"/>
              </a:buClr>
              <a:buFont typeface="Wingdings" pitchFamily="2" charset="2"/>
              <a:buNone/>
              <a:defRPr/>
            </a:pPr>
            <a:r>
              <a:rPr lang="en-US" sz="8400">
                <a:solidFill>
                  <a:schemeClr val="bg2"/>
                </a:solidFill>
                <a:cs typeface="Times New Roman" pitchFamily="18" charset="0"/>
              </a:rPr>
              <a:t>}</a:t>
            </a:r>
            <a:endParaRPr lang="en-US" sz="8400">
              <a:solidFill>
                <a:schemeClr val="bg2"/>
              </a:solidFill>
            </a:endParaRPr>
          </a:p>
          <a:p>
            <a:pPr algn="ctr">
              <a:spcBef>
                <a:spcPct val="50000"/>
              </a:spcBef>
              <a:defRPr/>
            </a:pPr>
            <a:endParaRPr lang="en-US" sz="3000" b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3319" name="Text Box 15">
            <a:extLst>
              <a:ext uri="{FF2B5EF4-FFF2-40B4-BE49-F238E27FC236}">
                <a16:creationId xmlns:a16="http://schemas.microsoft.com/office/drawing/2014/main" id="{E901C4AC-52C7-4AEC-85CF-D25000C92A77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6504782" y="977106"/>
            <a:ext cx="519112" cy="316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 anchorCtr="1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2200">
                <a:solidFill>
                  <a:schemeClr val="bg2"/>
                </a:solidFill>
              </a:rPr>
              <a:t>Abstinence is a </a:t>
            </a:r>
            <a:r>
              <a:rPr lang="en-US" altLang="en-US" sz="2200" u="sng">
                <a:solidFill>
                  <a:schemeClr val="bg2"/>
                </a:solidFill>
              </a:rPr>
              <a:t>distal</a:t>
            </a:r>
            <a:r>
              <a:rPr lang="en-US" altLang="en-US" sz="2200">
                <a:solidFill>
                  <a:schemeClr val="bg2"/>
                </a:solidFill>
              </a:rPr>
              <a:t> goal</a:t>
            </a:r>
          </a:p>
        </p:txBody>
      </p:sp>
      <p:sp>
        <p:nvSpPr>
          <p:cNvPr id="229392" name="Text Box 16">
            <a:extLst>
              <a:ext uri="{FF2B5EF4-FFF2-40B4-BE49-F238E27FC236}">
                <a16:creationId xmlns:a16="http://schemas.microsoft.com/office/drawing/2014/main" id="{B135A826-5A9B-493B-9C1E-332C6451DB76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6280019" y="2218140"/>
            <a:ext cx="946413" cy="3921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eaVert" wrap="none" anchorCtr="1">
            <a:spAutoFit/>
          </a:bodyPr>
          <a:lstStyle/>
          <a:p>
            <a:pPr lvl="1" algn="ctr" eaLnBrk="1" hangingPunct="1">
              <a:lnSpc>
                <a:spcPct val="75000"/>
              </a:lnSpc>
              <a:spcBef>
                <a:spcPct val="25000"/>
              </a:spcBef>
              <a:buClr>
                <a:srgbClr val="FF0000"/>
              </a:buClr>
              <a:buFont typeface="Wingdings" pitchFamily="2" charset="2"/>
              <a:buNone/>
              <a:defRPr/>
            </a:pPr>
            <a:r>
              <a:rPr lang="en-US" sz="2200" dirty="0">
                <a:solidFill>
                  <a:schemeClr val="bg2"/>
                </a:solidFill>
              </a:rPr>
              <a:t>Abstinence is a </a:t>
            </a:r>
            <a:r>
              <a:rPr lang="en-US" sz="2200" u="sng" dirty="0">
                <a:solidFill>
                  <a:schemeClr val="bg2"/>
                </a:solidFill>
              </a:rPr>
              <a:t>proximal</a:t>
            </a:r>
            <a:r>
              <a:rPr lang="en-US" sz="2200" dirty="0">
                <a:solidFill>
                  <a:schemeClr val="bg2"/>
                </a:solidFill>
              </a:rPr>
              <a:t> goal</a:t>
            </a:r>
          </a:p>
          <a:p>
            <a:pPr algn="ctr">
              <a:spcBef>
                <a:spcPct val="50000"/>
              </a:spcBef>
              <a:defRPr/>
            </a:pPr>
            <a:endParaRPr lang="en-US" sz="2200" b="0" dirty="0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29393" name="Text Box 17">
            <a:extLst>
              <a:ext uri="{FF2B5EF4-FFF2-40B4-BE49-F238E27FC236}">
                <a16:creationId xmlns:a16="http://schemas.microsoft.com/office/drawing/2014/main" id="{FA202D88-8392-4B22-9C8F-AB2C12297FD9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4025900" y="3813175"/>
            <a:ext cx="1533525" cy="89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eaVert" anchorCtr="1">
            <a:spAutoFit/>
          </a:bodyPr>
          <a:lstStyle/>
          <a:p>
            <a:pPr lvl="1" algn="ctr" eaLnBrk="1" hangingPunct="1">
              <a:lnSpc>
                <a:spcPct val="75000"/>
              </a:lnSpc>
              <a:spcBef>
                <a:spcPct val="25000"/>
              </a:spcBef>
              <a:buClr>
                <a:srgbClr val="FF0000"/>
              </a:buClr>
              <a:buFont typeface="Wingdings" pitchFamily="2" charset="2"/>
              <a:buNone/>
              <a:defRPr/>
            </a:pPr>
            <a:r>
              <a:rPr lang="en-US" sz="5800">
                <a:solidFill>
                  <a:schemeClr val="bg2"/>
                </a:solidFill>
                <a:cs typeface="Times New Roman" pitchFamily="18" charset="0"/>
              </a:rPr>
              <a:t>}</a:t>
            </a:r>
            <a:endParaRPr lang="en-US" sz="5800">
              <a:solidFill>
                <a:schemeClr val="bg2"/>
              </a:solidFill>
            </a:endParaRPr>
          </a:p>
          <a:p>
            <a:pPr algn="ctr">
              <a:spcBef>
                <a:spcPct val="50000"/>
              </a:spcBef>
              <a:defRPr/>
            </a:pPr>
            <a:endParaRPr lang="en-US" sz="3000" b="0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29394" name="Text Box 18">
            <a:extLst>
              <a:ext uri="{FF2B5EF4-FFF2-40B4-BE49-F238E27FC236}">
                <a16:creationId xmlns:a16="http://schemas.microsoft.com/office/drawing/2014/main" id="{BFAE2FBF-83D9-4882-90FA-4E43703BE65E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3721894" y="5169694"/>
            <a:ext cx="1716087" cy="89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eaVert" anchorCtr="1">
            <a:spAutoFit/>
          </a:bodyPr>
          <a:lstStyle/>
          <a:p>
            <a:pPr lvl="1" algn="ctr" eaLnBrk="1" hangingPunct="1">
              <a:lnSpc>
                <a:spcPct val="75000"/>
              </a:lnSpc>
              <a:spcBef>
                <a:spcPct val="25000"/>
              </a:spcBef>
              <a:buClr>
                <a:srgbClr val="FF0000"/>
              </a:buClr>
              <a:buFont typeface="Wingdings" pitchFamily="2" charset="2"/>
              <a:buNone/>
              <a:defRPr/>
            </a:pPr>
            <a:r>
              <a:rPr lang="en-US" sz="7400">
                <a:solidFill>
                  <a:srgbClr val="FFFFFF"/>
                </a:solidFill>
                <a:cs typeface="Times New Roman" pitchFamily="18" charset="0"/>
              </a:rPr>
              <a:t>}</a:t>
            </a:r>
            <a:endParaRPr lang="en-US" sz="7400">
              <a:solidFill>
                <a:srgbClr val="FFFFFF"/>
              </a:solidFill>
            </a:endParaRPr>
          </a:p>
          <a:p>
            <a:pPr algn="ctr">
              <a:spcBef>
                <a:spcPct val="50000"/>
              </a:spcBef>
              <a:defRPr/>
            </a:pPr>
            <a:endParaRPr lang="en-US" sz="3000" b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3323" name="Text Box 19">
            <a:extLst>
              <a:ext uri="{FF2B5EF4-FFF2-40B4-BE49-F238E27FC236}">
                <a16:creationId xmlns:a16="http://schemas.microsoft.com/office/drawing/2014/main" id="{A0D42899-CEE9-4A1A-870B-F0688F0C0E3E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6760369" y="3236119"/>
            <a:ext cx="519112" cy="398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 anchorCtr="1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2200">
                <a:solidFill>
                  <a:schemeClr val="bg1"/>
                </a:solidFill>
              </a:rPr>
              <a:t>Regimen compliance is proximal</a:t>
            </a:r>
          </a:p>
        </p:txBody>
      </p:sp>
      <p:sp>
        <p:nvSpPr>
          <p:cNvPr id="21" name="Text Box 4">
            <a:extLst>
              <a:ext uri="{FF2B5EF4-FFF2-40B4-BE49-F238E27FC236}">
                <a16:creationId xmlns:a16="http://schemas.microsoft.com/office/drawing/2014/main" id="{019CDD04-80C7-4CCE-9BB6-5E36502B80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76200" y="334963"/>
            <a:ext cx="8839200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kumimoji="1" lang="en-US" sz="4800" dirty="0">
                <a:solidFill>
                  <a:srgbClr val="00326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Treat or Punish?</a:t>
            </a:r>
            <a:endParaRPr kumimoji="1" lang="en-US" sz="4800" b="0" u="sng" dirty="0">
              <a:effectLst>
                <a:outerShdw blurRad="38100" dist="38100" dir="2700000" algn="tl">
                  <a:srgbClr val="FFFFFF"/>
                </a:outerShdw>
              </a:effectLst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22713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457200"/>
            <a:ext cx="8763000" cy="7620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0" y="152400"/>
            <a:ext cx="8686800" cy="914400"/>
          </a:xfrm>
          <a:prstGeom prst="rect">
            <a:avLst/>
          </a:prstGeom>
          <a:solidFill>
            <a:srgbClr val="D9CBA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432132" name="Text Box 4"/>
          <p:cNvSpPr txBox="1">
            <a:spLocks noChangeArrowheads="1"/>
          </p:cNvSpPr>
          <p:nvPr/>
        </p:nvSpPr>
        <p:spPr bwMode="auto">
          <a:xfrm>
            <a:off x="8158163" y="95250"/>
            <a:ext cx="184150" cy="5794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  <a:defRPr/>
            </a:pPr>
            <a:endParaRPr lang="en-US" sz="320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32133" name="Rectangle 5"/>
          <p:cNvSpPr>
            <a:spLocks noChangeArrowheads="1"/>
          </p:cNvSpPr>
          <p:nvPr/>
        </p:nvSpPr>
        <p:spPr bwMode="auto">
          <a:xfrm>
            <a:off x="76200" y="228600"/>
            <a:ext cx="8534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 eaLnBrk="1" hangingPunct="1">
              <a:spcBef>
                <a:spcPct val="0"/>
              </a:spcBef>
              <a:defRPr/>
            </a:pPr>
            <a:r>
              <a:rPr lang="en-US" sz="5800" dirty="0">
                <a:solidFill>
                  <a:srgbClr val="00326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Risk Principle</a:t>
            </a:r>
          </a:p>
        </p:txBody>
      </p:sp>
      <p:sp>
        <p:nvSpPr>
          <p:cNvPr id="432134" name="Text Box 6"/>
          <p:cNvSpPr txBox="1">
            <a:spLocks noChangeArrowheads="1"/>
          </p:cNvSpPr>
          <p:nvPr/>
        </p:nvSpPr>
        <p:spPr bwMode="auto">
          <a:xfrm>
            <a:off x="8061325" y="19050"/>
            <a:ext cx="184150" cy="5794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  <a:defRPr/>
            </a:pPr>
            <a:endParaRPr lang="en-US" sz="320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32135" name="Rectangle 7"/>
          <p:cNvSpPr>
            <a:spLocks noChangeArrowheads="1"/>
          </p:cNvSpPr>
          <p:nvPr/>
        </p:nvSpPr>
        <p:spPr bwMode="auto">
          <a:xfrm>
            <a:off x="76200" y="1447800"/>
            <a:ext cx="90678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1313" indent="-341313" algn="l" eaLnBrk="1" hangingPunct="1">
              <a:spcBef>
                <a:spcPts val="1200"/>
              </a:spcBef>
              <a:buClr>
                <a:srgbClr val="FF0000"/>
              </a:buClr>
              <a:buFontTx/>
              <a:buChar char="•"/>
              <a:defRPr/>
            </a:pPr>
            <a:r>
              <a:rPr lang="en-US" sz="3000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Not</a:t>
            </a:r>
            <a:r>
              <a:rPr lang="en-US" sz="3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necessarily a risk for violence or dangerousness</a:t>
            </a:r>
          </a:p>
          <a:p>
            <a:pPr marL="341313" indent="-341313" algn="l" eaLnBrk="1" hangingPunct="1">
              <a:spcBef>
                <a:spcPts val="2400"/>
              </a:spcBef>
              <a:buClr>
                <a:srgbClr val="FF0000"/>
              </a:buClr>
              <a:buFontTx/>
              <a:buChar char="•"/>
              <a:defRPr/>
            </a:pPr>
            <a:r>
              <a:rPr lang="en-US" sz="3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Difficult prognosis or lesser amenability to treatment</a:t>
            </a:r>
          </a:p>
          <a:p>
            <a:pPr marL="341313" indent="-341313" algn="l" eaLnBrk="1" hangingPunct="1">
              <a:spcBef>
                <a:spcPts val="2400"/>
              </a:spcBef>
              <a:buClr>
                <a:srgbClr val="FF0000"/>
              </a:buClr>
              <a:buFontTx/>
              <a:buChar char="•"/>
              <a:defRPr/>
            </a:pPr>
            <a:r>
              <a:rPr lang="en-US" sz="3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The higher the risk level, the more intensive the supervision and accountability should be,          </a:t>
            </a:r>
            <a:r>
              <a:rPr lang="en-US" sz="3000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and vice versa</a:t>
            </a:r>
            <a:endParaRPr lang="en-US" sz="300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marL="341313" indent="-341313" algn="l" eaLnBrk="1" hangingPunct="1">
              <a:spcBef>
                <a:spcPts val="2400"/>
              </a:spcBef>
              <a:buClr>
                <a:srgbClr val="FF0000"/>
              </a:buClr>
              <a:buFontTx/>
              <a:buChar char="•"/>
              <a:defRPr/>
            </a:pPr>
            <a:r>
              <a:rPr lang="en-US" sz="3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Mixing risk levels is contraindicated</a:t>
            </a:r>
          </a:p>
          <a:p>
            <a:pPr marL="341313" indent="-341313" algn="l" eaLnBrk="1" hangingPunct="1">
              <a:spcBef>
                <a:spcPts val="1200"/>
              </a:spcBef>
              <a:buClr>
                <a:srgbClr val="FF0000"/>
              </a:buClr>
              <a:buFontTx/>
              <a:buChar char="•"/>
              <a:defRPr/>
            </a:pPr>
            <a:endParaRPr lang="en-US" sz="300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marL="341313" indent="-341313" algn="l" eaLnBrk="1" hangingPunct="1">
              <a:spcBef>
                <a:spcPts val="1200"/>
              </a:spcBef>
              <a:buClr>
                <a:srgbClr val="FF0000"/>
              </a:buClr>
              <a:buFontTx/>
              <a:buChar char="•"/>
              <a:defRPr/>
            </a:pPr>
            <a:endParaRPr lang="en-US" sz="300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marL="341313" indent="-341313" algn="l" eaLnBrk="1" hangingPunct="1">
              <a:spcBef>
                <a:spcPts val="1200"/>
              </a:spcBef>
              <a:buClr>
                <a:srgbClr val="FF0000"/>
              </a:buClr>
              <a:buFontTx/>
              <a:buChar char="•"/>
              <a:defRPr/>
            </a:pPr>
            <a:endParaRPr lang="en-US" sz="300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1432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2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1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21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1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21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1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21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14" name="Rectangle 2"/>
          <p:cNvSpPr>
            <a:spLocks noChangeArrowheads="1"/>
          </p:cNvSpPr>
          <p:nvPr/>
        </p:nvSpPr>
        <p:spPr bwMode="auto">
          <a:xfrm>
            <a:off x="0" y="457200"/>
            <a:ext cx="8763000" cy="6858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7315" name="Rectangle 3"/>
          <p:cNvSpPr>
            <a:spLocks noChangeArrowheads="1"/>
          </p:cNvSpPr>
          <p:nvPr/>
        </p:nvSpPr>
        <p:spPr bwMode="auto">
          <a:xfrm>
            <a:off x="0" y="304800"/>
            <a:ext cx="8686800" cy="762000"/>
          </a:xfrm>
          <a:prstGeom prst="rect">
            <a:avLst/>
          </a:prstGeom>
          <a:solidFill>
            <a:srgbClr val="D9CBA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7316" name="Text Box 4"/>
          <p:cNvSpPr txBox="1">
            <a:spLocks noChangeArrowheads="1"/>
          </p:cNvSpPr>
          <p:nvPr/>
        </p:nvSpPr>
        <p:spPr bwMode="auto">
          <a:xfrm>
            <a:off x="-76200" y="304800"/>
            <a:ext cx="88392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kumimoji="1" lang="en-US" sz="4000" dirty="0">
                <a:solidFill>
                  <a:srgbClr val="00326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Pre-Disposition Assessment</a:t>
            </a:r>
          </a:p>
        </p:txBody>
      </p:sp>
      <p:sp>
        <p:nvSpPr>
          <p:cNvPr id="397326" name="Rectangle 14"/>
          <p:cNvSpPr>
            <a:spLocks noChangeArrowheads="1"/>
          </p:cNvSpPr>
          <p:nvPr/>
        </p:nvSpPr>
        <p:spPr bwMode="auto">
          <a:xfrm>
            <a:off x="152400" y="1447800"/>
            <a:ext cx="88392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 eaLnBrk="1" hangingPunct="1">
              <a:buClr>
                <a:srgbClr val="FF0000"/>
              </a:buClr>
              <a:buFontTx/>
              <a:buChar char="•"/>
              <a:defRPr/>
            </a:pPr>
            <a:r>
              <a:rPr lang="en-US" sz="26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Require assessment of risk and need before disposition</a:t>
            </a:r>
          </a:p>
          <a:p>
            <a:pPr algn="l" eaLnBrk="1" hangingPunct="1">
              <a:buClr>
                <a:srgbClr val="FF0000"/>
              </a:buClr>
              <a:defRPr/>
            </a:pPr>
            <a:endParaRPr lang="en-US" sz="140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Clr>
                <a:srgbClr val="FF0000"/>
              </a:buClr>
              <a:buFont typeface="Arial" panose="020B0604020202020204" pitchFamily="34" charset="0"/>
              <a:buChar char="─"/>
              <a:defRPr/>
            </a:pPr>
            <a:r>
              <a:rPr lang="en-U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E.g., as part of a pre-sentence investigation (PSI)</a:t>
            </a:r>
          </a:p>
          <a:p>
            <a:pPr marL="800100" lvl="1" indent="-342900">
              <a:buClr>
                <a:srgbClr val="FF0000"/>
              </a:buClr>
              <a:buFont typeface="Arial" panose="020B0604020202020204" pitchFamily="34" charset="0"/>
              <a:buChar char="─"/>
              <a:defRPr/>
            </a:pPr>
            <a:endParaRPr lang="en-US" sz="140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 eaLnBrk="1" hangingPunct="1">
              <a:buClr>
                <a:srgbClr val="FF0000"/>
              </a:buClr>
              <a:buFontTx/>
              <a:buChar char="•"/>
              <a:defRPr/>
            </a:pPr>
            <a:r>
              <a:rPr lang="en-US" sz="26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Use immunity especially at pre-adjudication stage</a:t>
            </a:r>
          </a:p>
          <a:p>
            <a:pPr marL="342900" indent="-342900" algn="l" eaLnBrk="1" hangingPunct="1">
              <a:buClr>
                <a:srgbClr val="FF0000"/>
              </a:buClr>
              <a:buFontTx/>
              <a:buChar char="•"/>
              <a:defRPr/>
            </a:pPr>
            <a:endParaRPr lang="en-US" sz="120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 eaLnBrk="1" hangingPunct="1">
              <a:buClr>
                <a:srgbClr val="FF0000"/>
              </a:buClr>
              <a:buFontTx/>
              <a:buChar char="•"/>
              <a:defRPr/>
            </a:pPr>
            <a:endParaRPr lang="en-US" sz="120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 eaLnBrk="1" hangingPunct="1">
              <a:buClr>
                <a:srgbClr val="FF0000"/>
              </a:buClr>
              <a:buFontTx/>
              <a:buChar char="•"/>
              <a:defRPr/>
            </a:pPr>
            <a:r>
              <a:rPr lang="en-US" sz="26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Valid, reliable, &amp; culturally unbiased instruments</a:t>
            </a:r>
          </a:p>
          <a:p>
            <a:pPr marL="342900" indent="-342900" algn="l" eaLnBrk="1" hangingPunct="1">
              <a:buClr>
                <a:srgbClr val="FF0000"/>
              </a:buClr>
              <a:buFontTx/>
              <a:buChar char="•"/>
              <a:defRPr/>
            </a:pPr>
            <a:endParaRPr lang="en-US" sz="120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 eaLnBrk="1" hangingPunct="1">
              <a:buClr>
                <a:srgbClr val="FF0000"/>
              </a:buClr>
              <a:buFontTx/>
              <a:buChar char="•"/>
              <a:defRPr/>
            </a:pPr>
            <a:endParaRPr lang="en-US" sz="120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 eaLnBrk="1" hangingPunct="1">
              <a:buClr>
                <a:srgbClr val="FF0000"/>
              </a:buClr>
              <a:buFontTx/>
              <a:buChar char="•"/>
              <a:defRPr/>
            </a:pPr>
            <a:r>
              <a:rPr lang="en-US" sz="26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Substance abuse vs. dependence diagnosis guides treatment conditions and response to technical violations involving new drug use</a:t>
            </a:r>
          </a:p>
          <a:p>
            <a:pPr marL="342900" indent="-342900" algn="l" eaLnBrk="1" hangingPunct="1">
              <a:buClr>
                <a:srgbClr val="FF0000"/>
              </a:buClr>
              <a:buFontTx/>
              <a:buChar char="•"/>
              <a:defRPr/>
            </a:pPr>
            <a:endParaRPr lang="en-US" sz="120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 eaLnBrk="1" hangingPunct="1">
              <a:buClr>
                <a:srgbClr val="FF0000"/>
              </a:buClr>
              <a:buFontTx/>
              <a:buChar char="•"/>
              <a:defRPr/>
            </a:pPr>
            <a:endParaRPr lang="en-US" sz="120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 eaLnBrk="1" hangingPunct="1">
              <a:buClr>
                <a:srgbClr val="FF0000"/>
              </a:buClr>
              <a:buFontTx/>
              <a:buChar char="•"/>
              <a:defRPr/>
            </a:pPr>
            <a:r>
              <a:rPr lang="en-US" sz="26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Automate the if     then decisions</a:t>
            </a:r>
          </a:p>
        </p:txBody>
      </p:sp>
      <p:cxnSp>
        <p:nvCxnSpPr>
          <p:cNvPr id="3" name="Straight Arrow Connector 2"/>
          <p:cNvCxnSpPr/>
          <p:nvPr/>
        </p:nvCxnSpPr>
        <p:spPr bwMode="auto">
          <a:xfrm>
            <a:off x="2895600" y="5943600"/>
            <a:ext cx="304800" cy="0"/>
          </a:xfrm>
          <a:prstGeom prst="straightConnector1">
            <a:avLst/>
          </a:prstGeom>
          <a:noFill/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cxnSp>
    </p:spTree>
    <p:extLst>
      <p:ext uri="{BB962C8B-B14F-4D97-AF65-F5344CB8AC3E}">
        <p14:creationId xmlns:p14="http://schemas.microsoft.com/office/powerpoint/2010/main" val="2844178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97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973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973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973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2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9732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2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14" name="Rectangle 2"/>
          <p:cNvSpPr>
            <a:spLocks noChangeArrowheads="1"/>
          </p:cNvSpPr>
          <p:nvPr/>
        </p:nvSpPr>
        <p:spPr bwMode="auto">
          <a:xfrm>
            <a:off x="0" y="457200"/>
            <a:ext cx="8763000" cy="6858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7315" name="Rectangle 3"/>
          <p:cNvSpPr>
            <a:spLocks noChangeArrowheads="1"/>
          </p:cNvSpPr>
          <p:nvPr/>
        </p:nvSpPr>
        <p:spPr bwMode="auto">
          <a:xfrm>
            <a:off x="0" y="304800"/>
            <a:ext cx="8686800" cy="762000"/>
          </a:xfrm>
          <a:prstGeom prst="rect">
            <a:avLst/>
          </a:prstGeom>
          <a:solidFill>
            <a:srgbClr val="D9CBA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7316" name="Text Box 4"/>
          <p:cNvSpPr txBox="1">
            <a:spLocks noChangeArrowheads="1"/>
          </p:cNvSpPr>
          <p:nvPr/>
        </p:nvSpPr>
        <p:spPr bwMode="auto">
          <a:xfrm>
            <a:off x="-76200" y="304800"/>
            <a:ext cx="8839200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kumimoji="1" lang="en-US" sz="4500" dirty="0">
                <a:solidFill>
                  <a:srgbClr val="00326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Prognostic Risks</a:t>
            </a:r>
          </a:p>
        </p:txBody>
      </p:sp>
      <p:pic>
        <p:nvPicPr>
          <p:cNvPr id="18437" name="Picture 13" descr="MCSO01675_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1600200"/>
            <a:ext cx="2344738" cy="216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7326" name="Rectangle 14"/>
          <p:cNvSpPr>
            <a:spLocks noChangeArrowheads="1"/>
          </p:cNvSpPr>
          <p:nvPr/>
        </p:nvSpPr>
        <p:spPr bwMode="auto">
          <a:xfrm>
            <a:off x="228600" y="1219200"/>
            <a:ext cx="8763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 eaLnBrk="1" hangingPunct="1">
              <a:spcBef>
                <a:spcPct val="20000"/>
              </a:spcBef>
              <a:buFontTx/>
              <a:buChar char="•"/>
              <a:defRPr/>
            </a:pPr>
            <a:r>
              <a:rPr lang="en-US" sz="300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Current age &lt; 25 years</a:t>
            </a:r>
          </a:p>
          <a:p>
            <a:pPr marL="342900" indent="-342900" algn="l" eaLnBrk="1" hangingPunct="1">
              <a:lnSpc>
                <a:spcPct val="115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300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Delinquent onset &lt; 16 years</a:t>
            </a:r>
          </a:p>
          <a:p>
            <a:pPr marL="342900" indent="-342900" algn="l" eaLnBrk="1" hangingPunct="1">
              <a:lnSpc>
                <a:spcPct val="115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300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Substance abuse onset &lt; 14 years</a:t>
            </a:r>
          </a:p>
          <a:p>
            <a:pPr marL="342900" indent="-342900" algn="l" eaLnBrk="1" hangingPunct="1">
              <a:lnSpc>
                <a:spcPct val="115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300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Prior rehabilitation failures</a:t>
            </a:r>
          </a:p>
          <a:p>
            <a:pPr marL="342900" indent="-342900" algn="l" eaLnBrk="1" hangingPunct="1">
              <a:lnSpc>
                <a:spcPct val="115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300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History of violence</a:t>
            </a:r>
          </a:p>
          <a:p>
            <a:pPr marL="342900" indent="-342900" algn="l" eaLnBrk="1" hangingPunct="1">
              <a:lnSpc>
                <a:spcPct val="115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300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Antisocial Personality Disorder</a:t>
            </a:r>
          </a:p>
          <a:p>
            <a:pPr marL="342900" indent="-342900" algn="l" eaLnBrk="1" hangingPunct="1">
              <a:lnSpc>
                <a:spcPct val="115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300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Psychopathy</a:t>
            </a:r>
          </a:p>
          <a:p>
            <a:pPr marL="342900" indent="-342900" algn="l" eaLnBrk="1" hangingPunct="1">
              <a:lnSpc>
                <a:spcPct val="115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300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Familial history of crime or addiction</a:t>
            </a:r>
          </a:p>
          <a:p>
            <a:pPr marL="342900" indent="-342900" algn="l" eaLnBrk="1" hangingPunct="1">
              <a:lnSpc>
                <a:spcPct val="115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300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Criminal or substance abuse associations</a:t>
            </a:r>
          </a:p>
        </p:txBody>
      </p:sp>
    </p:spTree>
    <p:extLst>
      <p:ext uri="{BB962C8B-B14F-4D97-AF65-F5344CB8AC3E}">
        <p14:creationId xmlns:p14="http://schemas.microsoft.com/office/powerpoint/2010/main" val="2803614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97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97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973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973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973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973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973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973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2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9732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7326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457200"/>
            <a:ext cx="8763000" cy="7620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sz="2200" b="1" dirty="0">
              <a:solidFill>
                <a:srgbClr val="000000"/>
              </a:solidFill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0" y="152400"/>
            <a:ext cx="8686800" cy="914400"/>
          </a:xfrm>
          <a:prstGeom prst="rect">
            <a:avLst/>
          </a:prstGeom>
          <a:solidFill>
            <a:srgbClr val="D9CBA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sz="2200" b="1" dirty="0">
              <a:solidFill>
                <a:srgbClr val="000000"/>
              </a:solidFill>
            </a:endParaRPr>
          </a:p>
        </p:txBody>
      </p:sp>
      <p:sp>
        <p:nvSpPr>
          <p:cNvPr id="432132" name="Text Box 4"/>
          <p:cNvSpPr txBox="1">
            <a:spLocks noChangeArrowheads="1"/>
          </p:cNvSpPr>
          <p:nvPr/>
        </p:nvSpPr>
        <p:spPr bwMode="auto">
          <a:xfrm>
            <a:off x="8158163" y="95250"/>
            <a:ext cx="184150" cy="5794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32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32133" name="Rectangle 5"/>
          <p:cNvSpPr>
            <a:spLocks noChangeArrowheads="1"/>
          </p:cNvSpPr>
          <p:nvPr/>
        </p:nvSpPr>
        <p:spPr bwMode="auto">
          <a:xfrm>
            <a:off x="76200" y="228600"/>
            <a:ext cx="8534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5800" b="1" dirty="0">
                <a:solidFill>
                  <a:srgbClr val="00326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Need Principle</a:t>
            </a:r>
          </a:p>
        </p:txBody>
      </p:sp>
      <p:sp>
        <p:nvSpPr>
          <p:cNvPr id="432134" name="Text Box 6"/>
          <p:cNvSpPr txBox="1">
            <a:spLocks noChangeArrowheads="1"/>
          </p:cNvSpPr>
          <p:nvPr/>
        </p:nvSpPr>
        <p:spPr bwMode="auto">
          <a:xfrm>
            <a:off x="8061325" y="19050"/>
            <a:ext cx="184150" cy="5794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32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32135" name="Rectangle 7"/>
          <p:cNvSpPr>
            <a:spLocks noChangeArrowheads="1"/>
          </p:cNvSpPr>
          <p:nvPr/>
        </p:nvSpPr>
        <p:spPr bwMode="auto">
          <a:xfrm>
            <a:off x="76200" y="1447800"/>
            <a:ext cx="90678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1313" indent="-341313" algn="l" fontAlgn="base">
              <a:spcBef>
                <a:spcPts val="2400"/>
              </a:spcBef>
              <a:spcAft>
                <a:spcPct val="0"/>
              </a:spcAft>
              <a:buClr>
                <a:srgbClr val="FF0000"/>
              </a:buClr>
              <a:buFontTx/>
              <a:buChar char="•"/>
              <a:defRPr/>
            </a:pPr>
            <a:r>
              <a:rPr lang="en-US" sz="3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Clinical syndromes or impairments (diagnosis) </a:t>
            </a:r>
          </a:p>
          <a:p>
            <a:pPr marL="341313" indent="-341313" algn="l" fontAlgn="base">
              <a:spcBef>
                <a:spcPts val="2400"/>
              </a:spcBef>
              <a:spcAft>
                <a:spcPct val="0"/>
              </a:spcAft>
              <a:buClr>
                <a:srgbClr val="FF0000"/>
              </a:buClr>
              <a:buFontTx/>
              <a:buChar char="•"/>
              <a:defRPr/>
            </a:pPr>
            <a:r>
              <a:rPr lang="en-US" sz="3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The higher the need level, the more intensive the treatment or rehabilitation services should be,     </a:t>
            </a:r>
            <a:r>
              <a:rPr lang="en-US" sz="3000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and vice versa</a:t>
            </a:r>
            <a:endParaRPr lang="en-US" sz="300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marL="341313" indent="-341313" algn="l" fontAlgn="base">
              <a:spcBef>
                <a:spcPts val="2400"/>
              </a:spcBef>
              <a:spcAft>
                <a:spcPct val="0"/>
              </a:spcAft>
              <a:buClr>
                <a:srgbClr val="FF0000"/>
              </a:buClr>
              <a:buFontTx/>
              <a:buChar char="•"/>
              <a:defRPr/>
            </a:pPr>
            <a:r>
              <a:rPr lang="en-US" sz="3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Mixing need levels is contraindicated</a:t>
            </a:r>
          </a:p>
          <a:p>
            <a:pPr marL="341313" indent="-341313" fontAlgn="base">
              <a:spcBef>
                <a:spcPts val="1200"/>
              </a:spcBef>
              <a:spcAft>
                <a:spcPct val="0"/>
              </a:spcAft>
              <a:buClr>
                <a:srgbClr val="FF0000"/>
              </a:buClr>
              <a:buFontTx/>
              <a:buChar char="•"/>
              <a:defRPr/>
            </a:pPr>
            <a:endParaRPr lang="en-US" sz="300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marL="341313" indent="-341313" fontAlgn="base">
              <a:spcBef>
                <a:spcPts val="1200"/>
              </a:spcBef>
              <a:spcAft>
                <a:spcPct val="0"/>
              </a:spcAft>
              <a:buClr>
                <a:srgbClr val="FF0000"/>
              </a:buClr>
              <a:buFontTx/>
              <a:buChar char="•"/>
              <a:defRPr/>
            </a:pPr>
            <a:endParaRPr lang="en-US" sz="300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marL="341313" indent="-341313" fontAlgn="base">
              <a:spcBef>
                <a:spcPts val="1200"/>
              </a:spcBef>
              <a:spcAft>
                <a:spcPct val="0"/>
              </a:spcAft>
              <a:buClr>
                <a:srgbClr val="FF0000"/>
              </a:buClr>
              <a:buFontTx/>
              <a:buChar char="•"/>
              <a:defRPr/>
            </a:pPr>
            <a:endParaRPr lang="en-US" sz="300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8879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2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1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21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1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21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457200"/>
            <a:ext cx="8763000" cy="6858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0" y="304800"/>
            <a:ext cx="8686800" cy="762000"/>
          </a:xfrm>
          <a:prstGeom prst="rect">
            <a:avLst/>
          </a:prstGeom>
          <a:solidFill>
            <a:srgbClr val="D9CBA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179204" name="Text Box 4"/>
          <p:cNvSpPr txBox="1">
            <a:spLocks noChangeArrowheads="1"/>
          </p:cNvSpPr>
          <p:nvPr/>
        </p:nvSpPr>
        <p:spPr bwMode="auto">
          <a:xfrm>
            <a:off x="-76200" y="334963"/>
            <a:ext cx="88392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kumimoji="1" lang="en-US" sz="4000" dirty="0">
                <a:solidFill>
                  <a:srgbClr val="00326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Risk &amp; Needs Matrix</a:t>
            </a:r>
          </a:p>
        </p:txBody>
      </p:sp>
      <p:sp>
        <p:nvSpPr>
          <p:cNvPr id="179214" name="Text Box 14"/>
          <p:cNvSpPr txBox="1">
            <a:spLocks noChangeArrowheads="1"/>
          </p:cNvSpPr>
          <p:nvPr/>
        </p:nvSpPr>
        <p:spPr bwMode="auto">
          <a:xfrm>
            <a:off x="2973388" y="1325563"/>
            <a:ext cx="205581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1" hangingPunct="1">
              <a:spcBef>
                <a:spcPct val="0"/>
              </a:spcBef>
              <a:defRPr/>
            </a:pPr>
            <a:r>
              <a:rPr lang="en-US" sz="32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High Risk</a:t>
            </a:r>
          </a:p>
        </p:txBody>
      </p:sp>
      <p:grpSp>
        <p:nvGrpSpPr>
          <p:cNvPr id="27655" name="Group 15"/>
          <p:cNvGrpSpPr>
            <a:grpSpLocks/>
          </p:cNvGrpSpPr>
          <p:nvPr/>
        </p:nvGrpSpPr>
        <p:grpSpPr bwMode="auto">
          <a:xfrm>
            <a:off x="2438400" y="2057400"/>
            <a:ext cx="6172200" cy="4114800"/>
            <a:chOff x="1008" y="1296"/>
            <a:chExt cx="3888" cy="2592"/>
          </a:xfrm>
        </p:grpSpPr>
        <p:sp>
          <p:nvSpPr>
            <p:cNvPr id="27663" name="Rectangle 16"/>
            <p:cNvSpPr>
              <a:spLocks noChangeArrowheads="1"/>
            </p:cNvSpPr>
            <p:nvPr/>
          </p:nvSpPr>
          <p:spPr bwMode="auto">
            <a:xfrm>
              <a:off x="1008" y="1296"/>
              <a:ext cx="3888" cy="25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2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2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2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2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2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2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2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2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2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7664" name="Line 17"/>
            <p:cNvSpPr>
              <a:spLocks noChangeShapeType="1"/>
            </p:cNvSpPr>
            <p:nvPr/>
          </p:nvSpPr>
          <p:spPr bwMode="auto">
            <a:xfrm>
              <a:off x="2928" y="1296"/>
              <a:ext cx="0" cy="25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65" name="Line 18"/>
            <p:cNvSpPr>
              <a:spLocks noChangeShapeType="1"/>
            </p:cNvSpPr>
            <p:nvPr/>
          </p:nvSpPr>
          <p:spPr bwMode="auto">
            <a:xfrm>
              <a:off x="1008" y="2592"/>
              <a:ext cx="38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79219" name="Text Box 19"/>
          <p:cNvSpPr txBox="1">
            <a:spLocks noChangeArrowheads="1"/>
          </p:cNvSpPr>
          <p:nvPr/>
        </p:nvSpPr>
        <p:spPr bwMode="auto">
          <a:xfrm>
            <a:off x="5959475" y="1325563"/>
            <a:ext cx="19653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1" hangingPunct="1">
              <a:spcBef>
                <a:spcPct val="0"/>
              </a:spcBef>
              <a:defRPr/>
            </a:pPr>
            <a:r>
              <a:rPr lang="en-US" sz="3200" b="1" dirty="0">
                <a:solidFill>
                  <a:srgbClr val="00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Low Risk</a:t>
            </a:r>
          </a:p>
        </p:txBody>
      </p:sp>
      <p:sp>
        <p:nvSpPr>
          <p:cNvPr id="179220" name="Text Box 20"/>
          <p:cNvSpPr txBox="1">
            <a:spLocks noChangeArrowheads="1"/>
          </p:cNvSpPr>
          <p:nvPr/>
        </p:nvSpPr>
        <p:spPr bwMode="auto">
          <a:xfrm>
            <a:off x="450850" y="2579688"/>
            <a:ext cx="1414463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spcBef>
                <a:spcPct val="0"/>
              </a:spcBef>
              <a:defRPr/>
            </a:pPr>
            <a:r>
              <a:rPr lang="en-US" sz="32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High </a:t>
            </a:r>
          </a:p>
          <a:p>
            <a:pPr eaLnBrk="1" hangingPunct="1">
              <a:spcBef>
                <a:spcPct val="0"/>
              </a:spcBef>
              <a:defRPr/>
            </a:pPr>
            <a:r>
              <a:rPr lang="en-US" sz="32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Needs</a:t>
            </a:r>
          </a:p>
        </p:txBody>
      </p:sp>
      <p:sp>
        <p:nvSpPr>
          <p:cNvPr id="179221" name="Text Box 21"/>
          <p:cNvSpPr txBox="1">
            <a:spLocks noChangeArrowheads="1"/>
          </p:cNvSpPr>
          <p:nvPr/>
        </p:nvSpPr>
        <p:spPr bwMode="auto">
          <a:xfrm>
            <a:off x="450850" y="4484688"/>
            <a:ext cx="1414463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spcBef>
                <a:spcPct val="0"/>
              </a:spcBef>
              <a:defRPr/>
            </a:pPr>
            <a:r>
              <a:rPr lang="en-US" sz="3200" b="1" dirty="0">
                <a:solidFill>
                  <a:srgbClr val="00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Low </a:t>
            </a:r>
          </a:p>
          <a:p>
            <a:pPr eaLnBrk="1" hangingPunct="1">
              <a:spcBef>
                <a:spcPct val="0"/>
              </a:spcBef>
              <a:defRPr/>
            </a:pPr>
            <a:r>
              <a:rPr lang="en-US" sz="3200" b="1" dirty="0">
                <a:solidFill>
                  <a:srgbClr val="00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Needs</a:t>
            </a:r>
          </a:p>
        </p:txBody>
      </p:sp>
      <p:sp>
        <p:nvSpPr>
          <p:cNvPr id="179222" name="Text Box 22"/>
          <p:cNvSpPr txBox="1">
            <a:spLocks noChangeArrowheads="1"/>
          </p:cNvSpPr>
          <p:nvPr/>
        </p:nvSpPr>
        <p:spPr bwMode="auto">
          <a:xfrm>
            <a:off x="2483283" y="2127115"/>
            <a:ext cx="3041217" cy="1892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 algn="l" eaLnBrk="1" hangingPunct="1">
              <a:lnSpc>
                <a:spcPct val="115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Supervision</a:t>
            </a:r>
          </a:p>
          <a:p>
            <a:pPr marL="342900" indent="-342900" algn="l" eaLnBrk="1" hangingPunct="1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Treatment </a:t>
            </a:r>
          </a:p>
          <a:p>
            <a:pPr marL="342900" indent="-342900" algn="l" eaLnBrk="1" hangingPunct="1">
              <a:lnSpc>
                <a:spcPct val="11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Pro-social habilitation</a:t>
            </a:r>
          </a:p>
          <a:p>
            <a:pPr marL="342900" indent="-342900" algn="l" eaLnBrk="1" hangingPunct="1">
              <a:lnSpc>
                <a:spcPct val="11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Adaptive habilitation</a:t>
            </a:r>
            <a:endParaRPr lang="en-US" sz="2600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  <p:sp>
        <p:nvSpPr>
          <p:cNvPr id="19" name="Text Box 22"/>
          <p:cNvSpPr txBox="1">
            <a:spLocks noChangeArrowheads="1"/>
          </p:cNvSpPr>
          <p:nvPr/>
        </p:nvSpPr>
        <p:spPr bwMode="auto">
          <a:xfrm>
            <a:off x="5510186" y="2117195"/>
            <a:ext cx="3182281" cy="1431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Bef>
                <a:spcPts val="1200"/>
              </a:spcBef>
              <a:buFont typeface="Arial" pitchFamily="34" charset="0"/>
              <a:buChar char="•"/>
              <a:defRPr/>
            </a:pPr>
            <a:r>
              <a:rPr lang="en-US" sz="2000" dirty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 Treatment </a:t>
            </a:r>
          </a:p>
          <a:p>
            <a:pPr>
              <a:lnSpc>
                <a:spcPct val="110000"/>
              </a:lnSpc>
              <a:spcBef>
                <a:spcPts val="1200"/>
              </a:spcBef>
              <a:defRPr/>
            </a:pPr>
            <a:r>
              <a:rPr lang="en-US" sz="2000" dirty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• (Pro-social </a:t>
            </a:r>
            <a:r>
              <a:rPr lang="en-US" sz="2000" u="sng" dirty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re</a:t>
            </a:r>
            <a:r>
              <a:rPr lang="en-US" sz="2000" dirty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habilitation)</a:t>
            </a:r>
          </a:p>
          <a:p>
            <a:pPr algn="l" eaLnBrk="1" hangingPunct="1">
              <a:lnSpc>
                <a:spcPct val="110000"/>
              </a:lnSpc>
              <a:spcBef>
                <a:spcPts val="1200"/>
              </a:spcBef>
              <a:defRPr/>
            </a:pPr>
            <a:r>
              <a:rPr lang="en-US" sz="2000" dirty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•  Adaptive </a:t>
            </a:r>
            <a:r>
              <a:rPr lang="en-US" sz="2000" u="sng" dirty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re</a:t>
            </a:r>
            <a:r>
              <a:rPr lang="en-US" sz="2000" dirty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habilitation</a:t>
            </a:r>
            <a:endParaRPr lang="en-US" sz="2600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  <p:sp>
        <p:nvSpPr>
          <p:cNvPr id="20" name="Text Box 22"/>
          <p:cNvSpPr txBox="1">
            <a:spLocks noChangeArrowheads="1"/>
          </p:cNvSpPr>
          <p:nvPr/>
        </p:nvSpPr>
        <p:spPr bwMode="auto">
          <a:xfrm>
            <a:off x="2477261" y="4253049"/>
            <a:ext cx="3041217" cy="1431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 algn="l" eaLnBrk="1" hangingPunct="1">
              <a:lnSpc>
                <a:spcPct val="115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 Supervision</a:t>
            </a:r>
          </a:p>
          <a:p>
            <a:pPr marL="342900" indent="-342900" algn="l" eaLnBrk="1" hangingPunct="1">
              <a:lnSpc>
                <a:spcPct val="11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 Pro-social habilitation</a:t>
            </a:r>
          </a:p>
          <a:p>
            <a:pPr marL="342900" indent="-342900" algn="l" eaLnBrk="1" hangingPunct="1">
              <a:lnSpc>
                <a:spcPct val="11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(Adaptive habilitation)</a:t>
            </a:r>
            <a:endParaRPr lang="en-US" sz="2600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  <p:sp>
        <p:nvSpPr>
          <p:cNvPr id="21" name="Text Box 22"/>
          <p:cNvSpPr txBox="1">
            <a:spLocks noChangeArrowheads="1"/>
          </p:cNvSpPr>
          <p:nvPr/>
        </p:nvSpPr>
        <p:spPr bwMode="auto">
          <a:xfrm>
            <a:off x="5516680" y="4253049"/>
            <a:ext cx="3095719" cy="907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 algn="l" eaLnBrk="1" hangingPunct="1">
              <a:lnSpc>
                <a:spcPct val="115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 Secondary prevention</a:t>
            </a:r>
          </a:p>
          <a:p>
            <a:pPr marL="342900" indent="-342900" algn="l" eaLnBrk="1" hangingPunct="1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 Diversion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0EC56C1-910F-49FB-91F5-FC1960D19919}"/>
              </a:ext>
            </a:extLst>
          </p:cNvPr>
          <p:cNvSpPr txBox="1"/>
          <p:nvPr/>
        </p:nvSpPr>
        <p:spPr>
          <a:xfrm>
            <a:off x="2819400" y="2332672"/>
            <a:ext cx="2438400" cy="1477328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Treatment Courts (e.g., Drug Courts)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B8D8451-F0ED-407F-8311-B12F5F17AFFB}"/>
              </a:ext>
            </a:extLst>
          </p:cNvPr>
          <p:cNvSpPr txBox="1"/>
          <p:nvPr/>
        </p:nvSpPr>
        <p:spPr>
          <a:xfrm>
            <a:off x="5638800" y="2337137"/>
            <a:ext cx="2733675" cy="1015663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3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Treatment Diversion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329C141-6CB2-473C-A84E-49FD0118E184}"/>
              </a:ext>
            </a:extLst>
          </p:cNvPr>
          <p:cNvSpPr txBox="1"/>
          <p:nvPr/>
        </p:nvSpPr>
        <p:spPr>
          <a:xfrm>
            <a:off x="2826817" y="4343400"/>
            <a:ext cx="2430983" cy="1477328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Intensive </a:t>
            </a:r>
          </a:p>
          <a:p>
            <a:pPr algn="ctr"/>
            <a:r>
              <a:rPr lang="en-US" sz="3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Probation (ISP, HOPE)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0CBC10E-9E95-457C-BEB0-A6AC91ED4CD5}"/>
              </a:ext>
            </a:extLst>
          </p:cNvPr>
          <p:cNvSpPr txBox="1"/>
          <p:nvPr/>
        </p:nvSpPr>
        <p:spPr>
          <a:xfrm>
            <a:off x="5791200" y="4343400"/>
            <a:ext cx="2667000" cy="1477328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Deflection</a:t>
            </a:r>
            <a:r>
              <a:rPr lang="en-US" sz="30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 Banked </a:t>
            </a:r>
            <a:r>
              <a:rPr lang="en-US" sz="3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probation</a:t>
            </a:r>
          </a:p>
        </p:txBody>
      </p:sp>
    </p:spTree>
    <p:extLst>
      <p:ext uri="{BB962C8B-B14F-4D97-AF65-F5344CB8AC3E}">
        <p14:creationId xmlns:p14="http://schemas.microsoft.com/office/powerpoint/2010/main" val="1573721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222" grpId="0"/>
      <p:bldP spid="19" grpId="0"/>
      <p:bldP spid="20" grpId="0"/>
      <p:bldP spid="21" grpId="0"/>
      <p:bldP spid="17" grpId="0" animBg="1"/>
      <p:bldP spid="18" grpId="0" animBg="1"/>
      <p:bldP spid="22" grpId="0" animBg="1"/>
      <p:bldP spid="2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457200"/>
            <a:ext cx="8763000" cy="7620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sz="2200" b="1" dirty="0">
              <a:solidFill>
                <a:srgbClr val="000000"/>
              </a:solidFill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0" y="152400"/>
            <a:ext cx="8686800" cy="914400"/>
          </a:xfrm>
          <a:prstGeom prst="rect">
            <a:avLst/>
          </a:prstGeom>
          <a:solidFill>
            <a:srgbClr val="D9CBA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sz="2200" b="1" dirty="0">
              <a:solidFill>
                <a:srgbClr val="000000"/>
              </a:solidFill>
            </a:endParaRPr>
          </a:p>
        </p:txBody>
      </p:sp>
      <p:sp>
        <p:nvSpPr>
          <p:cNvPr id="432132" name="Text Box 4"/>
          <p:cNvSpPr txBox="1">
            <a:spLocks noChangeArrowheads="1"/>
          </p:cNvSpPr>
          <p:nvPr/>
        </p:nvSpPr>
        <p:spPr bwMode="auto">
          <a:xfrm>
            <a:off x="8158163" y="95250"/>
            <a:ext cx="184150" cy="5794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32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32133" name="Rectangle 5"/>
          <p:cNvSpPr>
            <a:spLocks noChangeArrowheads="1"/>
          </p:cNvSpPr>
          <p:nvPr/>
        </p:nvSpPr>
        <p:spPr bwMode="auto">
          <a:xfrm>
            <a:off x="76200" y="228600"/>
            <a:ext cx="8534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900" b="1" dirty="0">
                <a:solidFill>
                  <a:srgbClr val="00326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Specific Responsivity</a:t>
            </a:r>
          </a:p>
        </p:txBody>
      </p:sp>
      <p:sp>
        <p:nvSpPr>
          <p:cNvPr id="432134" name="Text Box 6"/>
          <p:cNvSpPr txBox="1">
            <a:spLocks noChangeArrowheads="1"/>
          </p:cNvSpPr>
          <p:nvPr/>
        </p:nvSpPr>
        <p:spPr bwMode="auto">
          <a:xfrm>
            <a:off x="8061325" y="19050"/>
            <a:ext cx="184150" cy="5794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32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32135" name="Rectangle 7"/>
          <p:cNvSpPr>
            <a:spLocks noChangeArrowheads="1"/>
          </p:cNvSpPr>
          <p:nvPr/>
        </p:nvSpPr>
        <p:spPr bwMode="auto">
          <a:xfrm>
            <a:off x="228600" y="1447800"/>
            <a:ext cx="89154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457200" indent="-457200" algn="l" fontAlgn="base">
              <a:spcBef>
                <a:spcPts val="2400"/>
              </a:spcBef>
              <a:spcAft>
                <a:spcPct val="0"/>
              </a:spcAft>
              <a:buClr>
                <a:srgbClr val="FF0000"/>
              </a:buClr>
              <a:buFont typeface="Arial" panose="020B0604020202020204" pitchFamily="34" charset="0"/>
              <a:buChar char="•"/>
              <a:defRPr/>
            </a:pPr>
            <a:r>
              <a:rPr lang="en-US" sz="3000" b="1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Order</a:t>
            </a:r>
            <a:r>
              <a:rPr lang="en-US" sz="3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and </a:t>
            </a:r>
            <a:r>
              <a:rPr lang="en-US" sz="3000" b="1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timing</a:t>
            </a:r>
            <a:r>
              <a:rPr lang="en-US" sz="3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of intervention is crucial:</a:t>
            </a:r>
          </a:p>
          <a:p>
            <a:pPr marL="971550" lvl="1" indent="-514350" algn="l" fontAlgn="base">
              <a:spcBef>
                <a:spcPts val="1800"/>
              </a:spcBef>
              <a:spcAft>
                <a:spcPct val="0"/>
              </a:spcAft>
              <a:buClr>
                <a:srgbClr val="FF0000"/>
              </a:buClr>
              <a:buFont typeface="+mj-lt"/>
              <a:buAutoNum type="arabicPeriod"/>
              <a:defRPr/>
            </a:pP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Responsivity needs —</a:t>
            </a:r>
            <a:r>
              <a:rPr lang="en-US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interfere with rehabilitation </a:t>
            </a:r>
          </a:p>
          <a:p>
            <a:pPr marL="971550" lvl="1" indent="-514350" fontAlgn="base">
              <a:spcBef>
                <a:spcPts val="1200"/>
              </a:spcBef>
              <a:spcAft>
                <a:spcPct val="0"/>
              </a:spcAft>
              <a:buClr>
                <a:srgbClr val="FF0000"/>
              </a:buClr>
              <a:buFont typeface="+mj-lt"/>
              <a:buAutoNum type="arabicPeriod"/>
              <a:defRPr/>
            </a:pP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Criminogenic needs —</a:t>
            </a:r>
            <a:r>
              <a:rPr lang="en-US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cause or exacerbate crime</a:t>
            </a:r>
          </a:p>
          <a:p>
            <a:pPr marL="971550" lvl="1" indent="-514350" fontAlgn="base">
              <a:spcBef>
                <a:spcPts val="1200"/>
              </a:spcBef>
              <a:spcAft>
                <a:spcPct val="0"/>
              </a:spcAft>
              <a:buClr>
                <a:srgbClr val="FF0000"/>
              </a:buClr>
              <a:buFont typeface="+mj-lt"/>
              <a:buAutoNum type="arabicPeriod"/>
              <a:defRPr/>
            </a:pP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Maintenance needs —</a:t>
            </a:r>
            <a:r>
              <a:rPr lang="en-US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degrade rehabilitation gains</a:t>
            </a:r>
          </a:p>
          <a:p>
            <a:pPr marL="971550" lvl="1" indent="-514350" fontAlgn="base">
              <a:spcBef>
                <a:spcPts val="1200"/>
              </a:spcBef>
              <a:spcAft>
                <a:spcPct val="0"/>
              </a:spcAft>
              <a:buClr>
                <a:srgbClr val="FF0000"/>
              </a:buClr>
              <a:buFont typeface="+mj-lt"/>
              <a:buAutoNum type="arabicPeriod"/>
              <a:defRPr/>
            </a:pP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Humanitarian needs —</a:t>
            </a:r>
            <a:r>
              <a:rPr lang="en-US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cause distress </a:t>
            </a:r>
          </a:p>
          <a:p>
            <a:pPr marL="971550" lvl="1" indent="-514350" fontAlgn="base">
              <a:spcBef>
                <a:spcPts val="1200"/>
              </a:spcBef>
              <a:spcAft>
                <a:spcPct val="0"/>
              </a:spcAft>
              <a:buClr>
                <a:srgbClr val="FF0000"/>
              </a:buClr>
              <a:buFont typeface="+mj-lt"/>
              <a:buAutoNum type="arabicPeriod"/>
              <a:defRPr/>
            </a:pP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Restorative needs — </a:t>
            </a:r>
            <a:r>
              <a:rPr lang="en-US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e.g., restitution, community svc.</a:t>
            </a:r>
            <a:endParaRPr lang="en-US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marL="341313" indent="-341313" fontAlgn="base">
              <a:spcBef>
                <a:spcPts val="2400"/>
              </a:spcBef>
              <a:spcAft>
                <a:spcPct val="0"/>
              </a:spcAft>
              <a:buClr>
                <a:srgbClr val="FF0000"/>
              </a:buClr>
              <a:buFontTx/>
              <a:buChar char="•"/>
              <a:defRPr/>
            </a:pPr>
            <a:r>
              <a:rPr lang="en-US" sz="29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Continuing-care plan to address unmet needs</a:t>
            </a:r>
          </a:p>
          <a:p>
            <a:pPr marL="341313" indent="-341313" fontAlgn="base">
              <a:spcBef>
                <a:spcPts val="2400"/>
              </a:spcBef>
              <a:spcAft>
                <a:spcPct val="0"/>
              </a:spcAft>
              <a:buClr>
                <a:srgbClr val="FF0000"/>
              </a:buClr>
              <a:buFontTx/>
              <a:buChar char="•"/>
              <a:defRPr/>
            </a:pPr>
            <a:r>
              <a:rPr lang="en-US" sz="29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Each phase advancement increases the odds of subsequent phase advancements</a:t>
            </a:r>
          </a:p>
          <a:p>
            <a:pPr marL="341313" indent="-341313" fontAlgn="base">
              <a:spcBef>
                <a:spcPts val="1200"/>
              </a:spcBef>
              <a:spcAft>
                <a:spcPct val="0"/>
              </a:spcAft>
              <a:buClr>
                <a:srgbClr val="FF0000"/>
              </a:buClr>
              <a:buFontTx/>
              <a:buChar char="•"/>
              <a:defRPr/>
            </a:pPr>
            <a:endParaRPr lang="en-US" sz="2900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marL="341313" indent="-341313" fontAlgn="base">
              <a:spcBef>
                <a:spcPts val="1200"/>
              </a:spcBef>
              <a:spcAft>
                <a:spcPct val="0"/>
              </a:spcAft>
              <a:buClr>
                <a:srgbClr val="FF0000"/>
              </a:buClr>
              <a:buFontTx/>
              <a:buChar char="•"/>
              <a:defRPr/>
            </a:pPr>
            <a:endParaRPr lang="en-US" sz="3000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marL="341313" indent="-341313" fontAlgn="base">
              <a:spcBef>
                <a:spcPts val="1200"/>
              </a:spcBef>
              <a:spcAft>
                <a:spcPct val="0"/>
              </a:spcAft>
              <a:buClr>
                <a:srgbClr val="FF0000"/>
              </a:buClr>
              <a:buFontTx/>
              <a:buChar char="•"/>
              <a:defRPr/>
            </a:pPr>
            <a:endParaRPr lang="en-US" sz="3000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3425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1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1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1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1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1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1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1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457200"/>
            <a:ext cx="8763000" cy="7620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sz="2200" b="1" dirty="0">
              <a:solidFill>
                <a:srgbClr val="000000"/>
              </a:solidFill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0" y="152400"/>
            <a:ext cx="8686800" cy="914400"/>
          </a:xfrm>
          <a:prstGeom prst="rect">
            <a:avLst/>
          </a:prstGeom>
          <a:solidFill>
            <a:srgbClr val="D9CBA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sz="2200" b="1" dirty="0">
              <a:solidFill>
                <a:srgbClr val="000000"/>
              </a:solidFill>
            </a:endParaRPr>
          </a:p>
        </p:txBody>
      </p:sp>
      <p:sp>
        <p:nvSpPr>
          <p:cNvPr id="432132" name="Text Box 4"/>
          <p:cNvSpPr txBox="1">
            <a:spLocks noChangeArrowheads="1"/>
          </p:cNvSpPr>
          <p:nvPr/>
        </p:nvSpPr>
        <p:spPr bwMode="auto">
          <a:xfrm>
            <a:off x="8158163" y="95250"/>
            <a:ext cx="184150" cy="5794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32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32133" name="Rectangle 5"/>
          <p:cNvSpPr>
            <a:spLocks noChangeArrowheads="1"/>
          </p:cNvSpPr>
          <p:nvPr/>
        </p:nvSpPr>
        <p:spPr bwMode="auto">
          <a:xfrm>
            <a:off x="76200" y="228600"/>
            <a:ext cx="8534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000" b="1" dirty="0">
                <a:solidFill>
                  <a:srgbClr val="00326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Case Planning</a:t>
            </a:r>
          </a:p>
        </p:txBody>
      </p:sp>
      <p:sp>
        <p:nvSpPr>
          <p:cNvPr id="432134" name="Text Box 6"/>
          <p:cNvSpPr txBox="1">
            <a:spLocks noChangeArrowheads="1"/>
          </p:cNvSpPr>
          <p:nvPr/>
        </p:nvSpPr>
        <p:spPr bwMode="auto">
          <a:xfrm>
            <a:off x="8061325" y="19050"/>
            <a:ext cx="184150" cy="5794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32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cxnSp>
        <p:nvCxnSpPr>
          <p:cNvPr id="3" name="Straight Arrow Connector 2"/>
          <p:cNvCxnSpPr/>
          <p:nvPr/>
        </p:nvCxnSpPr>
        <p:spPr bwMode="auto">
          <a:xfrm>
            <a:off x="762000" y="1981200"/>
            <a:ext cx="1447800" cy="0"/>
          </a:xfrm>
          <a:prstGeom prst="straightConnector1">
            <a:avLst/>
          </a:prstGeom>
          <a:noFill/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" name="TextBox 3"/>
          <p:cNvSpPr txBox="1"/>
          <p:nvPr/>
        </p:nvSpPr>
        <p:spPr>
          <a:xfrm>
            <a:off x="228600" y="2286000"/>
            <a:ext cx="14414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Responsivity</a:t>
            </a:r>
          </a:p>
          <a:p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Needs?</a:t>
            </a:r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762000" y="1981200"/>
            <a:ext cx="0" cy="381000"/>
          </a:xfrm>
          <a:prstGeom prst="line">
            <a:avLst/>
          </a:prstGeom>
          <a:noFill/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1219200" y="1600200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</a:rPr>
              <a:t>yes</a:t>
            </a:r>
          </a:p>
        </p:txBody>
      </p:sp>
      <p:cxnSp>
        <p:nvCxnSpPr>
          <p:cNvPr id="16" name="Straight Arrow Connector 15"/>
          <p:cNvCxnSpPr/>
          <p:nvPr/>
        </p:nvCxnSpPr>
        <p:spPr bwMode="auto">
          <a:xfrm>
            <a:off x="1066800" y="2743200"/>
            <a:ext cx="3048000" cy="0"/>
          </a:xfrm>
          <a:prstGeom prst="straightConnector1">
            <a:avLst/>
          </a:prstGeom>
          <a:noFill/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1219200" y="2819400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</a:rPr>
              <a:t>no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-17776" y="1143000"/>
            <a:ext cx="30657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Type 1 Case (Dual Diagnosis)</a:t>
            </a:r>
          </a:p>
          <a:p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5 phases</a:t>
            </a:r>
          </a:p>
        </p:txBody>
      </p:sp>
      <p:cxnSp>
        <p:nvCxnSpPr>
          <p:cNvPr id="21" name="Straight Arrow Connector 20"/>
          <p:cNvCxnSpPr/>
          <p:nvPr/>
        </p:nvCxnSpPr>
        <p:spPr bwMode="auto">
          <a:xfrm>
            <a:off x="4724400" y="2209800"/>
            <a:ext cx="1447800" cy="0"/>
          </a:xfrm>
          <a:prstGeom prst="straightConnector1">
            <a:avLst/>
          </a:prstGeom>
          <a:noFill/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2" name="TextBox 21"/>
          <p:cNvSpPr txBox="1"/>
          <p:nvPr/>
        </p:nvSpPr>
        <p:spPr>
          <a:xfrm>
            <a:off x="4114800" y="2514600"/>
            <a:ext cx="15311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Criminogenic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Needs?</a:t>
            </a:r>
          </a:p>
        </p:txBody>
      </p:sp>
      <p:cxnSp>
        <p:nvCxnSpPr>
          <p:cNvPr id="23" name="Straight Connector 22"/>
          <p:cNvCxnSpPr/>
          <p:nvPr/>
        </p:nvCxnSpPr>
        <p:spPr bwMode="auto">
          <a:xfrm>
            <a:off x="4724400" y="2209800"/>
            <a:ext cx="0" cy="381000"/>
          </a:xfrm>
          <a:prstGeom prst="line">
            <a:avLst/>
          </a:prstGeom>
          <a:noFill/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TextBox 23"/>
          <p:cNvSpPr txBox="1"/>
          <p:nvPr/>
        </p:nvSpPr>
        <p:spPr>
          <a:xfrm>
            <a:off x="5181600" y="1828800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</a:rPr>
              <a:t>yes</a:t>
            </a:r>
          </a:p>
        </p:txBody>
      </p:sp>
      <p:cxnSp>
        <p:nvCxnSpPr>
          <p:cNvPr id="25" name="Straight Arrow Connector 24"/>
          <p:cNvCxnSpPr/>
          <p:nvPr/>
        </p:nvCxnSpPr>
        <p:spPr bwMode="auto">
          <a:xfrm>
            <a:off x="4953000" y="2971800"/>
            <a:ext cx="2057400" cy="0"/>
          </a:xfrm>
          <a:prstGeom prst="straightConnector1">
            <a:avLst/>
          </a:prstGeom>
          <a:noFill/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7" name="TextBox 26"/>
          <p:cNvSpPr txBox="1"/>
          <p:nvPr/>
        </p:nvSpPr>
        <p:spPr>
          <a:xfrm>
            <a:off x="5181600" y="2971800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</a:rPr>
              <a:t>no</a:t>
            </a:r>
          </a:p>
        </p:txBody>
      </p:sp>
      <p:cxnSp>
        <p:nvCxnSpPr>
          <p:cNvPr id="29" name="Straight Arrow Connector 28"/>
          <p:cNvCxnSpPr/>
          <p:nvPr/>
        </p:nvCxnSpPr>
        <p:spPr bwMode="auto">
          <a:xfrm>
            <a:off x="3962400" y="2057400"/>
            <a:ext cx="0" cy="533400"/>
          </a:xfrm>
          <a:prstGeom prst="straightConnector1">
            <a:avLst/>
          </a:prstGeom>
          <a:noFill/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0" name="Straight Arrow Connector 29"/>
          <p:cNvCxnSpPr/>
          <p:nvPr/>
        </p:nvCxnSpPr>
        <p:spPr bwMode="auto">
          <a:xfrm>
            <a:off x="3962400" y="2655332"/>
            <a:ext cx="914400" cy="914400"/>
          </a:xfrm>
          <a:prstGeom prst="straightConnector1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9" name="Straight Arrow Connector 38"/>
          <p:cNvCxnSpPr/>
          <p:nvPr/>
        </p:nvCxnSpPr>
        <p:spPr bwMode="auto">
          <a:xfrm>
            <a:off x="7162800" y="2895600"/>
            <a:ext cx="0" cy="533400"/>
          </a:xfrm>
          <a:prstGeom prst="straightConnector1">
            <a:avLst/>
          </a:prstGeom>
          <a:noFill/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0" name="Straight Arrow Connector 39"/>
          <p:cNvCxnSpPr/>
          <p:nvPr/>
        </p:nvCxnSpPr>
        <p:spPr bwMode="auto">
          <a:xfrm flipH="1">
            <a:off x="5257800" y="5029200"/>
            <a:ext cx="1371600" cy="0"/>
          </a:xfrm>
          <a:prstGeom prst="straightConnector1">
            <a:avLst/>
          </a:prstGeom>
          <a:noFill/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4" name="TextBox 43"/>
          <p:cNvSpPr txBox="1"/>
          <p:nvPr/>
        </p:nvSpPr>
        <p:spPr>
          <a:xfrm>
            <a:off x="6407180" y="5373469"/>
            <a:ext cx="14670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Maintenance</a:t>
            </a:r>
          </a:p>
          <a:p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Needs?</a:t>
            </a:r>
          </a:p>
        </p:txBody>
      </p:sp>
      <p:cxnSp>
        <p:nvCxnSpPr>
          <p:cNvPr id="47" name="Straight Connector 46"/>
          <p:cNvCxnSpPr/>
          <p:nvPr/>
        </p:nvCxnSpPr>
        <p:spPr bwMode="auto">
          <a:xfrm>
            <a:off x="6629400" y="5029200"/>
            <a:ext cx="0" cy="381000"/>
          </a:xfrm>
          <a:prstGeom prst="line">
            <a:avLst/>
          </a:prstGeom>
          <a:noFill/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8" name="TextBox 47"/>
          <p:cNvSpPr txBox="1"/>
          <p:nvPr/>
        </p:nvSpPr>
        <p:spPr>
          <a:xfrm>
            <a:off x="5679757" y="4648200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</a:rPr>
              <a:t>yes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3124199" y="4191000"/>
            <a:ext cx="3178313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Maintenance</a:t>
            </a:r>
            <a:r>
              <a:rPr lang="en-US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r>
              <a:rPr lang="en-US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Vocational / educational counseling</a:t>
            </a:r>
          </a:p>
          <a:p>
            <a:r>
              <a:rPr lang="en-US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Life skills training </a:t>
            </a:r>
          </a:p>
          <a:p>
            <a:r>
              <a:rPr lang="en-US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Therapy / recovery </a:t>
            </a:r>
            <a:r>
              <a:rPr lang="en-US" sz="1400" b="1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svcs</a:t>
            </a:r>
            <a:endParaRPr lang="en-US" sz="14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1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en-US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Restitution; community svc; fees</a:t>
            </a:r>
          </a:p>
          <a:p>
            <a:r>
              <a:rPr lang="en-US" sz="1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**</a:t>
            </a:r>
            <a:r>
              <a:rPr lang="en-US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HIV/STD prevention</a:t>
            </a:r>
          </a:p>
          <a:p>
            <a:r>
              <a:rPr lang="en-US" sz="1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**</a:t>
            </a:r>
            <a:r>
              <a:rPr lang="en-US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Overdose prevention &amp; reversal</a:t>
            </a:r>
          </a:p>
        </p:txBody>
      </p:sp>
      <p:cxnSp>
        <p:nvCxnSpPr>
          <p:cNvPr id="50" name="Straight Arrow Connector 49"/>
          <p:cNvCxnSpPr/>
          <p:nvPr/>
        </p:nvCxnSpPr>
        <p:spPr bwMode="auto">
          <a:xfrm flipH="1">
            <a:off x="1905000" y="5867400"/>
            <a:ext cx="4502180" cy="11668"/>
          </a:xfrm>
          <a:prstGeom prst="straightConnector1">
            <a:avLst/>
          </a:prstGeom>
          <a:noFill/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3" name="TextBox 52"/>
          <p:cNvSpPr txBox="1"/>
          <p:nvPr/>
        </p:nvSpPr>
        <p:spPr>
          <a:xfrm>
            <a:off x="5743878" y="5879068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</a:rPr>
              <a:t>no</a:t>
            </a:r>
          </a:p>
        </p:txBody>
      </p:sp>
      <p:cxnSp>
        <p:nvCxnSpPr>
          <p:cNvPr id="55" name="Straight Arrow Connector 54"/>
          <p:cNvCxnSpPr/>
          <p:nvPr/>
        </p:nvCxnSpPr>
        <p:spPr bwMode="auto">
          <a:xfrm>
            <a:off x="2514600" y="4560332"/>
            <a:ext cx="0" cy="1002268"/>
          </a:xfrm>
          <a:prstGeom prst="straightConnector1">
            <a:avLst/>
          </a:prstGeom>
          <a:noFill/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8" name="Straight Connector 57"/>
          <p:cNvCxnSpPr/>
          <p:nvPr/>
        </p:nvCxnSpPr>
        <p:spPr bwMode="auto">
          <a:xfrm flipH="1">
            <a:off x="2514600" y="4560332"/>
            <a:ext cx="609600" cy="0"/>
          </a:xfrm>
          <a:prstGeom prst="line">
            <a:avLst/>
          </a:prstGeom>
          <a:noFill/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2144" name="Straight Arrow Connector 432143"/>
          <p:cNvCxnSpPr/>
          <p:nvPr/>
        </p:nvCxnSpPr>
        <p:spPr bwMode="auto">
          <a:xfrm>
            <a:off x="914400" y="1600200"/>
            <a:ext cx="1219200" cy="0"/>
          </a:xfrm>
          <a:prstGeom prst="straightConnector1">
            <a:avLst/>
          </a:prstGeom>
          <a:noFill/>
          <a:ln w="38100" cap="flat" cmpd="sng" algn="ctr">
            <a:solidFill>
              <a:schemeClr val="accent1"/>
            </a:solidFill>
            <a:prstDash val="sysDash"/>
            <a:round/>
            <a:headEnd type="none" w="med" len="med"/>
            <a:tailEnd type="triangle"/>
          </a:ln>
          <a:effectLst/>
        </p:spPr>
      </p:cxnSp>
      <p:cxnSp>
        <p:nvCxnSpPr>
          <p:cNvPr id="64" name="Straight Arrow Connector 63"/>
          <p:cNvCxnSpPr/>
          <p:nvPr/>
        </p:nvCxnSpPr>
        <p:spPr bwMode="auto">
          <a:xfrm>
            <a:off x="3352800" y="1600200"/>
            <a:ext cx="4648200" cy="0"/>
          </a:xfrm>
          <a:prstGeom prst="straightConnector1">
            <a:avLst/>
          </a:prstGeom>
          <a:noFill/>
          <a:ln w="38100" cap="flat" cmpd="sng" algn="ctr">
            <a:solidFill>
              <a:schemeClr val="accent1"/>
            </a:solidFill>
            <a:prstDash val="sysDash"/>
            <a:round/>
            <a:headEnd type="none" w="med" len="med"/>
            <a:tailEnd type="triangle"/>
          </a:ln>
          <a:effectLst/>
        </p:spPr>
      </p:cxnSp>
      <p:cxnSp>
        <p:nvCxnSpPr>
          <p:cNvPr id="68" name="Straight Arrow Connector 67"/>
          <p:cNvCxnSpPr/>
          <p:nvPr/>
        </p:nvCxnSpPr>
        <p:spPr bwMode="auto">
          <a:xfrm>
            <a:off x="8077200" y="1600200"/>
            <a:ext cx="0" cy="609600"/>
          </a:xfrm>
          <a:prstGeom prst="straightConnector1">
            <a:avLst/>
          </a:prstGeom>
          <a:noFill/>
          <a:ln w="38100" cap="flat" cmpd="sng" algn="ctr">
            <a:solidFill>
              <a:schemeClr val="accent1"/>
            </a:solidFill>
            <a:prstDash val="sysDash"/>
            <a:round/>
            <a:headEnd type="none" w="med" len="med"/>
            <a:tailEnd type="triangle"/>
          </a:ln>
          <a:effectLst/>
        </p:spPr>
      </p:cxnSp>
      <p:cxnSp>
        <p:nvCxnSpPr>
          <p:cNvPr id="74" name="Straight Arrow Connector 73"/>
          <p:cNvCxnSpPr/>
          <p:nvPr/>
        </p:nvCxnSpPr>
        <p:spPr bwMode="auto">
          <a:xfrm>
            <a:off x="8077200" y="2743200"/>
            <a:ext cx="0" cy="762000"/>
          </a:xfrm>
          <a:prstGeom prst="straightConnector1">
            <a:avLst/>
          </a:prstGeom>
          <a:noFill/>
          <a:ln w="38100" cap="flat" cmpd="sng" algn="ctr">
            <a:solidFill>
              <a:schemeClr val="accent1"/>
            </a:solidFill>
            <a:prstDash val="sysDash"/>
            <a:round/>
            <a:headEnd type="none" w="med" len="med"/>
            <a:tailEnd type="triangle"/>
          </a:ln>
          <a:effectLst/>
        </p:spPr>
      </p:cxnSp>
      <p:cxnSp>
        <p:nvCxnSpPr>
          <p:cNvPr id="76" name="Straight Arrow Connector 75"/>
          <p:cNvCxnSpPr>
            <a:cxnSpLocks/>
          </p:cNvCxnSpPr>
          <p:nvPr/>
        </p:nvCxnSpPr>
        <p:spPr bwMode="auto">
          <a:xfrm flipH="1" flipV="1">
            <a:off x="4292867" y="4331368"/>
            <a:ext cx="3631933" cy="12032"/>
          </a:xfrm>
          <a:prstGeom prst="straightConnector1">
            <a:avLst/>
          </a:prstGeom>
          <a:noFill/>
          <a:ln w="38100" cap="flat" cmpd="sng" algn="ctr">
            <a:solidFill>
              <a:schemeClr val="accent1"/>
            </a:solidFill>
            <a:prstDash val="sysDash"/>
            <a:round/>
            <a:headEnd type="none" w="med" len="med"/>
            <a:tailEnd type="triangle"/>
          </a:ln>
          <a:effectLst/>
        </p:spPr>
      </p:cxnSp>
      <p:cxnSp>
        <p:nvCxnSpPr>
          <p:cNvPr id="80" name="Straight Arrow Connector 79"/>
          <p:cNvCxnSpPr/>
          <p:nvPr/>
        </p:nvCxnSpPr>
        <p:spPr bwMode="auto">
          <a:xfrm flipH="1">
            <a:off x="1066800" y="4343400"/>
            <a:ext cx="1981200" cy="0"/>
          </a:xfrm>
          <a:prstGeom prst="straightConnector1">
            <a:avLst/>
          </a:prstGeom>
          <a:noFill/>
          <a:ln w="38100" cap="flat" cmpd="sng" algn="ctr">
            <a:solidFill>
              <a:schemeClr val="accent1"/>
            </a:solidFill>
            <a:prstDash val="sysDash"/>
            <a:round/>
            <a:headEnd type="none" w="med" len="med"/>
            <a:tailEnd type="triangle"/>
          </a:ln>
          <a:effectLst/>
        </p:spPr>
      </p:cxnSp>
      <p:cxnSp>
        <p:nvCxnSpPr>
          <p:cNvPr id="83" name="Straight Arrow Connector 82"/>
          <p:cNvCxnSpPr/>
          <p:nvPr/>
        </p:nvCxnSpPr>
        <p:spPr bwMode="auto">
          <a:xfrm>
            <a:off x="1066800" y="4343400"/>
            <a:ext cx="0" cy="762000"/>
          </a:xfrm>
          <a:prstGeom prst="straightConnector1">
            <a:avLst/>
          </a:prstGeom>
          <a:noFill/>
          <a:ln w="38100" cap="flat" cmpd="sng" algn="ctr">
            <a:solidFill>
              <a:schemeClr val="accent1"/>
            </a:solidFill>
            <a:prstDash val="sysDash"/>
            <a:round/>
            <a:headEnd type="none" w="med" len="med"/>
            <a:tailEnd type="triangle"/>
          </a:ln>
          <a:effectLst/>
        </p:spPr>
      </p:cxnSp>
      <p:sp>
        <p:nvSpPr>
          <p:cNvPr id="88" name="TextBox 87"/>
          <p:cNvSpPr txBox="1"/>
          <p:nvPr/>
        </p:nvSpPr>
        <p:spPr>
          <a:xfrm>
            <a:off x="304800" y="3733800"/>
            <a:ext cx="1122423" cy="5232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 – 24 mos.</a:t>
            </a:r>
          </a:p>
          <a:p>
            <a:r>
              <a:rPr lang="en-US" sz="1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≥ 300 hrs.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276600" y="6197025"/>
            <a:ext cx="32239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*Restorative justice interventions</a:t>
            </a:r>
          </a:p>
          <a:p>
            <a:r>
              <a:rPr lang="en-US" sz="1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**Humanitarian Needs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318336" y="5562600"/>
            <a:ext cx="13580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Continuing </a:t>
            </a:r>
          </a:p>
          <a:p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Care</a:t>
            </a:r>
          </a:p>
        </p:txBody>
      </p:sp>
      <p:cxnSp>
        <p:nvCxnSpPr>
          <p:cNvPr id="72" name="Straight Arrow Connector 71"/>
          <p:cNvCxnSpPr>
            <a:cxnSpLocks/>
          </p:cNvCxnSpPr>
          <p:nvPr/>
        </p:nvCxnSpPr>
        <p:spPr bwMode="auto">
          <a:xfrm flipH="1">
            <a:off x="7140714" y="4151531"/>
            <a:ext cx="22086" cy="1258669"/>
          </a:xfrm>
          <a:prstGeom prst="straightConnector1">
            <a:avLst/>
          </a:prstGeom>
          <a:noFill/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7" name="Straight Arrow Connector 86"/>
          <p:cNvCxnSpPr/>
          <p:nvPr/>
        </p:nvCxnSpPr>
        <p:spPr bwMode="auto">
          <a:xfrm>
            <a:off x="8077200" y="3886200"/>
            <a:ext cx="0" cy="457200"/>
          </a:xfrm>
          <a:prstGeom prst="straightConnector1">
            <a:avLst/>
          </a:prstGeom>
          <a:noFill/>
          <a:ln w="38100" cap="flat" cmpd="sng" algn="ctr">
            <a:solidFill>
              <a:schemeClr val="accent1"/>
            </a:solidFill>
            <a:prstDash val="sysDash"/>
            <a:round/>
            <a:headEnd type="none" w="med" len="med"/>
            <a:tailEnd type="triangle"/>
          </a:ln>
          <a:effectLst/>
        </p:spPr>
      </p:cxnSp>
      <p:sp>
        <p:nvSpPr>
          <p:cNvPr id="51" name="TextBox 50"/>
          <p:cNvSpPr txBox="1"/>
          <p:nvPr/>
        </p:nvSpPr>
        <p:spPr>
          <a:xfrm>
            <a:off x="6172200" y="1752600"/>
            <a:ext cx="26670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Criminogenic</a:t>
            </a:r>
            <a:r>
              <a:rPr lang="en-US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r>
              <a:rPr lang="en-US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Addiction treatment</a:t>
            </a:r>
          </a:p>
          <a:p>
            <a:r>
              <a:rPr lang="en-US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Delinquent peer affiliations</a:t>
            </a:r>
          </a:p>
          <a:p>
            <a:r>
              <a:rPr lang="en-US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Pro-social regimen; structure</a:t>
            </a:r>
          </a:p>
          <a:p>
            <a:r>
              <a:rPr lang="en-US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Family crisis mgmt.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6248400" y="3439180"/>
            <a:ext cx="2667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Pro-Social Habilitation:</a:t>
            </a:r>
          </a:p>
          <a:p>
            <a:r>
              <a:rPr lang="en-US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Criminal thinking</a:t>
            </a:r>
          </a:p>
          <a:p>
            <a:r>
              <a:rPr lang="en-US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Adaptive problem-solving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2133600" y="1371600"/>
            <a:ext cx="26670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Stabilization</a:t>
            </a:r>
            <a:r>
              <a:rPr lang="en-US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r>
              <a:rPr lang="en-US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Housing assistance </a:t>
            </a:r>
          </a:p>
          <a:p>
            <a:r>
              <a:rPr lang="en-US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Stabilize cravings, withdrawal, </a:t>
            </a:r>
          </a:p>
          <a:p>
            <a:r>
              <a:rPr lang="en-US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anhedonia</a:t>
            </a:r>
          </a:p>
          <a:p>
            <a:r>
              <a:rPr lang="en-US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Mental health </a:t>
            </a:r>
            <a:r>
              <a:rPr lang="en-US" sz="1400" b="1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8207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18" grpId="0"/>
      <p:bldP spid="11" grpId="0"/>
      <p:bldP spid="22" grpId="0"/>
      <p:bldP spid="24" grpId="0"/>
      <p:bldP spid="27" grpId="0"/>
      <p:bldP spid="44" grpId="0"/>
      <p:bldP spid="48" grpId="0"/>
      <p:bldP spid="49" grpId="0"/>
      <p:bldP spid="53" grpId="0"/>
      <p:bldP spid="88" grpId="0" animBg="1"/>
      <p:bldP spid="2" grpId="0"/>
      <p:bldP spid="46" grpId="0"/>
      <p:bldP spid="51" grpId="0"/>
      <p:bldP spid="52" grpId="0"/>
      <p:bldP spid="5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457200"/>
            <a:ext cx="8763000" cy="7620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sz="2200" b="1" dirty="0">
              <a:solidFill>
                <a:srgbClr val="000000"/>
              </a:solidFill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0" y="152400"/>
            <a:ext cx="8686800" cy="914400"/>
          </a:xfrm>
          <a:prstGeom prst="rect">
            <a:avLst/>
          </a:prstGeom>
          <a:solidFill>
            <a:srgbClr val="D9CBA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sz="2200" b="1" dirty="0">
              <a:solidFill>
                <a:srgbClr val="000000"/>
              </a:solidFill>
            </a:endParaRPr>
          </a:p>
        </p:txBody>
      </p:sp>
      <p:sp>
        <p:nvSpPr>
          <p:cNvPr id="432132" name="Text Box 4"/>
          <p:cNvSpPr txBox="1">
            <a:spLocks noChangeArrowheads="1"/>
          </p:cNvSpPr>
          <p:nvPr/>
        </p:nvSpPr>
        <p:spPr bwMode="auto">
          <a:xfrm>
            <a:off x="8158163" y="95250"/>
            <a:ext cx="184150" cy="5794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32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32134" name="Text Box 6"/>
          <p:cNvSpPr txBox="1">
            <a:spLocks noChangeArrowheads="1"/>
          </p:cNvSpPr>
          <p:nvPr/>
        </p:nvSpPr>
        <p:spPr bwMode="auto">
          <a:xfrm>
            <a:off x="8061325" y="19050"/>
            <a:ext cx="184150" cy="5794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32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cxnSp>
        <p:nvCxnSpPr>
          <p:cNvPr id="3" name="Straight Arrow Connector 2"/>
          <p:cNvCxnSpPr/>
          <p:nvPr/>
        </p:nvCxnSpPr>
        <p:spPr bwMode="auto">
          <a:xfrm>
            <a:off x="762000" y="1981200"/>
            <a:ext cx="1447800" cy="0"/>
          </a:xfrm>
          <a:prstGeom prst="straightConnector1">
            <a:avLst/>
          </a:prstGeom>
          <a:noFill/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" name="TextBox 3"/>
          <p:cNvSpPr txBox="1"/>
          <p:nvPr/>
        </p:nvSpPr>
        <p:spPr>
          <a:xfrm>
            <a:off x="228600" y="2286000"/>
            <a:ext cx="14414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Responsivity</a:t>
            </a:r>
          </a:p>
          <a:p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Needs?</a:t>
            </a:r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762000" y="1981200"/>
            <a:ext cx="0" cy="381000"/>
          </a:xfrm>
          <a:prstGeom prst="line">
            <a:avLst/>
          </a:prstGeom>
          <a:noFill/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1219200" y="1600200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</a:rPr>
              <a:t>yes</a:t>
            </a:r>
          </a:p>
        </p:txBody>
      </p:sp>
      <p:cxnSp>
        <p:nvCxnSpPr>
          <p:cNvPr id="16" name="Straight Arrow Connector 15"/>
          <p:cNvCxnSpPr/>
          <p:nvPr/>
        </p:nvCxnSpPr>
        <p:spPr bwMode="auto">
          <a:xfrm>
            <a:off x="1066800" y="2743200"/>
            <a:ext cx="3048000" cy="0"/>
          </a:xfrm>
          <a:prstGeom prst="straightConnector1">
            <a:avLst/>
          </a:prstGeom>
          <a:noFill/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1219200" y="2819400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</a:rPr>
              <a:t>no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133600" y="1371600"/>
            <a:ext cx="26670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Stabilization</a:t>
            </a:r>
            <a:r>
              <a:rPr lang="en-US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r>
              <a:rPr lang="en-US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Housing assistance </a:t>
            </a:r>
          </a:p>
          <a:p>
            <a:r>
              <a:rPr lang="en-US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Stabilize cravings, withdrawal, </a:t>
            </a:r>
          </a:p>
          <a:p>
            <a:r>
              <a:rPr lang="en-US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anhedonia</a:t>
            </a:r>
          </a:p>
          <a:p>
            <a:r>
              <a:rPr lang="en-US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Mental health </a:t>
            </a:r>
            <a:r>
              <a:rPr lang="en-US" sz="1400" b="1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tx</a:t>
            </a:r>
            <a:endParaRPr lang="en-US" dirty="0"/>
          </a:p>
        </p:txBody>
      </p:sp>
      <p:cxnSp>
        <p:nvCxnSpPr>
          <p:cNvPr id="21" name="Straight Arrow Connector 20"/>
          <p:cNvCxnSpPr/>
          <p:nvPr/>
        </p:nvCxnSpPr>
        <p:spPr bwMode="auto">
          <a:xfrm>
            <a:off x="4724400" y="2209800"/>
            <a:ext cx="1447800" cy="0"/>
          </a:xfrm>
          <a:prstGeom prst="straightConnector1">
            <a:avLst/>
          </a:prstGeom>
          <a:noFill/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2" name="TextBox 21"/>
          <p:cNvSpPr txBox="1"/>
          <p:nvPr/>
        </p:nvSpPr>
        <p:spPr>
          <a:xfrm>
            <a:off x="4114800" y="2514600"/>
            <a:ext cx="15311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Criminogenic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Needs?</a:t>
            </a:r>
          </a:p>
        </p:txBody>
      </p:sp>
      <p:cxnSp>
        <p:nvCxnSpPr>
          <p:cNvPr id="23" name="Straight Connector 22"/>
          <p:cNvCxnSpPr/>
          <p:nvPr/>
        </p:nvCxnSpPr>
        <p:spPr bwMode="auto">
          <a:xfrm>
            <a:off x="4724400" y="2209800"/>
            <a:ext cx="0" cy="381000"/>
          </a:xfrm>
          <a:prstGeom prst="line">
            <a:avLst/>
          </a:prstGeom>
          <a:noFill/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TextBox 23"/>
          <p:cNvSpPr txBox="1"/>
          <p:nvPr/>
        </p:nvSpPr>
        <p:spPr>
          <a:xfrm>
            <a:off x="5181600" y="1828800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</a:rPr>
              <a:t>yes</a:t>
            </a:r>
          </a:p>
        </p:txBody>
      </p:sp>
      <p:cxnSp>
        <p:nvCxnSpPr>
          <p:cNvPr id="25" name="Straight Arrow Connector 24"/>
          <p:cNvCxnSpPr/>
          <p:nvPr/>
        </p:nvCxnSpPr>
        <p:spPr bwMode="auto">
          <a:xfrm>
            <a:off x="4953000" y="2971800"/>
            <a:ext cx="2057400" cy="0"/>
          </a:xfrm>
          <a:prstGeom prst="straightConnector1">
            <a:avLst/>
          </a:prstGeom>
          <a:noFill/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7" name="TextBox 26"/>
          <p:cNvSpPr txBox="1"/>
          <p:nvPr/>
        </p:nvSpPr>
        <p:spPr>
          <a:xfrm>
            <a:off x="5181600" y="2971800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</a:rPr>
              <a:t>no</a:t>
            </a:r>
          </a:p>
        </p:txBody>
      </p:sp>
      <p:cxnSp>
        <p:nvCxnSpPr>
          <p:cNvPr id="29" name="Straight Arrow Connector 28"/>
          <p:cNvCxnSpPr/>
          <p:nvPr/>
        </p:nvCxnSpPr>
        <p:spPr bwMode="auto">
          <a:xfrm>
            <a:off x="3962400" y="2057400"/>
            <a:ext cx="0" cy="533400"/>
          </a:xfrm>
          <a:prstGeom prst="straightConnector1">
            <a:avLst/>
          </a:prstGeom>
          <a:noFill/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5" name="TextBox 34"/>
          <p:cNvSpPr txBox="1"/>
          <p:nvPr/>
        </p:nvSpPr>
        <p:spPr>
          <a:xfrm>
            <a:off x="6172200" y="1752600"/>
            <a:ext cx="26670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Criminogenic</a:t>
            </a:r>
            <a:r>
              <a:rPr lang="en-US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r>
              <a:rPr lang="en-US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Addiction treatment</a:t>
            </a:r>
          </a:p>
          <a:p>
            <a:r>
              <a:rPr lang="en-US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Delinquent peer affiliations</a:t>
            </a:r>
          </a:p>
          <a:p>
            <a:r>
              <a:rPr lang="en-US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Pro-social regimen; structure</a:t>
            </a:r>
          </a:p>
          <a:p>
            <a:r>
              <a:rPr lang="en-US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Family crisis mgmt.</a:t>
            </a:r>
          </a:p>
        </p:txBody>
      </p:sp>
      <p:cxnSp>
        <p:nvCxnSpPr>
          <p:cNvPr id="30" name="Straight Arrow Connector 29"/>
          <p:cNvCxnSpPr/>
          <p:nvPr/>
        </p:nvCxnSpPr>
        <p:spPr bwMode="auto">
          <a:xfrm>
            <a:off x="3962400" y="2655332"/>
            <a:ext cx="914400" cy="914400"/>
          </a:xfrm>
          <a:prstGeom prst="straightConnector1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9" name="Straight Arrow Connector 38"/>
          <p:cNvCxnSpPr/>
          <p:nvPr/>
        </p:nvCxnSpPr>
        <p:spPr bwMode="auto">
          <a:xfrm>
            <a:off x="7162800" y="2895600"/>
            <a:ext cx="0" cy="533400"/>
          </a:xfrm>
          <a:prstGeom prst="straightConnector1">
            <a:avLst/>
          </a:prstGeom>
          <a:noFill/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0" name="Straight Arrow Connector 39"/>
          <p:cNvCxnSpPr/>
          <p:nvPr/>
        </p:nvCxnSpPr>
        <p:spPr bwMode="auto">
          <a:xfrm flipH="1">
            <a:off x="5257800" y="5029200"/>
            <a:ext cx="1371600" cy="0"/>
          </a:xfrm>
          <a:prstGeom prst="straightConnector1">
            <a:avLst/>
          </a:prstGeom>
          <a:noFill/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4" name="TextBox 43"/>
          <p:cNvSpPr txBox="1"/>
          <p:nvPr/>
        </p:nvSpPr>
        <p:spPr>
          <a:xfrm>
            <a:off x="6407180" y="5373469"/>
            <a:ext cx="14670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Maintenance</a:t>
            </a:r>
          </a:p>
          <a:p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Needs?</a:t>
            </a:r>
          </a:p>
        </p:txBody>
      </p:sp>
      <p:cxnSp>
        <p:nvCxnSpPr>
          <p:cNvPr id="47" name="Straight Connector 46"/>
          <p:cNvCxnSpPr/>
          <p:nvPr/>
        </p:nvCxnSpPr>
        <p:spPr bwMode="auto">
          <a:xfrm>
            <a:off x="6629400" y="5029200"/>
            <a:ext cx="0" cy="381000"/>
          </a:xfrm>
          <a:prstGeom prst="line">
            <a:avLst/>
          </a:prstGeom>
          <a:noFill/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8" name="TextBox 47"/>
          <p:cNvSpPr txBox="1"/>
          <p:nvPr/>
        </p:nvSpPr>
        <p:spPr>
          <a:xfrm>
            <a:off x="5679757" y="4648200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</a:rPr>
              <a:t>yes</a:t>
            </a:r>
          </a:p>
        </p:txBody>
      </p:sp>
      <p:cxnSp>
        <p:nvCxnSpPr>
          <p:cNvPr id="50" name="Straight Arrow Connector 49"/>
          <p:cNvCxnSpPr/>
          <p:nvPr/>
        </p:nvCxnSpPr>
        <p:spPr bwMode="auto">
          <a:xfrm flipH="1">
            <a:off x="1905000" y="5867400"/>
            <a:ext cx="4502180" cy="11668"/>
          </a:xfrm>
          <a:prstGeom prst="straightConnector1">
            <a:avLst/>
          </a:prstGeom>
          <a:noFill/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3" name="TextBox 52"/>
          <p:cNvSpPr txBox="1"/>
          <p:nvPr/>
        </p:nvSpPr>
        <p:spPr>
          <a:xfrm>
            <a:off x="5743878" y="5879068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</a:rPr>
              <a:t>no</a:t>
            </a:r>
          </a:p>
        </p:txBody>
      </p:sp>
      <p:cxnSp>
        <p:nvCxnSpPr>
          <p:cNvPr id="55" name="Straight Arrow Connector 54"/>
          <p:cNvCxnSpPr/>
          <p:nvPr/>
        </p:nvCxnSpPr>
        <p:spPr bwMode="auto">
          <a:xfrm>
            <a:off x="2514600" y="4560332"/>
            <a:ext cx="0" cy="1002268"/>
          </a:xfrm>
          <a:prstGeom prst="straightConnector1">
            <a:avLst/>
          </a:prstGeom>
          <a:noFill/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8" name="Straight Connector 57"/>
          <p:cNvCxnSpPr/>
          <p:nvPr/>
        </p:nvCxnSpPr>
        <p:spPr bwMode="auto">
          <a:xfrm flipH="1">
            <a:off x="2514600" y="4560332"/>
            <a:ext cx="609600" cy="0"/>
          </a:xfrm>
          <a:prstGeom prst="line">
            <a:avLst/>
          </a:prstGeom>
          <a:noFill/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8" name="Straight Arrow Connector 67"/>
          <p:cNvCxnSpPr>
            <a:cxnSpLocks/>
          </p:cNvCxnSpPr>
          <p:nvPr/>
        </p:nvCxnSpPr>
        <p:spPr bwMode="auto">
          <a:xfrm>
            <a:off x="8061325" y="1600200"/>
            <a:ext cx="15875" cy="685800"/>
          </a:xfrm>
          <a:prstGeom prst="straightConnector1">
            <a:avLst/>
          </a:prstGeom>
          <a:noFill/>
          <a:ln w="38100" cap="flat" cmpd="sng" algn="ctr">
            <a:solidFill>
              <a:schemeClr val="accent1"/>
            </a:solidFill>
            <a:prstDash val="sysDash"/>
            <a:round/>
            <a:headEnd type="none" w="med" len="med"/>
            <a:tailEnd type="triangle"/>
          </a:ln>
          <a:effectLst/>
        </p:spPr>
      </p:cxnSp>
      <p:cxnSp>
        <p:nvCxnSpPr>
          <p:cNvPr id="74" name="Straight Arrow Connector 73"/>
          <p:cNvCxnSpPr/>
          <p:nvPr/>
        </p:nvCxnSpPr>
        <p:spPr bwMode="auto">
          <a:xfrm>
            <a:off x="8077200" y="2743200"/>
            <a:ext cx="0" cy="762000"/>
          </a:xfrm>
          <a:prstGeom prst="straightConnector1">
            <a:avLst/>
          </a:prstGeom>
          <a:noFill/>
          <a:ln w="38100" cap="flat" cmpd="sng" algn="ctr">
            <a:solidFill>
              <a:schemeClr val="accent1"/>
            </a:solidFill>
            <a:prstDash val="sysDash"/>
            <a:round/>
            <a:headEnd type="none" w="med" len="med"/>
            <a:tailEnd type="triangle"/>
          </a:ln>
          <a:effectLst/>
        </p:spPr>
      </p:cxnSp>
      <p:cxnSp>
        <p:nvCxnSpPr>
          <p:cNvPr id="76" name="Straight Arrow Connector 75"/>
          <p:cNvCxnSpPr>
            <a:cxnSpLocks/>
          </p:cNvCxnSpPr>
          <p:nvPr/>
        </p:nvCxnSpPr>
        <p:spPr bwMode="auto">
          <a:xfrm flipH="1">
            <a:off x="4343400" y="4343400"/>
            <a:ext cx="3581400" cy="0"/>
          </a:xfrm>
          <a:prstGeom prst="straightConnector1">
            <a:avLst/>
          </a:prstGeom>
          <a:noFill/>
          <a:ln w="38100" cap="flat" cmpd="sng" algn="ctr">
            <a:solidFill>
              <a:schemeClr val="accent1"/>
            </a:solidFill>
            <a:prstDash val="sysDash"/>
            <a:round/>
            <a:headEnd type="none" w="med" len="med"/>
            <a:tailEnd type="triangle"/>
          </a:ln>
          <a:effectLst/>
        </p:spPr>
      </p:cxnSp>
      <p:cxnSp>
        <p:nvCxnSpPr>
          <p:cNvPr id="80" name="Straight Arrow Connector 79"/>
          <p:cNvCxnSpPr/>
          <p:nvPr/>
        </p:nvCxnSpPr>
        <p:spPr bwMode="auto">
          <a:xfrm flipH="1">
            <a:off x="1066800" y="4343400"/>
            <a:ext cx="1981200" cy="0"/>
          </a:xfrm>
          <a:prstGeom prst="straightConnector1">
            <a:avLst/>
          </a:prstGeom>
          <a:noFill/>
          <a:ln w="38100" cap="flat" cmpd="sng" algn="ctr">
            <a:solidFill>
              <a:schemeClr val="accent1"/>
            </a:solidFill>
            <a:prstDash val="sysDash"/>
            <a:round/>
            <a:headEnd type="none" w="med" len="med"/>
            <a:tailEnd type="triangle"/>
          </a:ln>
          <a:effectLst/>
        </p:spPr>
      </p:cxnSp>
      <p:cxnSp>
        <p:nvCxnSpPr>
          <p:cNvPr id="83" name="Straight Arrow Connector 82"/>
          <p:cNvCxnSpPr/>
          <p:nvPr/>
        </p:nvCxnSpPr>
        <p:spPr bwMode="auto">
          <a:xfrm>
            <a:off x="1066800" y="4343400"/>
            <a:ext cx="0" cy="762000"/>
          </a:xfrm>
          <a:prstGeom prst="straightConnector1">
            <a:avLst/>
          </a:prstGeom>
          <a:noFill/>
          <a:ln w="38100" cap="flat" cmpd="sng" algn="ctr">
            <a:solidFill>
              <a:schemeClr val="accent1"/>
            </a:solidFill>
            <a:prstDash val="sysDash"/>
            <a:round/>
            <a:headEnd type="none" w="med" len="med"/>
            <a:tailEnd type="triangle"/>
          </a:ln>
          <a:effectLst/>
        </p:spPr>
      </p:cxnSp>
      <p:sp>
        <p:nvSpPr>
          <p:cNvPr id="46" name="TextBox 45"/>
          <p:cNvSpPr txBox="1"/>
          <p:nvPr/>
        </p:nvSpPr>
        <p:spPr>
          <a:xfrm>
            <a:off x="318336" y="5562600"/>
            <a:ext cx="13580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Continuing </a:t>
            </a:r>
          </a:p>
          <a:p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Care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6248400" y="3439180"/>
            <a:ext cx="2667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Pro-Social Habilitation:</a:t>
            </a:r>
          </a:p>
          <a:p>
            <a:r>
              <a:rPr lang="en-US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Criminal thinking</a:t>
            </a:r>
          </a:p>
          <a:p>
            <a:r>
              <a:rPr lang="en-US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Adaptive problem-solving</a:t>
            </a:r>
          </a:p>
        </p:txBody>
      </p:sp>
      <p:cxnSp>
        <p:nvCxnSpPr>
          <p:cNvPr id="72" name="Straight Arrow Connector 71"/>
          <p:cNvCxnSpPr>
            <a:cxnSpLocks/>
          </p:cNvCxnSpPr>
          <p:nvPr/>
        </p:nvCxnSpPr>
        <p:spPr bwMode="auto">
          <a:xfrm flipH="1">
            <a:off x="7140714" y="4151531"/>
            <a:ext cx="22086" cy="1258669"/>
          </a:xfrm>
          <a:prstGeom prst="straightConnector1">
            <a:avLst/>
          </a:prstGeom>
          <a:noFill/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7" name="Straight Arrow Connector 86"/>
          <p:cNvCxnSpPr>
            <a:cxnSpLocks/>
          </p:cNvCxnSpPr>
          <p:nvPr/>
        </p:nvCxnSpPr>
        <p:spPr bwMode="auto">
          <a:xfrm>
            <a:off x="8061325" y="3922931"/>
            <a:ext cx="0" cy="457200"/>
          </a:xfrm>
          <a:prstGeom prst="straightConnector1">
            <a:avLst/>
          </a:prstGeom>
          <a:noFill/>
          <a:ln w="38100" cap="flat" cmpd="sng" algn="ctr">
            <a:solidFill>
              <a:schemeClr val="accent1"/>
            </a:solidFill>
            <a:prstDash val="sysDash"/>
            <a:round/>
            <a:headEnd type="none" w="med" len="med"/>
            <a:tailEnd type="triangle"/>
          </a:ln>
          <a:effectLst/>
        </p:spPr>
      </p:cxnSp>
      <p:sp>
        <p:nvSpPr>
          <p:cNvPr id="51" name="TextBox 50"/>
          <p:cNvSpPr txBox="1"/>
          <p:nvPr/>
        </p:nvSpPr>
        <p:spPr>
          <a:xfrm>
            <a:off x="6629400" y="1230868"/>
            <a:ext cx="25592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Type 2 Case (Addiction)</a:t>
            </a:r>
          </a:p>
          <a:p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4 phases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304800" y="3733800"/>
            <a:ext cx="1122423" cy="52322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 – 18 mos.</a:t>
            </a:r>
          </a:p>
          <a:p>
            <a:r>
              <a:rPr lang="en-US" sz="1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≥ 200 hrs.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B9CB91B-B1B2-4367-93DB-5912FC37D595}"/>
              </a:ext>
            </a:extLst>
          </p:cNvPr>
          <p:cNvSpPr txBox="1"/>
          <p:nvPr/>
        </p:nvSpPr>
        <p:spPr>
          <a:xfrm>
            <a:off x="3124199" y="4191000"/>
            <a:ext cx="3178313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Maintenance</a:t>
            </a:r>
            <a:r>
              <a:rPr lang="en-US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r>
              <a:rPr lang="en-US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Vocational / educational counseling</a:t>
            </a:r>
          </a:p>
          <a:p>
            <a:r>
              <a:rPr lang="en-US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Life skills training </a:t>
            </a:r>
          </a:p>
          <a:p>
            <a:r>
              <a:rPr lang="en-US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Therapy / recovery </a:t>
            </a:r>
            <a:r>
              <a:rPr lang="en-US" sz="1400" b="1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svcs</a:t>
            </a:r>
            <a:endParaRPr lang="en-US" sz="14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1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en-US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Restitution; community svc; fees</a:t>
            </a:r>
          </a:p>
          <a:p>
            <a:r>
              <a:rPr lang="en-US" sz="1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**</a:t>
            </a:r>
            <a:r>
              <a:rPr lang="en-US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HIV/STD prevention</a:t>
            </a:r>
          </a:p>
          <a:p>
            <a:r>
              <a:rPr lang="en-US" sz="1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**</a:t>
            </a:r>
            <a:r>
              <a:rPr lang="en-US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Overdose prevention &amp; reversal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8047497-03D5-4949-8670-4325DEB49AD3}"/>
              </a:ext>
            </a:extLst>
          </p:cNvPr>
          <p:cNvSpPr txBox="1"/>
          <p:nvPr/>
        </p:nvSpPr>
        <p:spPr>
          <a:xfrm>
            <a:off x="3276600" y="6197025"/>
            <a:ext cx="32239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*Restorative justice interventions</a:t>
            </a:r>
          </a:p>
          <a:p>
            <a:r>
              <a:rPr lang="en-US" sz="1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**Humanitarian Needs</a:t>
            </a:r>
          </a:p>
        </p:txBody>
      </p:sp>
      <p:sp>
        <p:nvSpPr>
          <p:cNvPr id="56" name="Rectangle 5">
            <a:extLst>
              <a:ext uri="{FF2B5EF4-FFF2-40B4-BE49-F238E27FC236}">
                <a16:creationId xmlns:a16="http://schemas.microsoft.com/office/drawing/2014/main" id="{29DF1B9B-3D59-4443-A39B-96B1647AE3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" y="228600"/>
            <a:ext cx="8534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000" b="1" dirty="0">
                <a:solidFill>
                  <a:srgbClr val="00326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Case Planning</a:t>
            </a:r>
          </a:p>
        </p:txBody>
      </p:sp>
    </p:spTree>
    <p:extLst>
      <p:ext uri="{BB962C8B-B14F-4D97-AF65-F5344CB8AC3E}">
        <p14:creationId xmlns:p14="http://schemas.microsoft.com/office/powerpoint/2010/main" val="4275074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457200"/>
            <a:ext cx="8763000" cy="7620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sz="2200" b="1" dirty="0">
              <a:solidFill>
                <a:srgbClr val="000000"/>
              </a:solidFill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0" y="152400"/>
            <a:ext cx="8686800" cy="914400"/>
          </a:xfrm>
          <a:prstGeom prst="rect">
            <a:avLst/>
          </a:prstGeom>
          <a:solidFill>
            <a:srgbClr val="D9CBA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sz="2200" b="1" dirty="0">
              <a:solidFill>
                <a:srgbClr val="000000"/>
              </a:solidFill>
            </a:endParaRPr>
          </a:p>
        </p:txBody>
      </p:sp>
      <p:sp>
        <p:nvSpPr>
          <p:cNvPr id="432132" name="Text Box 4"/>
          <p:cNvSpPr txBox="1">
            <a:spLocks noChangeArrowheads="1"/>
          </p:cNvSpPr>
          <p:nvPr/>
        </p:nvSpPr>
        <p:spPr bwMode="auto">
          <a:xfrm>
            <a:off x="8158163" y="95250"/>
            <a:ext cx="184150" cy="5794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32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32134" name="Text Box 6"/>
          <p:cNvSpPr txBox="1">
            <a:spLocks noChangeArrowheads="1"/>
          </p:cNvSpPr>
          <p:nvPr/>
        </p:nvSpPr>
        <p:spPr bwMode="auto">
          <a:xfrm>
            <a:off x="8061325" y="19050"/>
            <a:ext cx="184150" cy="5794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32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cxnSp>
        <p:nvCxnSpPr>
          <p:cNvPr id="3" name="Straight Arrow Connector 2"/>
          <p:cNvCxnSpPr/>
          <p:nvPr/>
        </p:nvCxnSpPr>
        <p:spPr bwMode="auto">
          <a:xfrm>
            <a:off x="762000" y="1981200"/>
            <a:ext cx="1447800" cy="0"/>
          </a:xfrm>
          <a:prstGeom prst="straightConnector1">
            <a:avLst/>
          </a:prstGeom>
          <a:noFill/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" name="TextBox 3"/>
          <p:cNvSpPr txBox="1"/>
          <p:nvPr/>
        </p:nvSpPr>
        <p:spPr>
          <a:xfrm>
            <a:off x="228600" y="2286000"/>
            <a:ext cx="14414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Responsivity</a:t>
            </a:r>
          </a:p>
          <a:p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Needs?</a:t>
            </a:r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762000" y="1981200"/>
            <a:ext cx="0" cy="381000"/>
          </a:xfrm>
          <a:prstGeom prst="line">
            <a:avLst/>
          </a:prstGeom>
          <a:noFill/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1219200" y="1600200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</a:rPr>
              <a:t>yes</a:t>
            </a:r>
          </a:p>
        </p:txBody>
      </p:sp>
      <p:cxnSp>
        <p:nvCxnSpPr>
          <p:cNvPr id="16" name="Straight Arrow Connector 15"/>
          <p:cNvCxnSpPr/>
          <p:nvPr/>
        </p:nvCxnSpPr>
        <p:spPr bwMode="auto">
          <a:xfrm>
            <a:off x="1066800" y="2743200"/>
            <a:ext cx="3048000" cy="0"/>
          </a:xfrm>
          <a:prstGeom prst="straightConnector1">
            <a:avLst/>
          </a:prstGeom>
          <a:noFill/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1219200" y="2819400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</a:rPr>
              <a:t>no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133600" y="1371600"/>
            <a:ext cx="26670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Stabilization</a:t>
            </a:r>
            <a:r>
              <a:rPr lang="en-US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r>
              <a:rPr lang="en-US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Housing assistance </a:t>
            </a:r>
          </a:p>
          <a:p>
            <a:r>
              <a:rPr lang="en-US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Stabilize cravings, withdrawal, </a:t>
            </a:r>
          </a:p>
          <a:p>
            <a:r>
              <a:rPr lang="en-US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anhedonia</a:t>
            </a:r>
          </a:p>
          <a:p>
            <a:r>
              <a:rPr lang="en-US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Mental health </a:t>
            </a:r>
            <a:r>
              <a:rPr lang="en-US" sz="1400" b="1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tx</a:t>
            </a:r>
            <a:endParaRPr lang="en-US" dirty="0"/>
          </a:p>
        </p:txBody>
      </p:sp>
      <p:cxnSp>
        <p:nvCxnSpPr>
          <p:cNvPr id="21" name="Straight Arrow Connector 20"/>
          <p:cNvCxnSpPr/>
          <p:nvPr/>
        </p:nvCxnSpPr>
        <p:spPr bwMode="auto">
          <a:xfrm>
            <a:off x="4724400" y="2209800"/>
            <a:ext cx="1447800" cy="0"/>
          </a:xfrm>
          <a:prstGeom prst="straightConnector1">
            <a:avLst/>
          </a:prstGeom>
          <a:noFill/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2" name="TextBox 21"/>
          <p:cNvSpPr txBox="1"/>
          <p:nvPr/>
        </p:nvSpPr>
        <p:spPr>
          <a:xfrm>
            <a:off x="4114800" y="2514600"/>
            <a:ext cx="15311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Criminogenic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Needs?</a:t>
            </a:r>
          </a:p>
        </p:txBody>
      </p:sp>
      <p:cxnSp>
        <p:nvCxnSpPr>
          <p:cNvPr id="23" name="Straight Connector 22"/>
          <p:cNvCxnSpPr/>
          <p:nvPr/>
        </p:nvCxnSpPr>
        <p:spPr bwMode="auto">
          <a:xfrm>
            <a:off x="4724400" y="2209800"/>
            <a:ext cx="0" cy="381000"/>
          </a:xfrm>
          <a:prstGeom prst="line">
            <a:avLst/>
          </a:prstGeom>
          <a:noFill/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TextBox 23"/>
          <p:cNvSpPr txBox="1"/>
          <p:nvPr/>
        </p:nvSpPr>
        <p:spPr>
          <a:xfrm>
            <a:off x="5181600" y="1828800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</a:rPr>
              <a:t>yes</a:t>
            </a:r>
          </a:p>
        </p:txBody>
      </p:sp>
      <p:cxnSp>
        <p:nvCxnSpPr>
          <p:cNvPr id="25" name="Straight Arrow Connector 24"/>
          <p:cNvCxnSpPr/>
          <p:nvPr/>
        </p:nvCxnSpPr>
        <p:spPr bwMode="auto">
          <a:xfrm>
            <a:off x="4953000" y="2971800"/>
            <a:ext cx="2057400" cy="0"/>
          </a:xfrm>
          <a:prstGeom prst="straightConnector1">
            <a:avLst/>
          </a:prstGeom>
          <a:noFill/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7" name="TextBox 26"/>
          <p:cNvSpPr txBox="1"/>
          <p:nvPr/>
        </p:nvSpPr>
        <p:spPr>
          <a:xfrm>
            <a:off x="5181600" y="2971800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</a:rPr>
              <a:t>no</a:t>
            </a:r>
          </a:p>
        </p:txBody>
      </p:sp>
      <p:cxnSp>
        <p:nvCxnSpPr>
          <p:cNvPr id="29" name="Straight Arrow Connector 28"/>
          <p:cNvCxnSpPr/>
          <p:nvPr/>
        </p:nvCxnSpPr>
        <p:spPr bwMode="auto">
          <a:xfrm>
            <a:off x="3962400" y="2057400"/>
            <a:ext cx="0" cy="533400"/>
          </a:xfrm>
          <a:prstGeom prst="straightConnector1">
            <a:avLst/>
          </a:prstGeom>
          <a:noFill/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5" name="TextBox 34"/>
          <p:cNvSpPr txBox="1"/>
          <p:nvPr/>
        </p:nvSpPr>
        <p:spPr>
          <a:xfrm>
            <a:off x="6172200" y="1752600"/>
            <a:ext cx="26670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Criminogenic</a:t>
            </a:r>
            <a:r>
              <a:rPr lang="en-US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r>
              <a:rPr lang="en-US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Addiction treatment</a:t>
            </a:r>
          </a:p>
          <a:p>
            <a:r>
              <a:rPr lang="en-US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Delinquent peer affiliations</a:t>
            </a:r>
          </a:p>
          <a:p>
            <a:r>
              <a:rPr lang="en-US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Pro-social regimen; structure</a:t>
            </a:r>
          </a:p>
          <a:p>
            <a:r>
              <a:rPr lang="en-US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Family crisis mgmt.</a:t>
            </a:r>
          </a:p>
        </p:txBody>
      </p:sp>
      <p:cxnSp>
        <p:nvCxnSpPr>
          <p:cNvPr id="30" name="Straight Arrow Connector 29"/>
          <p:cNvCxnSpPr/>
          <p:nvPr/>
        </p:nvCxnSpPr>
        <p:spPr bwMode="auto">
          <a:xfrm>
            <a:off x="3962400" y="2655332"/>
            <a:ext cx="914400" cy="914400"/>
          </a:xfrm>
          <a:prstGeom prst="straightConnector1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9" name="Straight Arrow Connector 38"/>
          <p:cNvCxnSpPr/>
          <p:nvPr/>
        </p:nvCxnSpPr>
        <p:spPr bwMode="auto">
          <a:xfrm>
            <a:off x="7162800" y="2895600"/>
            <a:ext cx="0" cy="533400"/>
          </a:xfrm>
          <a:prstGeom prst="straightConnector1">
            <a:avLst/>
          </a:prstGeom>
          <a:noFill/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0" name="Straight Arrow Connector 39"/>
          <p:cNvCxnSpPr/>
          <p:nvPr/>
        </p:nvCxnSpPr>
        <p:spPr bwMode="auto">
          <a:xfrm flipH="1">
            <a:off x="5257800" y="5029200"/>
            <a:ext cx="1371600" cy="0"/>
          </a:xfrm>
          <a:prstGeom prst="straightConnector1">
            <a:avLst/>
          </a:prstGeom>
          <a:noFill/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4" name="TextBox 43"/>
          <p:cNvSpPr txBox="1"/>
          <p:nvPr/>
        </p:nvSpPr>
        <p:spPr>
          <a:xfrm>
            <a:off x="6407180" y="5373469"/>
            <a:ext cx="14670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Maintenance</a:t>
            </a:r>
          </a:p>
          <a:p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Needs?</a:t>
            </a:r>
          </a:p>
        </p:txBody>
      </p:sp>
      <p:cxnSp>
        <p:nvCxnSpPr>
          <p:cNvPr id="47" name="Straight Connector 46"/>
          <p:cNvCxnSpPr/>
          <p:nvPr/>
        </p:nvCxnSpPr>
        <p:spPr bwMode="auto">
          <a:xfrm>
            <a:off x="6629400" y="5029200"/>
            <a:ext cx="0" cy="381000"/>
          </a:xfrm>
          <a:prstGeom prst="line">
            <a:avLst/>
          </a:prstGeom>
          <a:noFill/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8" name="TextBox 47"/>
          <p:cNvSpPr txBox="1"/>
          <p:nvPr/>
        </p:nvSpPr>
        <p:spPr>
          <a:xfrm>
            <a:off x="5679757" y="4648200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</a:rPr>
              <a:t>yes</a:t>
            </a:r>
          </a:p>
        </p:txBody>
      </p:sp>
      <p:cxnSp>
        <p:nvCxnSpPr>
          <p:cNvPr id="50" name="Straight Arrow Connector 49"/>
          <p:cNvCxnSpPr/>
          <p:nvPr/>
        </p:nvCxnSpPr>
        <p:spPr bwMode="auto">
          <a:xfrm flipH="1">
            <a:off x="1905000" y="5867400"/>
            <a:ext cx="4502180" cy="11668"/>
          </a:xfrm>
          <a:prstGeom prst="straightConnector1">
            <a:avLst/>
          </a:prstGeom>
          <a:noFill/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3" name="TextBox 52"/>
          <p:cNvSpPr txBox="1"/>
          <p:nvPr/>
        </p:nvSpPr>
        <p:spPr>
          <a:xfrm>
            <a:off x="5743878" y="5879068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</a:rPr>
              <a:t>no</a:t>
            </a:r>
          </a:p>
        </p:txBody>
      </p:sp>
      <p:cxnSp>
        <p:nvCxnSpPr>
          <p:cNvPr id="55" name="Straight Arrow Connector 54"/>
          <p:cNvCxnSpPr/>
          <p:nvPr/>
        </p:nvCxnSpPr>
        <p:spPr bwMode="auto">
          <a:xfrm>
            <a:off x="2514600" y="4560332"/>
            <a:ext cx="0" cy="1002268"/>
          </a:xfrm>
          <a:prstGeom prst="straightConnector1">
            <a:avLst/>
          </a:prstGeom>
          <a:noFill/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8" name="Straight Connector 57"/>
          <p:cNvCxnSpPr/>
          <p:nvPr/>
        </p:nvCxnSpPr>
        <p:spPr bwMode="auto">
          <a:xfrm flipH="1">
            <a:off x="2514600" y="4560332"/>
            <a:ext cx="609600" cy="0"/>
          </a:xfrm>
          <a:prstGeom prst="line">
            <a:avLst/>
          </a:prstGeom>
          <a:noFill/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6" name="Straight Arrow Connector 75"/>
          <p:cNvCxnSpPr>
            <a:cxnSpLocks/>
          </p:cNvCxnSpPr>
          <p:nvPr/>
        </p:nvCxnSpPr>
        <p:spPr bwMode="auto">
          <a:xfrm flipH="1">
            <a:off x="4267200" y="4343400"/>
            <a:ext cx="3890964" cy="0"/>
          </a:xfrm>
          <a:prstGeom prst="straightConnector1">
            <a:avLst/>
          </a:prstGeom>
          <a:noFill/>
          <a:ln w="38100" cap="flat" cmpd="sng" algn="ctr">
            <a:solidFill>
              <a:schemeClr val="accent1"/>
            </a:solidFill>
            <a:prstDash val="sysDash"/>
            <a:round/>
            <a:headEnd type="none" w="med" len="med"/>
            <a:tailEnd type="triangle"/>
          </a:ln>
          <a:effectLst/>
        </p:spPr>
      </p:cxnSp>
      <p:cxnSp>
        <p:nvCxnSpPr>
          <p:cNvPr id="80" name="Straight Arrow Connector 79"/>
          <p:cNvCxnSpPr/>
          <p:nvPr/>
        </p:nvCxnSpPr>
        <p:spPr bwMode="auto">
          <a:xfrm flipH="1">
            <a:off x="1066800" y="4343400"/>
            <a:ext cx="1981200" cy="0"/>
          </a:xfrm>
          <a:prstGeom prst="straightConnector1">
            <a:avLst/>
          </a:prstGeom>
          <a:noFill/>
          <a:ln w="38100" cap="flat" cmpd="sng" algn="ctr">
            <a:solidFill>
              <a:schemeClr val="accent1"/>
            </a:solidFill>
            <a:prstDash val="sysDash"/>
            <a:round/>
            <a:headEnd type="none" w="med" len="med"/>
            <a:tailEnd type="triangle"/>
          </a:ln>
          <a:effectLst/>
        </p:spPr>
      </p:cxnSp>
      <p:cxnSp>
        <p:nvCxnSpPr>
          <p:cNvPr id="83" name="Straight Arrow Connector 82"/>
          <p:cNvCxnSpPr/>
          <p:nvPr/>
        </p:nvCxnSpPr>
        <p:spPr bwMode="auto">
          <a:xfrm>
            <a:off x="1066800" y="4343400"/>
            <a:ext cx="0" cy="762000"/>
          </a:xfrm>
          <a:prstGeom prst="straightConnector1">
            <a:avLst/>
          </a:prstGeom>
          <a:noFill/>
          <a:ln w="38100" cap="flat" cmpd="sng" algn="ctr">
            <a:solidFill>
              <a:schemeClr val="accent1"/>
            </a:solidFill>
            <a:prstDash val="sysDash"/>
            <a:round/>
            <a:headEnd type="none" w="med" len="med"/>
            <a:tailEnd type="triangle"/>
          </a:ln>
          <a:effectLst/>
        </p:spPr>
      </p:cxnSp>
      <p:sp>
        <p:nvSpPr>
          <p:cNvPr id="46" name="TextBox 45"/>
          <p:cNvSpPr txBox="1"/>
          <p:nvPr/>
        </p:nvSpPr>
        <p:spPr>
          <a:xfrm>
            <a:off x="318336" y="5562600"/>
            <a:ext cx="13580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Continuing </a:t>
            </a:r>
          </a:p>
          <a:p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Care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6248400" y="3439180"/>
            <a:ext cx="2667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Pro-Social Habilitation:</a:t>
            </a:r>
          </a:p>
          <a:p>
            <a:r>
              <a:rPr lang="en-US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Criminal thinking</a:t>
            </a:r>
          </a:p>
          <a:p>
            <a:r>
              <a:rPr lang="en-US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Adaptive problem-solving</a:t>
            </a:r>
          </a:p>
        </p:txBody>
      </p:sp>
      <p:cxnSp>
        <p:nvCxnSpPr>
          <p:cNvPr id="72" name="Straight Arrow Connector 71"/>
          <p:cNvCxnSpPr>
            <a:cxnSpLocks/>
          </p:cNvCxnSpPr>
          <p:nvPr/>
        </p:nvCxnSpPr>
        <p:spPr bwMode="auto">
          <a:xfrm flipH="1">
            <a:off x="7140714" y="4151531"/>
            <a:ext cx="22086" cy="1258669"/>
          </a:xfrm>
          <a:prstGeom prst="straightConnector1">
            <a:avLst/>
          </a:prstGeom>
          <a:noFill/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7" name="Straight Arrow Connector 86"/>
          <p:cNvCxnSpPr>
            <a:cxnSpLocks/>
          </p:cNvCxnSpPr>
          <p:nvPr/>
        </p:nvCxnSpPr>
        <p:spPr bwMode="auto">
          <a:xfrm>
            <a:off x="8229600" y="4114800"/>
            <a:ext cx="0" cy="304800"/>
          </a:xfrm>
          <a:prstGeom prst="straightConnector1">
            <a:avLst/>
          </a:prstGeom>
          <a:noFill/>
          <a:ln w="38100" cap="flat" cmpd="sng" algn="ctr">
            <a:solidFill>
              <a:schemeClr val="accent1"/>
            </a:solidFill>
            <a:prstDash val="sysDash"/>
            <a:round/>
            <a:headEnd type="none" w="med" len="med"/>
            <a:tailEnd type="triangle"/>
          </a:ln>
          <a:effectLst/>
        </p:spPr>
      </p:cxnSp>
      <p:sp>
        <p:nvSpPr>
          <p:cNvPr id="51" name="TextBox 50"/>
          <p:cNvSpPr txBox="1"/>
          <p:nvPr/>
        </p:nvSpPr>
        <p:spPr>
          <a:xfrm>
            <a:off x="7162800" y="2858869"/>
            <a:ext cx="24383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Type 3 (Socialized)</a:t>
            </a:r>
          </a:p>
          <a:p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3 phases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304800" y="3733800"/>
            <a:ext cx="931665" cy="52322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~ 12 mos.</a:t>
            </a:r>
          </a:p>
          <a:p>
            <a:r>
              <a:rPr lang="en-US" sz="1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~ 150 hrs.</a:t>
            </a:r>
          </a:p>
        </p:txBody>
      </p:sp>
      <p:cxnSp>
        <p:nvCxnSpPr>
          <p:cNvPr id="45" name="Straight Arrow Connector 44"/>
          <p:cNvCxnSpPr>
            <a:cxnSpLocks/>
          </p:cNvCxnSpPr>
          <p:nvPr/>
        </p:nvCxnSpPr>
        <p:spPr bwMode="auto">
          <a:xfrm>
            <a:off x="8229600" y="3429000"/>
            <a:ext cx="0" cy="457200"/>
          </a:xfrm>
          <a:prstGeom prst="straightConnector1">
            <a:avLst/>
          </a:prstGeom>
          <a:noFill/>
          <a:ln w="38100" cap="flat" cmpd="sng" algn="ctr">
            <a:solidFill>
              <a:schemeClr val="accent1"/>
            </a:solidFill>
            <a:prstDash val="sysDash"/>
            <a:round/>
            <a:headEnd type="none" w="med" len="med"/>
            <a:tailEnd type="triangle"/>
          </a:ln>
          <a:effectLst/>
        </p:spPr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B65B1CBE-EECE-4C68-804E-CB0C8E2A3485}"/>
              </a:ext>
            </a:extLst>
          </p:cNvPr>
          <p:cNvSpPr txBox="1"/>
          <p:nvPr/>
        </p:nvSpPr>
        <p:spPr>
          <a:xfrm>
            <a:off x="3124199" y="4191000"/>
            <a:ext cx="3178313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Maintenance</a:t>
            </a:r>
            <a:r>
              <a:rPr lang="en-US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r>
              <a:rPr lang="en-US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Vocational / educational counseling</a:t>
            </a:r>
          </a:p>
          <a:p>
            <a:r>
              <a:rPr lang="en-US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Life skills training </a:t>
            </a:r>
          </a:p>
          <a:p>
            <a:r>
              <a:rPr lang="en-US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Therapy / recovery </a:t>
            </a:r>
            <a:r>
              <a:rPr lang="en-US" sz="1400" b="1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svcs</a:t>
            </a:r>
            <a:endParaRPr lang="en-US" sz="14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1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en-US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Restitution; community svc; fees</a:t>
            </a:r>
          </a:p>
          <a:p>
            <a:r>
              <a:rPr lang="en-US" sz="1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**</a:t>
            </a:r>
            <a:r>
              <a:rPr lang="en-US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HIV/STD prevention</a:t>
            </a:r>
          </a:p>
          <a:p>
            <a:r>
              <a:rPr lang="en-US" sz="1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**</a:t>
            </a:r>
            <a:r>
              <a:rPr lang="en-US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Overdose prevention &amp; reversal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1D786943-693E-4C7E-AE73-2AD607DEB799}"/>
              </a:ext>
            </a:extLst>
          </p:cNvPr>
          <p:cNvSpPr txBox="1"/>
          <p:nvPr/>
        </p:nvSpPr>
        <p:spPr>
          <a:xfrm>
            <a:off x="3276600" y="6197025"/>
            <a:ext cx="32239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*Restorative justice interventions</a:t>
            </a:r>
          </a:p>
          <a:p>
            <a:r>
              <a:rPr lang="en-US" sz="1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**Humanitarian Needs</a:t>
            </a:r>
          </a:p>
        </p:txBody>
      </p:sp>
      <p:sp>
        <p:nvSpPr>
          <p:cNvPr id="57" name="Rectangle 5">
            <a:extLst>
              <a:ext uri="{FF2B5EF4-FFF2-40B4-BE49-F238E27FC236}">
                <a16:creationId xmlns:a16="http://schemas.microsoft.com/office/drawing/2014/main" id="{5E2F4AE8-0FA9-43A3-B85E-E118C96AFB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" y="228600"/>
            <a:ext cx="8534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000" b="1" dirty="0">
                <a:solidFill>
                  <a:srgbClr val="00326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Case Planning</a:t>
            </a:r>
          </a:p>
        </p:txBody>
      </p:sp>
    </p:spTree>
    <p:extLst>
      <p:ext uri="{BB962C8B-B14F-4D97-AF65-F5344CB8AC3E}">
        <p14:creationId xmlns:p14="http://schemas.microsoft.com/office/powerpoint/2010/main" val="267793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2" grpId="0" animBg="1"/>
    </p:bld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eaVert" wrap="none" lIns="91440" tIns="45720" rIns="91440" bIns="45720" numCol="1" anchor="ctr" anchorCtr="1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2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eaVert" wrap="none" lIns="91440" tIns="45720" rIns="91440" bIns="45720" numCol="1" anchor="ctr" anchorCtr="1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2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1240</TotalTime>
  <Words>1295</Words>
  <Application>Microsoft Office PowerPoint</Application>
  <PresentationFormat>On-screen Show (4:3)</PresentationFormat>
  <Paragraphs>388</Paragraphs>
  <Slides>20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Arial Black</vt:lpstr>
      <vt:lpstr>Calibri</vt:lpstr>
      <vt:lpstr>Times New Roman</vt:lpstr>
      <vt:lpstr>Wingdings</vt:lpstr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ashleyh</dc:creator>
  <cp:lastModifiedBy>Owner</cp:lastModifiedBy>
  <cp:revision>156</cp:revision>
  <dcterms:created xsi:type="dcterms:W3CDTF">2014-02-18T23:19:53Z</dcterms:created>
  <dcterms:modified xsi:type="dcterms:W3CDTF">2019-02-18T17:31:56Z</dcterms:modified>
</cp:coreProperties>
</file>