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0" r:id="rId4"/>
    <p:sldId id="271" r:id="rId5"/>
    <p:sldId id="262" r:id="rId6"/>
    <p:sldId id="260" r:id="rId7"/>
    <p:sldId id="272" r:id="rId8"/>
    <p:sldId id="273" r:id="rId9"/>
    <p:sldId id="267" r:id="rId10"/>
    <p:sldId id="274" r:id="rId11"/>
    <p:sldId id="276" r:id="rId12"/>
    <p:sldId id="263" r:id="rId13"/>
    <p:sldId id="268" r:id="rId14"/>
    <p:sldId id="275" r:id="rId15"/>
    <p:sldId id="261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ADDD8E-51D3-4F39-8E87-4CE88B72C873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021379-F719-4607-ACA8-EF787A87E962}">
      <dgm:prSet phldrT="[Text]"/>
      <dgm:spPr/>
      <dgm:t>
        <a:bodyPr/>
        <a:lstStyle/>
        <a:p>
          <a:r>
            <a:rPr lang="en-US" dirty="0" smtClean="0"/>
            <a:t> New Participant</a:t>
          </a:r>
          <a:endParaRPr lang="en-US" dirty="0"/>
        </a:p>
      </dgm:t>
    </dgm:pt>
    <dgm:pt modelId="{5F4A1697-B86F-47E8-8766-6A5BE07A0120}" type="parTrans" cxnId="{4014EA7B-0F49-47A1-B9A4-B582F2210019}">
      <dgm:prSet/>
      <dgm:spPr/>
      <dgm:t>
        <a:bodyPr/>
        <a:lstStyle/>
        <a:p>
          <a:endParaRPr lang="en-US"/>
        </a:p>
      </dgm:t>
    </dgm:pt>
    <dgm:pt modelId="{10A88B36-B754-4D02-8E5A-1A0CC007E289}" type="sibTrans" cxnId="{4014EA7B-0F49-47A1-B9A4-B582F2210019}">
      <dgm:prSet/>
      <dgm:spPr/>
      <dgm:t>
        <a:bodyPr/>
        <a:lstStyle/>
        <a:p>
          <a:endParaRPr lang="en-US"/>
        </a:p>
      </dgm:t>
    </dgm:pt>
    <dgm:pt modelId="{D9456D90-6564-4DDA-993E-4C455D88D01D}">
      <dgm:prSet phldrT="[Text]" custT="1"/>
      <dgm:spPr/>
      <dgm:t>
        <a:bodyPr/>
        <a:lstStyle/>
        <a:p>
          <a:r>
            <a:rPr lang="en-US" sz="1800" dirty="0" smtClean="0"/>
            <a:t>Breaking down the dynamics </a:t>
          </a:r>
          <a:r>
            <a:rPr lang="en-US" sz="1400" dirty="0" smtClean="0"/>
            <a:t>	</a:t>
          </a:r>
          <a:endParaRPr lang="en-US" sz="1400" dirty="0"/>
        </a:p>
      </dgm:t>
    </dgm:pt>
    <dgm:pt modelId="{EB4C709C-4805-4C45-B264-9E8D19CADC0C}" type="parTrans" cxnId="{2FB2713B-7F4F-4C96-8B47-68D026FB564D}">
      <dgm:prSet/>
      <dgm:spPr/>
      <dgm:t>
        <a:bodyPr/>
        <a:lstStyle/>
        <a:p>
          <a:endParaRPr lang="en-US"/>
        </a:p>
      </dgm:t>
    </dgm:pt>
    <dgm:pt modelId="{01C2DC7D-195E-407C-8B3D-85E47BAB0982}" type="sibTrans" cxnId="{2FB2713B-7F4F-4C96-8B47-68D026FB564D}">
      <dgm:prSet/>
      <dgm:spPr/>
      <dgm:t>
        <a:bodyPr/>
        <a:lstStyle/>
        <a:p>
          <a:endParaRPr lang="en-US"/>
        </a:p>
      </dgm:t>
    </dgm:pt>
    <dgm:pt modelId="{AB580C96-CCA1-4F0E-9AAA-B4CF8FD50293}">
      <dgm:prSet phldrT="[Text]" custT="1"/>
      <dgm:spPr/>
      <dgm:t>
        <a:bodyPr/>
        <a:lstStyle/>
        <a:p>
          <a:r>
            <a:rPr lang="en-US" sz="1800" dirty="0" smtClean="0"/>
            <a:t>What do we need to know about this participant</a:t>
          </a:r>
          <a:endParaRPr lang="en-US" sz="1800" dirty="0"/>
        </a:p>
      </dgm:t>
    </dgm:pt>
    <dgm:pt modelId="{C15FD853-8C4B-4232-8BC3-034D7051A1B1}" type="parTrans" cxnId="{31AB719C-2CFF-433B-939F-DBA53F75A27F}">
      <dgm:prSet/>
      <dgm:spPr/>
      <dgm:t>
        <a:bodyPr/>
        <a:lstStyle/>
        <a:p>
          <a:endParaRPr lang="en-US"/>
        </a:p>
      </dgm:t>
    </dgm:pt>
    <dgm:pt modelId="{0632D263-3E46-4CB2-92B0-51DD64D9D81C}" type="sibTrans" cxnId="{31AB719C-2CFF-433B-939F-DBA53F75A27F}">
      <dgm:prSet/>
      <dgm:spPr/>
      <dgm:t>
        <a:bodyPr/>
        <a:lstStyle/>
        <a:p>
          <a:endParaRPr lang="en-US"/>
        </a:p>
      </dgm:t>
    </dgm:pt>
    <dgm:pt modelId="{D379F52C-DE2F-431F-A8D5-BB37B54B5999}">
      <dgm:prSet phldrT="[Text]"/>
      <dgm:spPr/>
      <dgm:t>
        <a:bodyPr/>
        <a:lstStyle/>
        <a:p>
          <a:r>
            <a:rPr lang="en-US" dirty="0" smtClean="0"/>
            <a:t>Social Status</a:t>
          </a:r>
          <a:endParaRPr lang="en-US" dirty="0"/>
        </a:p>
      </dgm:t>
    </dgm:pt>
    <dgm:pt modelId="{6D260E13-9FE8-464A-A5D5-F99438BCC68D}" type="parTrans" cxnId="{D5D16F63-7D14-4BC3-B184-BB21E7B011E0}">
      <dgm:prSet/>
      <dgm:spPr/>
      <dgm:t>
        <a:bodyPr/>
        <a:lstStyle/>
        <a:p>
          <a:endParaRPr lang="en-US"/>
        </a:p>
      </dgm:t>
    </dgm:pt>
    <dgm:pt modelId="{493CFCC4-EED0-4E54-A1AB-B950EEB25CD8}" type="sibTrans" cxnId="{D5D16F63-7D14-4BC3-B184-BB21E7B011E0}">
      <dgm:prSet/>
      <dgm:spPr/>
      <dgm:t>
        <a:bodyPr/>
        <a:lstStyle/>
        <a:p>
          <a:endParaRPr lang="en-US"/>
        </a:p>
      </dgm:t>
    </dgm:pt>
    <dgm:pt modelId="{67D98A3D-C322-49E1-AB82-5609ACF8A5C1}">
      <dgm:prSet phldrT="[Text]" custT="1"/>
      <dgm:spPr/>
      <dgm:t>
        <a:bodyPr/>
        <a:lstStyle/>
        <a:p>
          <a:r>
            <a:rPr lang="en-US" sz="1800" dirty="0" smtClean="0"/>
            <a:t>What is the employment status</a:t>
          </a:r>
          <a:r>
            <a:rPr lang="en-US" sz="1400" dirty="0" smtClean="0"/>
            <a:t>	</a:t>
          </a:r>
          <a:endParaRPr lang="en-US" sz="1400" dirty="0"/>
        </a:p>
      </dgm:t>
    </dgm:pt>
    <dgm:pt modelId="{F9CD8512-CCE3-4641-898D-A82C804C7026}" type="parTrans" cxnId="{D06C9FFF-8467-48AA-9838-B002CC6BBD3A}">
      <dgm:prSet/>
      <dgm:spPr/>
      <dgm:t>
        <a:bodyPr/>
        <a:lstStyle/>
        <a:p>
          <a:endParaRPr lang="en-US"/>
        </a:p>
      </dgm:t>
    </dgm:pt>
    <dgm:pt modelId="{AD04F7D1-9A45-4F38-8CFA-0052B211C8BC}" type="sibTrans" cxnId="{D06C9FFF-8467-48AA-9838-B002CC6BBD3A}">
      <dgm:prSet/>
      <dgm:spPr/>
      <dgm:t>
        <a:bodyPr/>
        <a:lstStyle/>
        <a:p>
          <a:endParaRPr lang="en-US"/>
        </a:p>
      </dgm:t>
    </dgm:pt>
    <dgm:pt modelId="{C5F2279A-3F97-4C34-BF4C-6B59E0D5C8D9}">
      <dgm:prSet phldrT="[Text]" custT="1"/>
      <dgm:spPr/>
      <dgm:t>
        <a:bodyPr/>
        <a:lstStyle/>
        <a:p>
          <a:r>
            <a:rPr lang="en-US" sz="1800" dirty="0" smtClean="0"/>
            <a:t>What recreational habits are potential triggers</a:t>
          </a:r>
          <a:endParaRPr lang="en-US" sz="1800" dirty="0"/>
        </a:p>
      </dgm:t>
    </dgm:pt>
    <dgm:pt modelId="{0FD5001B-B40B-4F19-AA39-C18D3E4F8BA5}" type="parTrans" cxnId="{EEEABF51-1334-4A17-9518-2A99AD2F0D19}">
      <dgm:prSet/>
      <dgm:spPr/>
      <dgm:t>
        <a:bodyPr/>
        <a:lstStyle/>
        <a:p>
          <a:endParaRPr lang="en-US"/>
        </a:p>
      </dgm:t>
    </dgm:pt>
    <dgm:pt modelId="{60F2FB52-91D7-4CDE-8E7B-D03BB5B3F813}" type="sibTrans" cxnId="{EEEABF51-1334-4A17-9518-2A99AD2F0D19}">
      <dgm:prSet/>
      <dgm:spPr/>
      <dgm:t>
        <a:bodyPr/>
        <a:lstStyle/>
        <a:p>
          <a:endParaRPr lang="en-US"/>
        </a:p>
      </dgm:t>
    </dgm:pt>
    <dgm:pt modelId="{06E1E18E-A600-469E-B44B-6794F585FFBB}">
      <dgm:prSet phldrT="[Text]"/>
      <dgm:spPr/>
      <dgm:t>
        <a:bodyPr/>
        <a:lstStyle/>
        <a:p>
          <a:r>
            <a:rPr lang="en-US" dirty="0" smtClean="0"/>
            <a:t>Family</a:t>
          </a:r>
          <a:endParaRPr lang="en-US" dirty="0"/>
        </a:p>
      </dgm:t>
    </dgm:pt>
    <dgm:pt modelId="{5413CED5-9444-43B2-ABF2-951DB2F68C16}" type="parTrans" cxnId="{EFC8F0F5-D3AD-4258-9E1E-3F9A5DD66DA4}">
      <dgm:prSet/>
      <dgm:spPr/>
      <dgm:t>
        <a:bodyPr/>
        <a:lstStyle/>
        <a:p>
          <a:endParaRPr lang="en-US"/>
        </a:p>
      </dgm:t>
    </dgm:pt>
    <dgm:pt modelId="{48919A18-7F32-48D6-9DC5-87B0F5BE09F4}" type="sibTrans" cxnId="{EFC8F0F5-D3AD-4258-9E1E-3F9A5DD66DA4}">
      <dgm:prSet/>
      <dgm:spPr/>
      <dgm:t>
        <a:bodyPr/>
        <a:lstStyle/>
        <a:p>
          <a:endParaRPr lang="en-US"/>
        </a:p>
      </dgm:t>
    </dgm:pt>
    <dgm:pt modelId="{4086355B-C30F-47DF-9110-9343D5F3B193}">
      <dgm:prSet phldrT="[Text]" custT="1"/>
      <dgm:spPr/>
      <dgm:t>
        <a:bodyPr/>
        <a:lstStyle/>
        <a:p>
          <a:r>
            <a:rPr lang="en-US" sz="1800" dirty="0" smtClean="0"/>
            <a:t>Does the family support recovery</a:t>
          </a:r>
          <a:endParaRPr lang="en-US" sz="1800" dirty="0"/>
        </a:p>
      </dgm:t>
    </dgm:pt>
    <dgm:pt modelId="{13737DF3-05D5-4246-97FC-0E129BBDC607}" type="parTrans" cxnId="{E6842C92-90E1-4221-A9F1-A456C1423FED}">
      <dgm:prSet/>
      <dgm:spPr/>
      <dgm:t>
        <a:bodyPr/>
        <a:lstStyle/>
        <a:p>
          <a:endParaRPr lang="en-US"/>
        </a:p>
      </dgm:t>
    </dgm:pt>
    <dgm:pt modelId="{7153E8D7-1317-4EFC-A448-129966D5E4E7}" type="sibTrans" cxnId="{E6842C92-90E1-4221-A9F1-A456C1423FED}">
      <dgm:prSet/>
      <dgm:spPr/>
      <dgm:t>
        <a:bodyPr/>
        <a:lstStyle/>
        <a:p>
          <a:endParaRPr lang="en-US"/>
        </a:p>
      </dgm:t>
    </dgm:pt>
    <dgm:pt modelId="{21150A44-2916-4015-94CB-144557E594F5}">
      <dgm:prSet phldrT="[Text]" custT="1"/>
      <dgm:spPr/>
      <dgm:t>
        <a:bodyPr/>
        <a:lstStyle/>
        <a:p>
          <a:r>
            <a:rPr lang="en-US" sz="1800" dirty="0" smtClean="0"/>
            <a:t>How will the home environment impact the program</a:t>
          </a:r>
          <a:endParaRPr lang="en-US" sz="1800" dirty="0"/>
        </a:p>
      </dgm:t>
    </dgm:pt>
    <dgm:pt modelId="{A10EA25E-2A41-4308-AF28-0E258C2FB7AD}" type="parTrans" cxnId="{ADD581A4-C6D0-4773-BB87-1B07E608A871}">
      <dgm:prSet/>
      <dgm:spPr/>
      <dgm:t>
        <a:bodyPr/>
        <a:lstStyle/>
        <a:p>
          <a:endParaRPr lang="en-US"/>
        </a:p>
      </dgm:t>
    </dgm:pt>
    <dgm:pt modelId="{ED77C40D-CDD9-4D52-8CE7-149DDE360205}" type="sibTrans" cxnId="{ADD581A4-C6D0-4773-BB87-1B07E608A871}">
      <dgm:prSet/>
      <dgm:spPr/>
      <dgm:t>
        <a:bodyPr/>
        <a:lstStyle/>
        <a:p>
          <a:endParaRPr lang="en-US"/>
        </a:p>
      </dgm:t>
    </dgm:pt>
    <dgm:pt modelId="{6838909A-3761-44D2-932E-AA4A2227D8B3}" type="pres">
      <dgm:prSet presAssocID="{75ADDD8E-51D3-4F39-8E87-4CE88B72C8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AA1F32-A7E1-4FE9-B6D8-A1925763EA7A}" type="pres">
      <dgm:prSet presAssocID="{06E1E18E-A600-469E-B44B-6794F585FFBB}" presName="boxAndChildren" presStyleCnt="0"/>
      <dgm:spPr/>
    </dgm:pt>
    <dgm:pt modelId="{52AF657E-2953-4982-80E3-39F81C78F0A9}" type="pres">
      <dgm:prSet presAssocID="{06E1E18E-A600-469E-B44B-6794F585FFBB}" presName="parentTextBox" presStyleLbl="node1" presStyleIdx="0" presStyleCnt="3"/>
      <dgm:spPr/>
      <dgm:t>
        <a:bodyPr/>
        <a:lstStyle/>
        <a:p>
          <a:endParaRPr lang="en-US"/>
        </a:p>
      </dgm:t>
    </dgm:pt>
    <dgm:pt modelId="{507DA90E-DE3B-4A87-A0AA-A73BB7151EA6}" type="pres">
      <dgm:prSet presAssocID="{06E1E18E-A600-469E-B44B-6794F585FFBB}" presName="entireBox" presStyleLbl="node1" presStyleIdx="0" presStyleCnt="3"/>
      <dgm:spPr/>
      <dgm:t>
        <a:bodyPr/>
        <a:lstStyle/>
        <a:p>
          <a:endParaRPr lang="en-US"/>
        </a:p>
      </dgm:t>
    </dgm:pt>
    <dgm:pt modelId="{7F5EF81B-A186-40FE-B018-1BFD773ECB02}" type="pres">
      <dgm:prSet presAssocID="{06E1E18E-A600-469E-B44B-6794F585FFBB}" presName="descendantBox" presStyleCnt="0"/>
      <dgm:spPr/>
    </dgm:pt>
    <dgm:pt modelId="{B35C3095-C3E2-49AC-9519-74484E78E922}" type="pres">
      <dgm:prSet presAssocID="{4086355B-C30F-47DF-9110-9343D5F3B19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018AB-AD97-4592-9559-30436A617DBB}" type="pres">
      <dgm:prSet presAssocID="{21150A44-2916-4015-94CB-144557E594F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3336DC-D685-408B-8F1F-A791F6A50A03}" type="pres">
      <dgm:prSet presAssocID="{493CFCC4-EED0-4E54-A1AB-B950EEB25CD8}" presName="sp" presStyleCnt="0"/>
      <dgm:spPr/>
    </dgm:pt>
    <dgm:pt modelId="{CBE2F391-FF3F-4FE4-8333-763F4E2C8CD6}" type="pres">
      <dgm:prSet presAssocID="{D379F52C-DE2F-431F-A8D5-BB37B54B5999}" presName="arrowAndChildren" presStyleCnt="0"/>
      <dgm:spPr/>
    </dgm:pt>
    <dgm:pt modelId="{9F8F0F83-9C94-49B9-B789-1D3159B252E7}" type="pres">
      <dgm:prSet presAssocID="{D379F52C-DE2F-431F-A8D5-BB37B54B5999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E6A5CE08-FF8C-495A-9ADC-93EC603BC904}" type="pres">
      <dgm:prSet presAssocID="{D379F52C-DE2F-431F-A8D5-BB37B54B5999}" presName="arrow" presStyleLbl="node1" presStyleIdx="1" presStyleCnt="3"/>
      <dgm:spPr/>
      <dgm:t>
        <a:bodyPr/>
        <a:lstStyle/>
        <a:p>
          <a:endParaRPr lang="en-US"/>
        </a:p>
      </dgm:t>
    </dgm:pt>
    <dgm:pt modelId="{AC6E1350-F81E-4529-A09D-13CF076ED24F}" type="pres">
      <dgm:prSet presAssocID="{D379F52C-DE2F-431F-A8D5-BB37B54B5999}" presName="descendantArrow" presStyleCnt="0"/>
      <dgm:spPr/>
    </dgm:pt>
    <dgm:pt modelId="{FA515EB1-78F4-46C6-A18A-C54A31993825}" type="pres">
      <dgm:prSet presAssocID="{67D98A3D-C322-49E1-AB82-5609ACF8A5C1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45933-D570-4B9B-9F37-E5D671531024}" type="pres">
      <dgm:prSet presAssocID="{C5F2279A-3F97-4C34-BF4C-6B59E0D5C8D9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9C773A-FF6C-4E92-A5D3-063954D4B356}" type="pres">
      <dgm:prSet presAssocID="{10A88B36-B754-4D02-8E5A-1A0CC007E289}" presName="sp" presStyleCnt="0"/>
      <dgm:spPr/>
    </dgm:pt>
    <dgm:pt modelId="{4EFB911D-51AD-476B-A322-E7BE36EE0251}" type="pres">
      <dgm:prSet presAssocID="{16021379-F719-4607-ACA8-EF787A87E962}" presName="arrowAndChildren" presStyleCnt="0"/>
      <dgm:spPr/>
    </dgm:pt>
    <dgm:pt modelId="{BC2DBC37-A4E1-41F5-B41A-451FEF4CEF67}" type="pres">
      <dgm:prSet presAssocID="{16021379-F719-4607-ACA8-EF787A87E962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19B09A83-6AF9-4FA8-9CF0-850D00D99FFF}" type="pres">
      <dgm:prSet presAssocID="{16021379-F719-4607-ACA8-EF787A87E962}" presName="arrow" presStyleLbl="node1" presStyleIdx="2" presStyleCnt="3" custLinFactNeighborX="0" custLinFactNeighborY="746"/>
      <dgm:spPr/>
      <dgm:t>
        <a:bodyPr/>
        <a:lstStyle/>
        <a:p>
          <a:endParaRPr lang="en-US"/>
        </a:p>
      </dgm:t>
    </dgm:pt>
    <dgm:pt modelId="{2021430B-CF6D-4D24-B9DD-8D41E28C39D4}" type="pres">
      <dgm:prSet presAssocID="{16021379-F719-4607-ACA8-EF787A87E962}" presName="descendantArrow" presStyleCnt="0"/>
      <dgm:spPr/>
    </dgm:pt>
    <dgm:pt modelId="{DECBB4B0-E3C4-4606-BC1E-C5449C6A8255}" type="pres">
      <dgm:prSet presAssocID="{D9456D90-6564-4DDA-993E-4C455D88D01D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20D72-5CA6-4D37-90A2-835232725A29}" type="pres">
      <dgm:prSet presAssocID="{AB580C96-CCA1-4F0E-9AAA-B4CF8FD50293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576F8E-DBCF-438B-981F-56621D3DA709}" type="presOf" srcId="{06E1E18E-A600-469E-B44B-6794F585FFBB}" destId="{52AF657E-2953-4982-80E3-39F81C78F0A9}" srcOrd="0" destOrd="0" presId="urn:microsoft.com/office/officeart/2005/8/layout/process4"/>
    <dgm:cxn modelId="{2C66A724-F909-478F-8B0C-8D949C1DC680}" type="presOf" srcId="{21150A44-2916-4015-94CB-144557E594F5}" destId="{4F1018AB-AD97-4592-9559-30436A617DBB}" srcOrd="0" destOrd="0" presId="urn:microsoft.com/office/officeart/2005/8/layout/process4"/>
    <dgm:cxn modelId="{DDA27116-6011-4331-BF2E-301D8C71D127}" type="presOf" srcId="{D379F52C-DE2F-431F-A8D5-BB37B54B5999}" destId="{E6A5CE08-FF8C-495A-9ADC-93EC603BC904}" srcOrd="1" destOrd="0" presId="urn:microsoft.com/office/officeart/2005/8/layout/process4"/>
    <dgm:cxn modelId="{EEEABF51-1334-4A17-9518-2A99AD2F0D19}" srcId="{D379F52C-DE2F-431F-A8D5-BB37B54B5999}" destId="{C5F2279A-3F97-4C34-BF4C-6B59E0D5C8D9}" srcOrd="1" destOrd="0" parTransId="{0FD5001B-B40B-4F19-AA39-C18D3E4F8BA5}" sibTransId="{60F2FB52-91D7-4CDE-8E7B-D03BB5B3F813}"/>
    <dgm:cxn modelId="{31AB719C-2CFF-433B-939F-DBA53F75A27F}" srcId="{16021379-F719-4607-ACA8-EF787A87E962}" destId="{AB580C96-CCA1-4F0E-9AAA-B4CF8FD50293}" srcOrd="1" destOrd="0" parTransId="{C15FD853-8C4B-4232-8BC3-034D7051A1B1}" sibTransId="{0632D263-3E46-4CB2-92B0-51DD64D9D81C}"/>
    <dgm:cxn modelId="{EFC8F0F5-D3AD-4258-9E1E-3F9A5DD66DA4}" srcId="{75ADDD8E-51D3-4F39-8E87-4CE88B72C873}" destId="{06E1E18E-A600-469E-B44B-6794F585FFBB}" srcOrd="2" destOrd="0" parTransId="{5413CED5-9444-43B2-ABF2-951DB2F68C16}" sibTransId="{48919A18-7F32-48D6-9DC5-87B0F5BE09F4}"/>
    <dgm:cxn modelId="{ADD581A4-C6D0-4773-BB87-1B07E608A871}" srcId="{06E1E18E-A600-469E-B44B-6794F585FFBB}" destId="{21150A44-2916-4015-94CB-144557E594F5}" srcOrd="1" destOrd="0" parTransId="{A10EA25E-2A41-4308-AF28-0E258C2FB7AD}" sibTransId="{ED77C40D-CDD9-4D52-8CE7-149DDE360205}"/>
    <dgm:cxn modelId="{36770A96-912C-437B-B550-37D26095FA5F}" type="presOf" srcId="{06E1E18E-A600-469E-B44B-6794F585FFBB}" destId="{507DA90E-DE3B-4A87-A0AA-A73BB7151EA6}" srcOrd="1" destOrd="0" presId="urn:microsoft.com/office/officeart/2005/8/layout/process4"/>
    <dgm:cxn modelId="{6D48FE23-B3B7-4996-B16E-F986CA9B9266}" type="presOf" srcId="{75ADDD8E-51D3-4F39-8E87-4CE88B72C873}" destId="{6838909A-3761-44D2-932E-AA4A2227D8B3}" srcOrd="0" destOrd="0" presId="urn:microsoft.com/office/officeart/2005/8/layout/process4"/>
    <dgm:cxn modelId="{ECE5C743-F628-4946-8447-7787FCE22428}" type="presOf" srcId="{C5F2279A-3F97-4C34-BF4C-6B59E0D5C8D9}" destId="{D0145933-D570-4B9B-9F37-E5D671531024}" srcOrd="0" destOrd="0" presId="urn:microsoft.com/office/officeart/2005/8/layout/process4"/>
    <dgm:cxn modelId="{44911F7E-5D7D-4204-A016-772C88B253B3}" type="presOf" srcId="{D379F52C-DE2F-431F-A8D5-BB37B54B5999}" destId="{9F8F0F83-9C94-49B9-B789-1D3159B252E7}" srcOrd="0" destOrd="0" presId="urn:microsoft.com/office/officeart/2005/8/layout/process4"/>
    <dgm:cxn modelId="{E6842C92-90E1-4221-A9F1-A456C1423FED}" srcId="{06E1E18E-A600-469E-B44B-6794F585FFBB}" destId="{4086355B-C30F-47DF-9110-9343D5F3B193}" srcOrd="0" destOrd="0" parTransId="{13737DF3-05D5-4246-97FC-0E129BBDC607}" sibTransId="{7153E8D7-1317-4EFC-A448-129966D5E4E7}"/>
    <dgm:cxn modelId="{2FB2713B-7F4F-4C96-8B47-68D026FB564D}" srcId="{16021379-F719-4607-ACA8-EF787A87E962}" destId="{D9456D90-6564-4DDA-993E-4C455D88D01D}" srcOrd="0" destOrd="0" parTransId="{EB4C709C-4805-4C45-B264-9E8D19CADC0C}" sibTransId="{01C2DC7D-195E-407C-8B3D-85E47BAB0982}"/>
    <dgm:cxn modelId="{D980DEB9-9C5E-4A92-872D-C8E0BEFE4655}" type="presOf" srcId="{4086355B-C30F-47DF-9110-9343D5F3B193}" destId="{B35C3095-C3E2-49AC-9519-74484E78E922}" srcOrd="0" destOrd="0" presId="urn:microsoft.com/office/officeart/2005/8/layout/process4"/>
    <dgm:cxn modelId="{D5D16F63-7D14-4BC3-B184-BB21E7B011E0}" srcId="{75ADDD8E-51D3-4F39-8E87-4CE88B72C873}" destId="{D379F52C-DE2F-431F-A8D5-BB37B54B5999}" srcOrd="1" destOrd="0" parTransId="{6D260E13-9FE8-464A-A5D5-F99438BCC68D}" sibTransId="{493CFCC4-EED0-4E54-A1AB-B950EEB25CD8}"/>
    <dgm:cxn modelId="{02BC5A44-D673-4319-9B22-A3E21B5AD4AF}" type="presOf" srcId="{D9456D90-6564-4DDA-993E-4C455D88D01D}" destId="{DECBB4B0-E3C4-4606-BC1E-C5449C6A8255}" srcOrd="0" destOrd="0" presId="urn:microsoft.com/office/officeart/2005/8/layout/process4"/>
    <dgm:cxn modelId="{4014EA7B-0F49-47A1-B9A4-B582F2210019}" srcId="{75ADDD8E-51D3-4F39-8E87-4CE88B72C873}" destId="{16021379-F719-4607-ACA8-EF787A87E962}" srcOrd="0" destOrd="0" parTransId="{5F4A1697-B86F-47E8-8766-6A5BE07A0120}" sibTransId="{10A88B36-B754-4D02-8E5A-1A0CC007E289}"/>
    <dgm:cxn modelId="{DEBB3E08-273B-4876-AB2A-F6A07B6ECAC7}" type="presOf" srcId="{16021379-F719-4607-ACA8-EF787A87E962}" destId="{19B09A83-6AF9-4FA8-9CF0-850D00D99FFF}" srcOrd="1" destOrd="0" presId="urn:microsoft.com/office/officeart/2005/8/layout/process4"/>
    <dgm:cxn modelId="{D06C9FFF-8467-48AA-9838-B002CC6BBD3A}" srcId="{D379F52C-DE2F-431F-A8D5-BB37B54B5999}" destId="{67D98A3D-C322-49E1-AB82-5609ACF8A5C1}" srcOrd="0" destOrd="0" parTransId="{F9CD8512-CCE3-4641-898D-A82C804C7026}" sibTransId="{AD04F7D1-9A45-4F38-8CFA-0052B211C8BC}"/>
    <dgm:cxn modelId="{030025EC-CF10-42ED-A00E-87F4E1CFD4CE}" type="presOf" srcId="{67D98A3D-C322-49E1-AB82-5609ACF8A5C1}" destId="{FA515EB1-78F4-46C6-A18A-C54A31993825}" srcOrd="0" destOrd="0" presId="urn:microsoft.com/office/officeart/2005/8/layout/process4"/>
    <dgm:cxn modelId="{BF78F683-0040-4401-B764-C1CD1414C01F}" type="presOf" srcId="{16021379-F719-4607-ACA8-EF787A87E962}" destId="{BC2DBC37-A4E1-41F5-B41A-451FEF4CEF67}" srcOrd="0" destOrd="0" presId="urn:microsoft.com/office/officeart/2005/8/layout/process4"/>
    <dgm:cxn modelId="{4C2A3E8E-B06C-4C96-974E-042903962C53}" type="presOf" srcId="{AB580C96-CCA1-4F0E-9AAA-B4CF8FD50293}" destId="{81D20D72-5CA6-4D37-90A2-835232725A29}" srcOrd="0" destOrd="0" presId="urn:microsoft.com/office/officeart/2005/8/layout/process4"/>
    <dgm:cxn modelId="{A98BB0A1-1C3B-47FF-B9F5-8AF0C3205240}" type="presParOf" srcId="{6838909A-3761-44D2-932E-AA4A2227D8B3}" destId="{F2AA1F32-A7E1-4FE9-B6D8-A1925763EA7A}" srcOrd="0" destOrd="0" presId="urn:microsoft.com/office/officeart/2005/8/layout/process4"/>
    <dgm:cxn modelId="{26DECC88-4C7D-4002-B9DD-97A60FEFD99D}" type="presParOf" srcId="{F2AA1F32-A7E1-4FE9-B6D8-A1925763EA7A}" destId="{52AF657E-2953-4982-80E3-39F81C78F0A9}" srcOrd="0" destOrd="0" presId="urn:microsoft.com/office/officeart/2005/8/layout/process4"/>
    <dgm:cxn modelId="{B33E5162-545C-4384-B7CB-BBEA1073CF19}" type="presParOf" srcId="{F2AA1F32-A7E1-4FE9-B6D8-A1925763EA7A}" destId="{507DA90E-DE3B-4A87-A0AA-A73BB7151EA6}" srcOrd="1" destOrd="0" presId="urn:microsoft.com/office/officeart/2005/8/layout/process4"/>
    <dgm:cxn modelId="{0B2BE8C9-21D5-4D1A-B921-6F1C25E1F786}" type="presParOf" srcId="{F2AA1F32-A7E1-4FE9-B6D8-A1925763EA7A}" destId="{7F5EF81B-A186-40FE-B018-1BFD773ECB02}" srcOrd="2" destOrd="0" presId="urn:microsoft.com/office/officeart/2005/8/layout/process4"/>
    <dgm:cxn modelId="{88F327B6-9E72-4F2F-9991-135E0376C658}" type="presParOf" srcId="{7F5EF81B-A186-40FE-B018-1BFD773ECB02}" destId="{B35C3095-C3E2-49AC-9519-74484E78E922}" srcOrd="0" destOrd="0" presId="urn:microsoft.com/office/officeart/2005/8/layout/process4"/>
    <dgm:cxn modelId="{EDD7002E-E71F-4A9A-ADCF-1449B339A0EB}" type="presParOf" srcId="{7F5EF81B-A186-40FE-B018-1BFD773ECB02}" destId="{4F1018AB-AD97-4592-9559-30436A617DBB}" srcOrd="1" destOrd="0" presId="urn:microsoft.com/office/officeart/2005/8/layout/process4"/>
    <dgm:cxn modelId="{7C3F0B94-161F-4254-8851-2E76CE9193E8}" type="presParOf" srcId="{6838909A-3761-44D2-932E-AA4A2227D8B3}" destId="{383336DC-D685-408B-8F1F-A791F6A50A03}" srcOrd="1" destOrd="0" presId="urn:microsoft.com/office/officeart/2005/8/layout/process4"/>
    <dgm:cxn modelId="{C835A79B-BC61-477A-B82F-5DC424B37A5D}" type="presParOf" srcId="{6838909A-3761-44D2-932E-AA4A2227D8B3}" destId="{CBE2F391-FF3F-4FE4-8333-763F4E2C8CD6}" srcOrd="2" destOrd="0" presId="urn:microsoft.com/office/officeart/2005/8/layout/process4"/>
    <dgm:cxn modelId="{6E469BB5-44F0-4BED-8E6F-CE9089F46342}" type="presParOf" srcId="{CBE2F391-FF3F-4FE4-8333-763F4E2C8CD6}" destId="{9F8F0F83-9C94-49B9-B789-1D3159B252E7}" srcOrd="0" destOrd="0" presId="urn:microsoft.com/office/officeart/2005/8/layout/process4"/>
    <dgm:cxn modelId="{297036A7-94A1-4BE1-A974-D53208882FFC}" type="presParOf" srcId="{CBE2F391-FF3F-4FE4-8333-763F4E2C8CD6}" destId="{E6A5CE08-FF8C-495A-9ADC-93EC603BC904}" srcOrd="1" destOrd="0" presId="urn:microsoft.com/office/officeart/2005/8/layout/process4"/>
    <dgm:cxn modelId="{AE95D82F-976A-4CEB-A9D2-C980D9C8084A}" type="presParOf" srcId="{CBE2F391-FF3F-4FE4-8333-763F4E2C8CD6}" destId="{AC6E1350-F81E-4529-A09D-13CF076ED24F}" srcOrd="2" destOrd="0" presId="urn:microsoft.com/office/officeart/2005/8/layout/process4"/>
    <dgm:cxn modelId="{7FD769C1-F242-4690-B067-5D1C834A4622}" type="presParOf" srcId="{AC6E1350-F81E-4529-A09D-13CF076ED24F}" destId="{FA515EB1-78F4-46C6-A18A-C54A31993825}" srcOrd="0" destOrd="0" presId="urn:microsoft.com/office/officeart/2005/8/layout/process4"/>
    <dgm:cxn modelId="{DDCECA9E-7895-4F26-81CC-FC880C6FA2BF}" type="presParOf" srcId="{AC6E1350-F81E-4529-A09D-13CF076ED24F}" destId="{D0145933-D570-4B9B-9F37-E5D671531024}" srcOrd="1" destOrd="0" presId="urn:microsoft.com/office/officeart/2005/8/layout/process4"/>
    <dgm:cxn modelId="{7598A507-AAB0-4552-986F-049073E7D03D}" type="presParOf" srcId="{6838909A-3761-44D2-932E-AA4A2227D8B3}" destId="{E39C773A-FF6C-4E92-A5D3-063954D4B356}" srcOrd="3" destOrd="0" presId="urn:microsoft.com/office/officeart/2005/8/layout/process4"/>
    <dgm:cxn modelId="{97918AF3-D2ED-425D-8901-A7F43929CE4C}" type="presParOf" srcId="{6838909A-3761-44D2-932E-AA4A2227D8B3}" destId="{4EFB911D-51AD-476B-A322-E7BE36EE0251}" srcOrd="4" destOrd="0" presId="urn:microsoft.com/office/officeart/2005/8/layout/process4"/>
    <dgm:cxn modelId="{6178ED46-95C0-4218-A873-014340F8087D}" type="presParOf" srcId="{4EFB911D-51AD-476B-A322-E7BE36EE0251}" destId="{BC2DBC37-A4E1-41F5-B41A-451FEF4CEF67}" srcOrd="0" destOrd="0" presId="urn:microsoft.com/office/officeart/2005/8/layout/process4"/>
    <dgm:cxn modelId="{4BA8EB9D-E27E-466C-9B28-0479EA639ADA}" type="presParOf" srcId="{4EFB911D-51AD-476B-A322-E7BE36EE0251}" destId="{19B09A83-6AF9-4FA8-9CF0-850D00D99FFF}" srcOrd="1" destOrd="0" presId="urn:microsoft.com/office/officeart/2005/8/layout/process4"/>
    <dgm:cxn modelId="{1E54785C-113E-4C0A-B6CD-228469432123}" type="presParOf" srcId="{4EFB911D-51AD-476B-A322-E7BE36EE0251}" destId="{2021430B-CF6D-4D24-B9DD-8D41E28C39D4}" srcOrd="2" destOrd="0" presId="urn:microsoft.com/office/officeart/2005/8/layout/process4"/>
    <dgm:cxn modelId="{E0428240-6C2E-4951-AF64-7390DB01550F}" type="presParOf" srcId="{2021430B-CF6D-4D24-B9DD-8D41E28C39D4}" destId="{DECBB4B0-E3C4-4606-BC1E-C5449C6A8255}" srcOrd="0" destOrd="0" presId="urn:microsoft.com/office/officeart/2005/8/layout/process4"/>
    <dgm:cxn modelId="{6C771A81-59F9-4CF7-A65F-6E013DD757C1}" type="presParOf" srcId="{2021430B-CF6D-4D24-B9DD-8D41E28C39D4}" destId="{81D20D72-5CA6-4D37-90A2-835232725A29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DA90E-DE3B-4A87-A0AA-A73BB7151EA6}">
      <dsp:nvSpPr>
        <dsp:cNvPr id="0" name=""/>
        <dsp:cNvSpPr/>
      </dsp:nvSpPr>
      <dsp:spPr>
        <a:xfrm>
          <a:off x="0" y="4427831"/>
          <a:ext cx="9584589" cy="1453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Family</a:t>
          </a:r>
          <a:endParaRPr lang="en-US" sz="2700" kern="1200" dirty="0"/>
        </a:p>
      </dsp:txBody>
      <dsp:txXfrm>
        <a:off x="0" y="4427831"/>
        <a:ext cx="9584589" cy="784789"/>
      </dsp:txXfrm>
    </dsp:sp>
    <dsp:sp modelId="{B35C3095-C3E2-49AC-9519-74484E78E922}">
      <dsp:nvSpPr>
        <dsp:cNvPr id="0" name=""/>
        <dsp:cNvSpPr/>
      </dsp:nvSpPr>
      <dsp:spPr>
        <a:xfrm>
          <a:off x="0" y="5183554"/>
          <a:ext cx="4792294" cy="6685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Does the family support recovery</a:t>
          </a:r>
          <a:endParaRPr lang="en-US" sz="1800" kern="1200" dirty="0"/>
        </a:p>
      </dsp:txBody>
      <dsp:txXfrm>
        <a:off x="0" y="5183554"/>
        <a:ext cx="4792294" cy="668524"/>
      </dsp:txXfrm>
    </dsp:sp>
    <dsp:sp modelId="{4F1018AB-AD97-4592-9559-30436A617DBB}">
      <dsp:nvSpPr>
        <dsp:cNvPr id="0" name=""/>
        <dsp:cNvSpPr/>
      </dsp:nvSpPr>
      <dsp:spPr>
        <a:xfrm>
          <a:off x="4792294" y="5183554"/>
          <a:ext cx="4792294" cy="6685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How will the home environment impact the program</a:t>
          </a:r>
          <a:endParaRPr lang="en-US" sz="1800" kern="1200" dirty="0"/>
        </a:p>
      </dsp:txBody>
      <dsp:txXfrm>
        <a:off x="4792294" y="5183554"/>
        <a:ext cx="4792294" cy="668524"/>
      </dsp:txXfrm>
    </dsp:sp>
    <dsp:sp modelId="{E6A5CE08-FF8C-495A-9ADC-93EC603BC904}">
      <dsp:nvSpPr>
        <dsp:cNvPr id="0" name=""/>
        <dsp:cNvSpPr/>
      </dsp:nvSpPr>
      <dsp:spPr>
        <a:xfrm rot="10800000">
          <a:off x="0" y="2214435"/>
          <a:ext cx="9584589" cy="223519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Social Status</a:t>
          </a:r>
          <a:endParaRPr lang="en-US" sz="2700" kern="1200" dirty="0"/>
        </a:p>
      </dsp:txBody>
      <dsp:txXfrm rot="-10800000">
        <a:off x="0" y="2214435"/>
        <a:ext cx="9584589" cy="784553"/>
      </dsp:txXfrm>
    </dsp:sp>
    <dsp:sp modelId="{FA515EB1-78F4-46C6-A18A-C54A31993825}">
      <dsp:nvSpPr>
        <dsp:cNvPr id="0" name=""/>
        <dsp:cNvSpPr/>
      </dsp:nvSpPr>
      <dsp:spPr>
        <a:xfrm>
          <a:off x="0" y="2998989"/>
          <a:ext cx="4792294" cy="6683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is the employment status</a:t>
          </a:r>
          <a:r>
            <a:rPr lang="en-US" sz="1400" kern="1200" dirty="0" smtClean="0"/>
            <a:t>	</a:t>
          </a:r>
          <a:endParaRPr lang="en-US" sz="1400" kern="1200" dirty="0"/>
        </a:p>
      </dsp:txBody>
      <dsp:txXfrm>
        <a:off x="0" y="2998989"/>
        <a:ext cx="4792294" cy="668323"/>
      </dsp:txXfrm>
    </dsp:sp>
    <dsp:sp modelId="{D0145933-D570-4B9B-9F37-E5D671531024}">
      <dsp:nvSpPr>
        <dsp:cNvPr id="0" name=""/>
        <dsp:cNvSpPr/>
      </dsp:nvSpPr>
      <dsp:spPr>
        <a:xfrm>
          <a:off x="4792294" y="2998989"/>
          <a:ext cx="4792294" cy="6683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recreational habits are potential triggers</a:t>
          </a:r>
          <a:endParaRPr lang="en-US" sz="1800" kern="1200" dirty="0"/>
        </a:p>
      </dsp:txBody>
      <dsp:txXfrm>
        <a:off x="4792294" y="2998989"/>
        <a:ext cx="4792294" cy="668323"/>
      </dsp:txXfrm>
    </dsp:sp>
    <dsp:sp modelId="{19B09A83-6AF9-4FA8-9CF0-850D00D99FFF}">
      <dsp:nvSpPr>
        <dsp:cNvPr id="0" name=""/>
        <dsp:cNvSpPr/>
      </dsp:nvSpPr>
      <dsp:spPr>
        <a:xfrm rot="10800000">
          <a:off x="0" y="17714"/>
          <a:ext cx="9584589" cy="223519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 New Participant</a:t>
          </a:r>
          <a:endParaRPr lang="en-US" sz="2700" kern="1200" dirty="0"/>
        </a:p>
      </dsp:txBody>
      <dsp:txXfrm rot="-10800000">
        <a:off x="0" y="17714"/>
        <a:ext cx="9584589" cy="784553"/>
      </dsp:txXfrm>
    </dsp:sp>
    <dsp:sp modelId="{DECBB4B0-E3C4-4606-BC1E-C5449C6A8255}">
      <dsp:nvSpPr>
        <dsp:cNvPr id="0" name=""/>
        <dsp:cNvSpPr/>
      </dsp:nvSpPr>
      <dsp:spPr>
        <a:xfrm>
          <a:off x="0" y="785593"/>
          <a:ext cx="4792294" cy="6683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Breaking down the dynamics </a:t>
          </a:r>
          <a:r>
            <a:rPr lang="en-US" sz="1400" kern="1200" dirty="0" smtClean="0"/>
            <a:t>	</a:t>
          </a:r>
          <a:endParaRPr lang="en-US" sz="1400" kern="1200" dirty="0"/>
        </a:p>
      </dsp:txBody>
      <dsp:txXfrm>
        <a:off x="0" y="785593"/>
        <a:ext cx="4792294" cy="668323"/>
      </dsp:txXfrm>
    </dsp:sp>
    <dsp:sp modelId="{81D20D72-5CA6-4D37-90A2-835232725A29}">
      <dsp:nvSpPr>
        <dsp:cNvPr id="0" name=""/>
        <dsp:cNvSpPr/>
      </dsp:nvSpPr>
      <dsp:spPr>
        <a:xfrm>
          <a:off x="4792294" y="785593"/>
          <a:ext cx="4792294" cy="6683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What do we need to know about this participant</a:t>
          </a:r>
          <a:endParaRPr lang="en-US" sz="1800" kern="1200" dirty="0"/>
        </a:p>
      </dsp:txBody>
      <dsp:txXfrm>
        <a:off x="4792294" y="785593"/>
        <a:ext cx="4792294" cy="668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9D4A2-313C-4D4D-A0EC-BFED7BDEFF4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6EF79-5996-455E-BF35-EE6A3462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Families are Integrated to Assist in the Recovery of the Participants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Honorable Robert S. </a:t>
            </a:r>
            <a:r>
              <a:rPr lang="en-US" dirty="0" err="1" smtClean="0"/>
              <a:t>Anchondo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848" y="1308387"/>
            <a:ext cx="8915400" cy="4314491"/>
          </a:xfrm>
        </p:spPr>
        <p:txBody>
          <a:bodyPr>
            <a:normAutofit/>
          </a:bodyPr>
          <a:lstStyle/>
          <a:p>
            <a:pPr marL="0" lvl="0" indent="0">
              <a:buClr>
                <a:srgbClr val="A53010"/>
              </a:buClr>
              <a:buNone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eekly staffin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 is where the entire team has the opportunity to discuss the family dynamic.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Public Defenders, District Attorney’s Office, Law Enforcement, Probation, Counseling services and treatment all meet with the Judge to breakdown the weekly encounters with the participant.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24836" y="600501"/>
            <a:ext cx="885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Staffing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1215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848" y="1308387"/>
            <a:ext cx="8915400" cy="4731805"/>
          </a:xfrm>
        </p:spPr>
        <p:txBody>
          <a:bodyPr>
            <a:normAutofit/>
          </a:bodyPr>
          <a:lstStyle/>
          <a:p>
            <a:pPr marL="0" lvl="0" indent="0">
              <a:buClr>
                <a:srgbClr val="A53010"/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Compliance officers </a:t>
            </a: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give detailed reports on: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the environment and behaviors from family 	members or the participant that raise concerns.</a:t>
            </a: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Counseling services and treatment: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bring forth information necessary to raise 	concerns to team, to notice potential relapses, 	or to praise progress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428851" y="304287"/>
            <a:ext cx="885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Staffing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0347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Case Management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1070"/>
            <a:ext cx="8915400" cy="4430152"/>
          </a:xfrm>
        </p:spPr>
        <p:txBody>
          <a:bodyPr>
            <a:normAutofit/>
          </a:bodyPr>
          <a:lstStyle/>
          <a:p>
            <a:r>
              <a:rPr lang="en-US" sz="3200" dirty="0"/>
              <a:t>There are five core functions of </a:t>
            </a:r>
            <a:r>
              <a:rPr lang="en-US" sz="3200" dirty="0" smtClean="0"/>
              <a:t>case management </a:t>
            </a:r>
            <a:r>
              <a:rPr lang="en-US" sz="3200" dirty="0"/>
              <a:t>in a DWI court setting: 1) assessment; 2) planning; 3) linking; 4) monitoring; </a:t>
            </a:r>
            <a:r>
              <a:rPr lang="en-US" sz="3200" dirty="0" smtClean="0"/>
              <a:t>and 5</a:t>
            </a:r>
            <a:r>
              <a:rPr lang="en-US" sz="3200" dirty="0"/>
              <a:t>) advocacy. </a:t>
            </a:r>
            <a:endParaRPr lang="en-US" sz="3200" dirty="0" smtClean="0"/>
          </a:p>
          <a:p>
            <a:r>
              <a:rPr lang="en-US" sz="3200" dirty="0" smtClean="0"/>
              <a:t>Family members are also included in the case management process, they are referred to outside agencies for help.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6981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Transportation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Transportation/Support</a:t>
            </a:r>
          </a:p>
          <a:p>
            <a:r>
              <a:rPr lang="en-US" sz="2400" dirty="0" smtClean="0"/>
              <a:t>Is family/friends willing to assist with transportation to get to appointments/work? </a:t>
            </a:r>
          </a:p>
          <a:p>
            <a:r>
              <a:rPr lang="en-US" sz="2400" dirty="0" smtClean="0"/>
              <a:t>Addressed during family meeting with the team, informed if participant is not allowed to drive, and as needed during the program.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1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991" y="5291609"/>
            <a:ext cx="791570" cy="1088408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615" y="5362441"/>
            <a:ext cx="1003731" cy="10175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77561" y="1018583"/>
            <a:ext cx="8720919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partner with the El Paso County Sheriff’s Office and the El Paso Police Department. </a:t>
            </a:r>
            <a:r>
              <a:rPr lang="en-US" sz="2400" dirty="0"/>
              <a:t>T</a:t>
            </a:r>
            <a:r>
              <a:rPr lang="en-US" sz="2400" dirty="0" smtClean="0"/>
              <a:t>he officers assigned to the court assist with the following: </a:t>
            </a:r>
          </a:p>
          <a:p>
            <a:endParaRPr lang="en-US" sz="2400" dirty="0" smtClean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Home visits</a:t>
            </a:r>
          </a:p>
          <a:p>
            <a:pPr>
              <a:buClr>
                <a:srgbClr val="C00000"/>
              </a:buClr>
            </a:pPr>
            <a:r>
              <a:rPr lang="en-US" sz="2400" dirty="0" smtClean="0"/>
              <a:t> 	Conditions of the home are recorded, drug and alcohol tests   	are administered, interview with persons living in the home are 	conducted.</a:t>
            </a:r>
          </a:p>
          <a:p>
            <a:pPr>
              <a:buClr>
                <a:srgbClr val="C00000"/>
              </a:buClr>
            </a:pPr>
            <a:endParaRPr lang="en-US" sz="2400" dirty="0" smtClean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Employment verification</a:t>
            </a:r>
          </a:p>
          <a:p>
            <a:pPr>
              <a:buClr>
                <a:srgbClr val="C00000"/>
              </a:buClr>
            </a:pPr>
            <a:endParaRPr lang="en-US" sz="2400" dirty="0" smtClean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Surveillance</a:t>
            </a:r>
          </a:p>
          <a:p>
            <a:pPr>
              <a:buClr>
                <a:srgbClr val="C00000"/>
              </a:buClr>
            </a:pPr>
            <a:endParaRPr lang="en-US" sz="2400" dirty="0" smtClean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Monitor criminal activity</a:t>
            </a:r>
          </a:p>
          <a:p>
            <a:pPr>
              <a:buClr>
                <a:srgbClr val="C00000"/>
              </a:buClr>
            </a:pPr>
            <a:endParaRPr lang="en-US" dirty="0" smtClean="0"/>
          </a:p>
          <a:p>
            <a:pPr>
              <a:buClr>
                <a:srgbClr val="C00000"/>
              </a:buClr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306472" y="339080"/>
            <a:ext cx="7990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Compliance </a:t>
            </a:r>
          </a:p>
        </p:txBody>
      </p:sp>
    </p:spTree>
    <p:extLst>
      <p:ext uri="{BB962C8B-B14F-4D97-AF65-F5344CB8AC3E}">
        <p14:creationId xmlns:p14="http://schemas.microsoft.com/office/powerpoint/2010/main" val="37142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Take a Judicial Leadership Role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28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Judge </a:t>
            </a:r>
            <a:r>
              <a:rPr lang="en-US" sz="2400" dirty="0" smtClean="0"/>
              <a:t>speaks to the participant’s family members and explains the importance of their role in the participants recovery. </a:t>
            </a:r>
          </a:p>
          <a:p>
            <a:r>
              <a:rPr lang="en-US" sz="2400" dirty="0" smtClean="0"/>
              <a:t>He explains the importance of having their support and contact with the DWI team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success or failure of a DWI court in large part depends on the convictions held and strength exuded by the judge as leader of the program.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677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988" y="1564529"/>
            <a:ext cx="8693624" cy="3416904"/>
          </a:xfrm>
        </p:spPr>
      </p:pic>
    </p:spTree>
    <p:extLst>
      <p:ext uri="{BB962C8B-B14F-4D97-AF65-F5344CB8AC3E}">
        <p14:creationId xmlns:p14="http://schemas.microsoft.com/office/powerpoint/2010/main" val="26892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1030"/>
            <a:ext cx="8911687" cy="700491"/>
          </a:xfrm>
        </p:spPr>
        <p:txBody>
          <a:bodyPr/>
          <a:lstStyle/>
          <a:p>
            <a:pPr algn="ctr"/>
            <a:r>
              <a:rPr lang="en-US" b="1" dirty="0" smtClean="0"/>
              <a:t>Family Unit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318" y="1119115"/>
            <a:ext cx="9199294" cy="55682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The family is the foundation </a:t>
            </a:r>
            <a:r>
              <a:rPr lang="en-US" sz="3200" dirty="0"/>
              <a:t>of </a:t>
            </a:r>
            <a:r>
              <a:rPr lang="en-US" sz="3200" dirty="0" smtClean="0"/>
              <a:t>support</a:t>
            </a:r>
            <a:r>
              <a:rPr lang="en-US" sz="3200" dirty="0"/>
              <a:t>, </a:t>
            </a:r>
            <a:r>
              <a:rPr lang="en-US" sz="3200" dirty="0" smtClean="0"/>
              <a:t>even </a:t>
            </a:r>
            <a:r>
              <a:rPr lang="en-US" sz="3200" dirty="0"/>
              <a:t>if we </a:t>
            </a:r>
            <a:r>
              <a:rPr lang="en-US" sz="3200" dirty="0" smtClean="0"/>
              <a:t>have to hear </a:t>
            </a:r>
            <a:r>
              <a:rPr lang="en-US" sz="3200" dirty="0"/>
              <a:t>the hard truth. </a:t>
            </a:r>
            <a:r>
              <a:rPr lang="en-US" sz="3200" dirty="0" smtClean="0"/>
              <a:t>They comfort us and even </a:t>
            </a:r>
            <a:r>
              <a:rPr lang="en-US" sz="3200" dirty="0"/>
              <a:t>put us in our place. </a:t>
            </a:r>
            <a:r>
              <a:rPr lang="en-US" sz="3200" dirty="0" smtClean="0"/>
              <a:t>It builds </a:t>
            </a:r>
            <a:r>
              <a:rPr lang="en-US" sz="3200" dirty="0"/>
              <a:t>up a person’s character </a:t>
            </a:r>
            <a:r>
              <a:rPr lang="en-US" sz="3200" dirty="0" smtClean="0"/>
              <a:t>and personality</a:t>
            </a:r>
            <a:r>
              <a:rPr lang="en-US" sz="32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186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856096" y="382137"/>
            <a:ext cx="9648516" cy="6127845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Readiness to change</a:t>
            </a:r>
          </a:p>
          <a:p>
            <a:pPr marL="0" indent="0">
              <a:buNone/>
            </a:pPr>
            <a:r>
              <a:rPr lang="en-US" sz="2400" dirty="0" smtClean="0"/>
              <a:t>	Are there adequate r</a:t>
            </a:r>
            <a:r>
              <a:rPr lang="en-US" sz="2400" dirty="0"/>
              <a:t>esources to make a lasting change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</a:t>
            </a:r>
            <a:r>
              <a:rPr lang="en-US" sz="2400" dirty="0"/>
              <a:t>support/peer groups, counseling and life coaching services)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dirty="0" smtClean="0"/>
              <a:t>Barriers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	Getting to know the family dynamic establishes a foundation 	for treatment and services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dirty="0" smtClean="0"/>
              <a:t>Relapse</a:t>
            </a:r>
          </a:p>
          <a:p>
            <a:pPr marL="0" indent="0"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learning the history of the home prepares the team when 	relapse occurs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endParaRPr lang="en-US" sz="2400" b="1" dirty="0" smtClean="0"/>
          </a:p>
          <a:p>
            <a:pPr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954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1030"/>
            <a:ext cx="8911687" cy="1280890"/>
          </a:xfrm>
        </p:spPr>
        <p:txBody>
          <a:bodyPr/>
          <a:lstStyle/>
          <a:p>
            <a:pPr algn="ctr"/>
            <a:r>
              <a:rPr lang="en-US" b="1" dirty="0" smtClean="0"/>
              <a:t>Target Population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19115"/>
            <a:ext cx="8915400" cy="5568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Eligibility Criteria</a:t>
            </a:r>
          </a:p>
          <a:p>
            <a:pPr marL="0" indent="0">
              <a:buNone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	</a:t>
            </a:r>
            <a:r>
              <a:rPr lang="en-US" sz="2800" dirty="0" smtClean="0"/>
              <a:t>High Risk / High Need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Two or more DWI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Non-Compliant </a:t>
            </a:r>
            <a:r>
              <a:rPr lang="en-US" sz="2800" dirty="0"/>
              <a:t>with </a:t>
            </a:r>
            <a:r>
              <a:rPr lang="en-US" sz="2800" dirty="0" smtClean="0"/>
              <a:t>regular probation conditions </a:t>
            </a:r>
            <a:r>
              <a:rPr lang="en-US" dirty="0" smtClean="0"/>
              <a:t>(failed breath analysis, new </a:t>
            </a:r>
            <a:r>
              <a:rPr lang="en-US" dirty="0" err="1" smtClean="0"/>
              <a:t>dwi</a:t>
            </a:r>
            <a:r>
              <a:rPr lang="en-US" dirty="0" smtClean="0"/>
              <a:t> arrests, unwilling to arrive to scheduled appointments)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32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609394"/>
              </p:ext>
            </p:extLst>
          </p:nvPr>
        </p:nvGraphicFramePr>
        <p:xfrm>
          <a:off x="1920473" y="504967"/>
          <a:ext cx="9584590" cy="5882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61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89259"/>
            <a:ext cx="8911687" cy="11531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Agency</a:t>
            </a:r>
            <a:r>
              <a:rPr lang="en-US" b="1" dirty="0" smtClean="0"/>
              <a:t>, Organization, and Community Partnerships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pPr marL="0" lvl="0" indent="0">
              <a:buClr>
                <a:srgbClr val="A53010"/>
              </a:buClr>
              <a:buNone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Partnerships are an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essential component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of the DWI court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model.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They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enhance credibility,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bolster support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and broaden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available resources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With the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cooperation of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other agencies, as well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as community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organizations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court has formed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partnership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 support of the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goals of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DWI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program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3302" y="1536510"/>
            <a:ext cx="8915400" cy="4724400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A53010"/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One of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our community partners is a for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profit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organization that assists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this program to provide the following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Providing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services to the individual-mental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health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Services to the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family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Couples/Marriage counseling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35522" y="450376"/>
            <a:ext cx="4599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Community Partners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797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2860" y="450377"/>
            <a:ext cx="8915400" cy="5755943"/>
          </a:xfrm>
        </p:spPr>
        <p:txBody>
          <a:bodyPr>
            <a:normAutofit/>
          </a:bodyPr>
          <a:lstStyle/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Educating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life skills through playful activities to motivate and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empower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participants</a:t>
            </a:r>
          </a:p>
          <a:p>
            <a:pPr lvl="0">
              <a:buClr>
                <a:srgbClr val="A53010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A53010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Sesame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Street- working with children and parents using video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and activity, team building, cooking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(one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hour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7" descr="C:\Users\chuck.harre\AppData\Local\Microsoft\Windows\Temporary Internet Files\Content.IE5\MQ6H8P1Y\pic 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9549">
            <a:off x="2131424" y="3783543"/>
            <a:ext cx="1829515" cy="2438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5" name="Picture 2" descr="C:\Users\chuck.harre\AppData\Local\Microsoft\Windows\Temporary Internet Files\Content.IE5\VASGCBHF\thumbn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2736">
            <a:off x="9275497" y="3592744"/>
            <a:ext cx="1886687" cy="2514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C:\Users\chuck.harre\AppData\Local\Microsoft\Windows\Temporary Internet Files\Content.IE5\VASGCBHF\pic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887" y="3512016"/>
            <a:ext cx="3777238" cy="28329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6411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20043" y="1256562"/>
            <a:ext cx="52651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</a:t>
            </a:r>
            <a:r>
              <a:rPr lang="en-US" sz="4000" dirty="0"/>
              <a:t>erving </a:t>
            </a:r>
            <a:r>
              <a:rPr lang="en-US" sz="4000" dirty="0" smtClean="0"/>
              <a:t>families </a:t>
            </a:r>
            <a:r>
              <a:rPr lang="en-US" sz="4000" dirty="0"/>
              <a:t>by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E</a:t>
            </a:r>
            <a:r>
              <a:rPr lang="en-US" sz="4000" dirty="0"/>
              <a:t>ducating life</a:t>
            </a:r>
          </a:p>
          <a:p>
            <a:r>
              <a:rPr lang="en-US" sz="4000" b="1" dirty="0">
                <a:solidFill>
                  <a:srgbClr val="0070C0"/>
                </a:solidFill>
              </a:rPr>
              <a:t>S</a:t>
            </a:r>
            <a:r>
              <a:rPr lang="en-US" sz="4000" dirty="0"/>
              <a:t>kills </a:t>
            </a:r>
            <a:r>
              <a:rPr lang="en-US" sz="4000" dirty="0" smtClean="0"/>
              <a:t>through playful</a:t>
            </a:r>
            <a:endParaRPr lang="en-US" sz="4000" dirty="0"/>
          </a:p>
          <a:p>
            <a:r>
              <a:rPr lang="en-US" sz="4000" b="1" dirty="0">
                <a:solidFill>
                  <a:srgbClr val="92D050"/>
                </a:solidFill>
              </a:rPr>
              <a:t>A</a:t>
            </a:r>
            <a:r>
              <a:rPr lang="en-US" sz="4000" dirty="0"/>
              <a:t>ctivities to</a:t>
            </a:r>
          </a:p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sz="4000" dirty="0"/>
              <a:t>otivate and</a:t>
            </a:r>
          </a:p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4000" dirty="0"/>
              <a:t>mpower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0" y="251195"/>
            <a:ext cx="4293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cap="small" dirty="0"/>
              <a:t>Our Sesame Mission</a:t>
            </a:r>
          </a:p>
        </p:txBody>
      </p:sp>
      <p:pic>
        <p:nvPicPr>
          <p:cNvPr id="1027" name="Picture 3" descr="C:\Users\chuck.harre\AppData\Local\Microsoft\Windows\Temporary Internet Files\Content.IE5\MQ6H8P1Y\thumbnai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57" y="1857064"/>
            <a:ext cx="3000085" cy="2353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9" name="Picture 5" descr="C:\Users\chuck.harre\AppData\Local\Microsoft\Windows\Temporary Internet Files\Content.IE5\JSUED53F\pic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193" y="3414230"/>
            <a:ext cx="3085015" cy="32559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4765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614</TotalTime>
  <Words>501</Words>
  <Application>Microsoft Office PowerPoint</Application>
  <PresentationFormat>Widescreen</PresentationFormat>
  <Paragraphs>113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Wisp</vt:lpstr>
      <vt:lpstr>How Families are Integrated to Assist in the Recovery of the Participants</vt:lpstr>
      <vt:lpstr>Family Unit</vt:lpstr>
      <vt:lpstr>PowerPoint Presentation</vt:lpstr>
      <vt:lpstr>Target Population</vt:lpstr>
      <vt:lpstr>PowerPoint Presentation</vt:lpstr>
      <vt:lpstr>Agency, Organization, and Community Partnerships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Develop Case Management Strategies</vt:lpstr>
      <vt:lpstr>Address Transportation Issues</vt:lpstr>
      <vt:lpstr>PowerPoint Presentation</vt:lpstr>
      <vt:lpstr>Take a Judicial Leadership Role</vt:lpstr>
      <vt:lpstr>Questions?</vt:lpstr>
    </vt:vector>
  </TitlesOfParts>
  <Company>El Paso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Families are Integrated to Assist in the Recovery of the Participants</dc:title>
  <dc:creator>Ana Dominguez</dc:creator>
  <cp:lastModifiedBy>Eileen E. Lopez</cp:lastModifiedBy>
  <cp:revision>63</cp:revision>
  <dcterms:created xsi:type="dcterms:W3CDTF">2019-03-28T13:52:47Z</dcterms:created>
  <dcterms:modified xsi:type="dcterms:W3CDTF">2019-04-09T19:29:09Z</dcterms:modified>
</cp:coreProperties>
</file>