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343" r:id="rId2"/>
    <p:sldId id="506" r:id="rId3"/>
    <p:sldId id="507" r:id="rId4"/>
    <p:sldId id="501" r:id="rId5"/>
    <p:sldId id="505" r:id="rId6"/>
    <p:sldId id="502" r:id="rId7"/>
    <p:sldId id="504" r:id="rId8"/>
    <p:sldId id="512" r:id="rId9"/>
    <p:sldId id="508" r:id="rId10"/>
    <p:sldId id="513" r:id="rId11"/>
    <p:sldId id="509" r:id="rId12"/>
    <p:sldId id="510" r:id="rId13"/>
    <p:sldId id="51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1E2E"/>
    <a:srgbClr val="DED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14" autoAdjust="0"/>
    <p:restoredTop sz="94689" autoAdjust="0"/>
  </p:normalViewPr>
  <p:slideViewPr>
    <p:cSldViewPr>
      <p:cViewPr varScale="1">
        <p:scale>
          <a:sx n="108" d="100"/>
          <a:sy n="108" d="100"/>
        </p:scale>
        <p:origin x="2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283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5" Type="http://schemas.openxmlformats.org/officeDocument/2006/relationships/slide" Target="slides/slide8.xml"/><Relationship Id="rId4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397129186602869E-2"/>
          <c:y val="7.8838174273858919E-2"/>
          <c:w val="0.78708133971291872"/>
          <c:h val="0.7240663900414937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ever used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9650">
              <a:solidFill>
                <a:schemeClr val="tx1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965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5552-464B-83CD-9995158A5E99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965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5552-464B-83CD-9995158A5E99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965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5552-464B-83CD-9995158A5E99}"/>
              </c:ext>
            </c:extLst>
          </c:dPt>
          <c:dLbls>
            <c:delete val="1"/>
          </c:dLbls>
          <c:cat>
            <c:strRef>
              <c:f>Sheet1!$B$1:$H$1</c:f>
              <c:strCache>
                <c:ptCount val="7"/>
                <c:pt idx="0">
                  <c:v>marijuana</c:v>
                </c:pt>
                <c:pt idx="1">
                  <c:v>marijuana        (teen onset)</c:v>
                </c:pt>
                <c:pt idx="2">
                  <c:v>alcohol</c:v>
                </c:pt>
                <c:pt idx="3">
                  <c:v>nicotine</c:v>
                </c:pt>
                <c:pt idx="4">
                  <c:v>cocaine</c:v>
                </c:pt>
                <c:pt idx="5">
                  <c:v>heroin</c:v>
                </c:pt>
                <c:pt idx="6">
                  <c:v>sedatives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8</c:v>
                </c:pt>
                <c:pt idx="2">
                  <c:v>5</c:v>
                </c:pt>
                <c:pt idx="3" formatCode="General">
                  <c:v>28</c:v>
                </c:pt>
                <c:pt idx="4" formatCode="General">
                  <c:v>12</c:v>
                </c:pt>
                <c:pt idx="5" formatCode="General">
                  <c:v>23</c:v>
                </c:pt>
                <c:pt idx="6" formatCode="General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52-464B-83CD-9995158A5E99}"/>
            </c:ext>
          </c:extLst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moderate use</c:v>
                </c:pt>
              </c:strCache>
            </c:strRef>
          </c:tx>
          <c:spPr>
            <a:solidFill>
              <a:srgbClr val="FF00FF"/>
            </a:solidFill>
            <a:ln w="9650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965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5552-464B-83CD-9995158A5E99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965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5552-464B-83CD-9995158A5E99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965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5552-464B-83CD-9995158A5E99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965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5552-464B-83CD-9995158A5E99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965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5552-464B-83CD-9995158A5E99}"/>
              </c:ext>
            </c:extLst>
          </c:dPt>
          <c:dLbls>
            <c:delete val="1"/>
          </c:dLbls>
          <c:cat>
            <c:strRef>
              <c:f>Sheet1!$B$1:$H$1</c:f>
              <c:strCache>
                <c:ptCount val="7"/>
                <c:pt idx="0">
                  <c:v>marijuana</c:v>
                </c:pt>
                <c:pt idx="1">
                  <c:v>marijuana        (teen onset)</c:v>
                </c:pt>
                <c:pt idx="2">
                  <c:v>alcohol</c:v>
                </c:pt>
                <c:pt idx="3">
                  <c:v>nicotine</c:v>
                </c:pt>
                <c:pt idx="4">
                  <c:v>cocaine</c:v>
                </c:pt>
                <c:pt idx="5">
                  <c:v>heroin</c:v>
                </c:pt>
                <c:pt idx="6">
                  <c:v>sedatives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9</c:v>
                </c:pt>
                <c:pt idx="1">
                  <c:v>15</c:v>
                </c:pt>
                <c:pt idx="2">
                  <c:v>15</c:v>
                </c:pt>
                <c:pt idx="3">
                  <c:v>32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5552-464B-83CD-9995158A5E99}"/>
            </c:ext>
          </c:extLst>
        </c:ser>
        <c:ser>
          <c:idx val="4"/>
          <c:order val="2"/>
          <c:tx>
            <c:strRef>
              <c:f>Sheet1!$A$4</c:f>
              <c:strCache>
                <c:ptCount val="1"/>
                <c:pt idx="0">
                  <c:v>frequent use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9650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95000"/>
                  <a:lumOff val="5000"/>
                </a:schemeClr>
              </a:solidFill>
              <a:ln w="965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5552-464B-83CD-9995158A5E99}"/>
              </c:ext>
            </c:extLst>
          </c:dPt>
          <c:dLbls>
            <c:delete val="1"/>
          </c:dLbls>
          <c:cat>
            <c:strRef>
              <c:f>Sheet1!$B$1:$H$1</c:f>
              <c:strCache>
                <c:ptCount val="7"/>
                <c:pt idx="0">
                  <c:v>marijuana</c:v>
                </c:pt>
                <c:pt idx="1">
                  <c:v>marijuana        (teen onset)</c:v>
                </c:pt>
                <c:pt idx="2">
                  <c:v>alcohol</c:v>
                </c:pt>
                <c:pt idx="3">
                  <c:v>nicotine</c:v>
                </c:pt>
                <c:pt idx="4">
                  <c:v>cocaine</c:v>
                </c:pt>
                <c:pt idx="5">
                  <c:v>heroin</c:v>
                </c:pt>
                <c:pt idx="6">
                  <c:v>sedatives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552-464B-83CD-9995158A5E99}"/>
            </c:ext>
          </c:extLst>
        </c:ser>
        <c:ser>
          <c:idx val="2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chemeClr val="hlink"/>
            </a:solidFill>
            <a:ln w="9650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Sheet1!$B$1:$H$1</c:f>
              <c:strCache>
                <c:ptCount val="7"/>
                <c:pt idx="0">
                  <c:v>marijuana</c:v>
                </c:pt>
                <c:pt idx="1">
                  <c:v>marijuana        (teen onset)</c:v>
                </c:pt>
                <c:pt idx="2">
                  <c:v>alcohol</c:v>
                </c:pt>
                <c:pt idx="3">
                  <c:v>nicotine</c:v>
                </c:pt>
                <c:pt idx="4">
                  <c:v>cocaine</c:v>
                </c:pt>
                <c:pt idx="5">
                  <c:v>heroin</c:v>
                </c:pt>
                <c:pt idx="6">
                  <c:v>sedatives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5-5552-464B-83CD-9995158A5E99}"/>
            </c:ext>
          </c:extLst>
        </c:ser>
        <c:ser>
          <c:idx val="5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chemeClr val="tx2"/>
            </a:solidFill>
            <a:ln w="9650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Sheet1!$B$1:$H$1</c:f>
              <c:strCache>
                <c:ptCount val="7"/>
                <c:pt idx="0">
                  <c:v>marijuana</c:v>
                </c:pt>
                <c:pt idx="1">
                  <c:v>marijuana        (teen onset)</c:v>
                </c:pt>
                <c:pt idx="2">
                  <c:v>alcohol</c:v>
                </c:pt>
                <c:pt idx="3">
                  <c:v>nicotine</c:v>
                </c:pt>
                <c:pt idx="4">
                  <c:v>cocaine</c:v>
                </c:pt>
                <c:pt idx="5">
                  <c:v>heroin</c:v>
                </c:pt>
                <c:pt idx="6">
                  <c:v>sedatives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6-5552-464B-83CD-9995158A5E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6154984"/>
        <c:axId val="296153808"/>
      </c:barChart>
      <c:catAx>
        <c:axId val="296154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41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68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96153808"/>
        <c:crossesAt val="0"/>
        <c:auto val="1"/>
        <c:lblAlgn val="ctr"/>
        <c:lblOffset val="360"/>
        <c:tickLblSkip val="1"/>
        <c:tickMarkSkip val="1"/>
        <c:noMultiLvlLbl val="0"/>
      </c:catAx>
      <c:valAx>
        <c:axId val="296153808"/>
        <c:scaling>
          <c:orientation val="minMax"/>
          <c:max val="40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spPr>
          <a:ln w="241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96154984"/>
        <c:crosses val="autoZero"/>
        <c:crossBetween val="between"/>
        <c:majorUnit val="10"/>
        <c:minorUnit val="1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25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Morean &amp; Lederman (2019)</c:v>
                </c:pt>
                <c:pt idx="1">
                  <c:v>Schauer et al. (2016)</c:v>
                </c:pt>
                <c:pt idx="2">
                  <c:v>Adult Pop. (18-25 y.o.)</c:v>
                </c:pt>
                <c:pt idx="3">
                  <c:v>Adult Pop. (&gt; 25 y.o.)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0.56000000000000005</c:v>
                </c:pt>
                <c:pt idx="1">
                  <c:v>0.78</c:v>
                </c:pt>
                <c:pt idx="2">
                  <c:v>0.21</c:v>
                </c:pt>
                <c:pt idx="3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3C-42B4-9FCB-4477518DCE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Morean &amp; Lederman (2019)</c:v>
                </c:pt>
                <c:pt idx="1">
                  <c:v>Schauer et al. (2016)</c:v>
                </c:pt>
                <c:pt idx="2">
                  <c:v>Adult Pop. (18-25 y.o.)</c:v>
                </c:pt>
                <c:pt idx="3">
                  <c:v>Adult Pop. (&gt; 25 y.o.)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3C-42B4-9FCB-4477518DCE7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Column4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Morean &amp; Lederman (2019)</c:v>
                </c:pt>
                <c:pt idx="1">
                  <c:v>Schauer et al. (2016)</c:v>
                </c:pt>
                <c:pt idx="2">
                  <c:v>Adult Pop. (18-25 y.o.)</c:v>
                </c:pt>
                <c:pt idx="3">
                  <c:v>Adult Pop. (&gt; 25 y.o.)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973C-42B4-9FCB-4477518DCE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935872"/>
        <c:axId val="137937664"/>
      </c:barChart>
      <c:catAx>
        <c:axId val="13793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937664"/>
        <c:crossesAt val="0"/>
        <c:auto val="1"/>
        <c:lblAlgn val="ctr"/>
        <c:lblOffset val="100"/>
        <c:noMultiLvlLbl val="0"/>
      </c:catAx>
      <c:valAx>
        <c:axId val="1379376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935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0.88921</cdr:x>
      <cdr:y>0.86536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08963" y="4013200"/>
          <a:ext cx="607859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C0AF3A-3F71-4B22-A59C-62F7B107AE5A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88ECAA-B648-4956-893F-1B04B56C6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72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23DF15-6189-4D3D-86C5-AC576B4B4890}" type="slidenum">
              <a:rPr lang="en-US" altLang="en-US" sz="1200" u="none"/>
              <a:pPr/>
              <a:t>4</a:t>
            </a:fld>
            <a:endParaRPr lang="en-US" altLang="en-US" sz="1200" u="none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117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23DF15-6189-4D3D-86C5-AC576B4B4890}" type="slidenum">
              <a:rPr lang="en-US" altLang="en-US" sz="1200" u="none"/>
              <a:pPr/>
              <a:t>5</a:t>
            </a:fld>
            <a:endParaRPr lang="en-US" altLang="en-US" sz="1200" u="none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310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23DF15-6189-4D3D-86C5-AC576B4B4890}" type="slidenum">
              <a:rPr lang="en-US" altLang="en-US" sz="1200" u="none"/>
              <a:pPr/>
              <a:t>6</a:t>
            </a:fld>
            <a:endParaRPr lang="en-US" altLang="en-US" sz="1200" u="none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50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23DF15-6189-4D3D-86C5-AC576B4B4890}" type="slidenum">
              <a:rPr lang="en-US" altLang="en-US" sz="1200" u="none"/>
              <a:pPr/>
              <a:t>7</a:t>
            </a:fld>
            <a:endParaRPr lang="en-US" altLang="en-US" sz="1200" u="none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852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23DF15-6189-4D3D-86C5-AC576B4B4890}" type="slidenum">
              <a:rPr lang="en-US" altLang="en-US" sz="1200" u="none"/>
              <a:pPr/>
              <a:t>8</a:t>
            </a:fld>
            <a:endParaRPr lang="en-US" altLang="en-US" sz="1200" u="none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81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ACCAF-AAA9-44FF-BCB6-D890EA202900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C926B-1D0F-48C1-8582-40DF90A52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68286-F11D-493D-8686-C32BDE0A3382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1F424-1B2A-4F74-A883-D09C6C624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9BBDE-9796-4FBA-95AB-1221A442BEC9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E7D92-FC49-4189-8DAB-D5810679C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ADC1-1EA4-4C69-86A4-990B963B5625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EE53B-AE86-4102-933A-2180E6134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038E6-1E08-48DC-AD5C-E9DACCD88519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D060E-BB8E-4893-A72F-B16494B78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AC851-50FE-45A7-9441-5179B8394810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391B7-E3CF-4873-B33B-AB05C2CD7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9872A-0B0A-42E3-8419-61AB6EA623DC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2312-166C-4101-9391-0B0720331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4C3DC-93A9-4C53-A0F6-2F54934EF19D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B09EA-61DD-47CB-BCD7-0FD20B4E6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56C44-E305-43B7-95DB-6CFD1D79D70A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09FC9-C317-483F-A6A6-7C4CDDF98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887F5-3397-452A-ACBF-5769E8E30867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52F27-4A77-4B3F-833E-4954BA533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A11B4-B9E3-425D-A8F0-BE50F8B8A928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0494B-F96A-498C-A218-BF9F5F30B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36E8BE-3A8A-4C0C-BBA5-E0DC86504D90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163104-60E6-4C7F-AD64-8B7ECD275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3" r:id="rId3"/>
    <p:sldLayoutId id="2147483752" r:id="rId4"/>
    <p:sldLayoutId id="2147483751" r:id="rId5"/>
    <p:sldLayoutId id="2147483750" r:id="rId6"/>
    <p:sldLayoutId id="2147483749" r:id="rId7"/>
    <p:sldLayoutId id="2147483748" r:id="rId8"/>
    <p:sldLayoutId id="2147483747" r:id="rId9"/>
    <p:sldLayoutId id="2147483746" r:id="rId10"/>
    <p:sldLayoutId id="21474837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ADCP_Logo1_2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102350"/>
            <a:ext cx="1905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629400" y="0"/>
            <a:ext cx="2514600" cy="6858000"/>
            <a:chOff x="7329" y="0"/>
            <a:chExt cx="8398" cy="15840"/>
          </a:xfrm>
          <a:scene3d>
            <a:camera prst="orthographicFront"/>
            <a:lightRig rig="sunset" dir="t"/>
          </a:scene3d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7344" y="0"/>
              <a:ext cx="8383" cy="15840"/>
              <a:chOff x="7560" y="0"/>
              <a:chExt cx="8047" cy="15840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7852" cy="15840"/>
              </a:xfrm>
              <a:prstGeom prst="rect">
                <a:avLst/>
              </a:prstGeom>
              <a:solidFill>
                <a:srgbClr val="A80054"/>
              </a:solidFill>
              <a:ln w="9525">
                <a:noFill/>
                <a:miter lim="800000"/>
                <a:headEnd/>
                <a:tailEnd/>
              </a:ln>
              <a:sp3d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1" name="Rectangle 5" descr="Light vertical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93300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  <a:sp3d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>
                <a:defRPr/>
              </a:pP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>
                <a:defRPr/>
              </a:pP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7C1E2E"/>
                </a:solidFill>
              </a:rPr>
              <a:t>Key Moments in NADCP History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0" y="228600"/>
            <a:ext cx="9144000" cy="187778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04800" y="152400"/>
            <a:ext cx="9448800" cy="34290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54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5600" b="1" cap="smal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  <a:cs typeface="Times New Roman" pitchFamily="18" charset="0"/>
              </a:rPr>
              <a:t>Treatment Courts and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5600" b="1" cap="smal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  <a:cs typeface="Times New Roman" pitchFamily="18" charset="0"/>
              </a:rPr>
              <a:t>   Medical Marijuana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endParaRPr lang="en-US" sz="3400" b="1" cap="small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3400" b="1" cap="small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400" b="1" cap="small" dirty="0">
                <a:latin typeface="Imprint MT Shadow" panose="04020605060303030202" pitchFamily="82" charset="0"/>
                <a:cs typeface="Times New Roman" pitchFamily="18" charset="0"/>
              </a:rPr>
              <a:t>Douglas B. Marlowe, JD, PhD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3000" b="1" i="1" cap="small" dirty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3400" b="1" cap="small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3400" b="1" cap="small" dirty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b="1" cap="small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endParaRPr lang="en-US" sz="4400" b="1" cap="small" dirty="0"/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1200" b="1" i="1" cap="small" dirty="0"/>
              <a:t> 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4000" b="1" i="1" cap="small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4000" b="1" i="1" cap="small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b="1" i="1" cap="small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18">
            <a:extLst>
              <a:ext uri="{FF2B5EF4-FFF2-40B4-BE49-F238E27FC236}">
                <a16:creationId xmlns:a16="http://schemas.microsoft.com/office/drawing/2014/main" id="{A31AEFEC-42B3-4FCD-9826-4DF84240443B}"/>
              </a:ext>
            </a:extLst>
          </p:cNvPr>
          <p:cNvGrpSpPr>
            <a:grpSpLocks/>
          </p:cNvGrpSpPr>
          <p:nvPr/>
        </p:nvGrpSpPr>
        <p:grpSpPr bwMode="auto">
          <a:xfrm>
            <a:off x="6770020" y="4267201"/>
            <a:ext cx="2297780" cy="2514600"/>
            <a:chOff x="4056" y="945"/>
            <a:chExt cx="1440" cy="1386"/>
          </a:xfrm>
        </p:grpSpPr>
        <p:sp>
          <p:nvSpPr>
            <p:cNvPr id="37" name="Freeform 19">
              <a:extLst>
                <a:ext uri="{FF2B5EF4-FFF2-40B4-BE49-F238E27FC236}">
                  <a16:creationId xmlns:a16="http://schemas.microsoft.com/office/drawing/2014/main" id="{BB821D39-9A8C-4759-86F5-A99CB7FAB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6" y="1296"/>
              <a:ext cx="1440" cy="1035"/>
            </a:xfrm>
            <a:custGeom>
              <a:avLst/>
              <a:gdLst/>
              <a:ahLst/>
              <a:cxnLst>
                <a:cxn ang="0">
                  <a:pos x="3114" y="0"/>
                </a:cxn>
                <a:cxn ang="0">
                  <a:pos x="2594" y="0"/>
                </a:cxn>
                <a:cxn ang="0">
                  <a:pos x="2246" y="0"/>
                </a:cxn>
                <a:cxn ang="0">
                  <a:pos x="2167" y="0"/>
                </a:cxn>
                <a:cxn ang="0">
                  <a:pos x="2167" y="317"/>
                </a:cxn>
                <a:cxn ang="0">
                  <a:pos x="2167" y="746"/>
                </a:cxn>
                <a:cxn ang="0">
                  <a:pos x="2167" y="2098"/>
                </a:cxn>
                <a:cxn ang="0">
                  <a:pos x="2167" y="2261"/>
                </a:cxn>
                <a:cxn ang="0">
                  <a:pos x="2034" y="2261"/>
                </a:cxn>
                <a:cxn ang="0">
                  <a:pos x="1645" y="2261"/>
                </a:cxn>
                <a:cxn ang="0">
                  <a:pos x="1428" y="2261"/>
                </a:cxn>
                <a:cxn ang="0">
                  <a:pos x="1328" y="2261"/>
                </a:cxn>
                <a:cxn ang="0">
                  <a:pos x="110" y="2261"/>
                </a:cxn>
                <a:cxn ang="0">
                  <a:pos x="0" y="2261"/>
                </a:cxn>
                <a:cxn ang="0">
                  <a:pos x="0" y="2425"/>
                </a:cxn>
                <a:cxn ang="0">
                  <a:pos x="2333" y="2425"/>
                </a:cxn>
                <a:cxn ang="0">
                  <a:pos x="2333" y="163"/>
                </a:cxn>
                <a:cxn ang="0">
                  <a:pos x="3854" y="163"/>
                </a:cxn>
                <a:cxn ang="0">
                  <a:pos x="3854" y="4142"/>
                </a:cxn>
                <a:cxn ang="0">
                  <a:pos x="5762" y="4142"/>
                </a:cxn>
                <a:cxn ang="0">
                  <a:pos x="5762" y="3979"/>
                </a:cxn>
                <a:cxn ang="0">
                  <a:pos x="5169" y="3979"/>
                </a:cxn>
                <a:cxn ang="0">
                  <a:pos x="4333" y="3979"/>
                </a:cxn>
                <a:cxn ang="0">
                  <a:pos x="4015" y="3979"/>
                </a:cxn>
                <a:cxn ang="0">
                  <a:pos x="4015" y="0"/>
                </a:cxn>
                <a:cxn ang="0">
                  <a:pos x="3114" y="0"/>
                </a:cxn>
              </a:cxnLst>
              <a:rect l="0" t="0" r="r" b="b"/>
              <a:pathLst>
                <a:path w="5762" h="4142">
                  <a:moveTo>
                    <a:pt x="3114" y="0"/>
                  </a:moveTo>
                  <a:lnTo>
                    <a:pt x="2594" y="0"/>
                  </a:lnTo>
                  <a:lnTo>
                    <a:pt x="2246" y="0"/>
                  </a:lnTo>
                  <a:lnTo>
                    <a:pt x="2167" y="0"/>
                  </a:lnTo>
                  <a:lnTo>
                    <a:pt x="2167" y="317"/>
                  </a:lnTo>
                  <a:lnTo>
                    <a:pt x="2167" y="746"/>
                  </a:lnTo>
                  <a:lnTo>
                    <a:pt x="2167" y="2098"/>
                  </a:lnTo>
                  <a:lnTo>
                    <a:pt x="2167" y="2261"/>
                  </a:lnTo>
                  <a:lnTo>
                    <a:pt x="2034" y="2261"/>
                  </a:lnTo>
                  <a:lnTo>
                    <a:pt x="1645" y="2261"/>
                  </a:lnTo>
                  <a:lnTo>
                    <a:pt x="1428" y="2261"/>
                  </a:lnTo>
                  <a:lnTo>
                    <a:pt x="1328" y="2261"/>
                  </a:lnTo>
                  <a:lnTo>
                    <a:pt x="110" y="2261"/>
                  </a:lnTo>
                  <a:lnTo>
                    <a:pt x="0" y="2261"/>
                  </a:lnTo>
                  <a:lnTo>
                    <a:pt x="0" y="2425"/>
                  </a:lnTo>
                  <a:lnTo>
                    <a:pt x="2333" y="2425"/>
                  </a:lnTo>
                  <a:lnTo>
                    <a:pt x="2333" y="163"/>
                  </a:lnTo>
                  <a:lnTo>
                    <a:pt x="3854" y="163"/>
                  </a:lnTo>
                  <a:lnTo>
                    <a:pt x="3854" y="4142"/>
                  </a:lnTo>
                  <a:lnTo>
                    <a:pt x="5762" y="4142"/>
                  </a:lnTo>
                  <a:lnTo>
                    <a:pt x="5762" y="3979"/>
                  </a:lnTo>
                  <a:lnTo>
                    <a:pt x="5169" y="3979"/>
                  </a:lnTo>
                  <a:lnTo>
                    <a:pt x="4333" y="3979"/>
                  </a:lnTo>
                  <a:lnTo>
                    <a:pt x="4015" y="3979"/>
                  </a:lnTo>
                  <a:lnTo>
                    <a:pt x="4015" y="0"/>
                  </a:lnTo>
                  <a:lnTo>
                    <a:pt x="3114" y="0"/>
                  </a:lnTo>
                  <a:close/>
                </a:path>
              </a:pathLst>
            </a:custGeom>
            <a:solidFill>
              <a:srgbClr val="A85700"/>
            </a:solidFill>
            <a:ln w="0">
              <a:solidFill>
                <a:srgbClr val="A85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706C0B24-BE08-463E-81EB-460A2631C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6" y="945"/>
              <a:ext cx="367" cy="916"/>
            </a:xfrm>
            <a:custGeom>
              <a:avLst/>
              <a:gdLst/>
              <a:ahLst/>
              <a:cxnLst>
                <a:cxn ang="0">
                  <a:pos x="816" y="2376"/>
                </a:cxn>
                <a:cxn ang="0">
                  <a:pos x="895" y="2432"/>
                </a:cxn>
                <a:cxn ang="0">
                  <a:pos x="980" y="2481"/>
                </a:cxn>
                <a:cxn ang="0">
                  <a:pos x="1067" y="2522"/>
                </a:cxn>
                <a:cxn ang="0">
                  <a:pos x="1157" y="2557"/>
                </a:cxn>
                <a:cxn ang="0">
                  <a:pos x="1251" y="2583"/>
                </a:cxn>
                <a:cxn ang="0">
                  <a:pos x="1345" y="2603"/>
                </a:cxn>
                <a:cxn ang="0">
                  <a:pos x="1442" y="2613"/>
                </a:cxn>
                <a:cxn ang="0">
                  <a:pos x="1470" y="2827"/>
                </a:cxn>
                <a:cxn ang="0">
                  <a:pos x="1328" y="2830"/>
                </a:cxn>
                <a:cxn ang="0">
                  <a:pos x="144" y="3160"/>
                </a:cxn>
                <a:cxn ang="0">
                  <a:pos x="1129" y="3268"/>
                </a:cxn>
                <a:cxn ang="0">
                  <a:pos x="110" y="3663"/>
                </a:cxn>
                <a:cxn ang="0">
                  <a:pos x="0" y="4"/>
                </a:cxn>
                <a:cxn ang="0">
                  <a:pos x="298" y="25"/>
                </a:cxn>
                <a:cxn ang="0">
                  <a:pos x="394" y="135"/>
                </a:cxn>
                <a:cxn ang="0">
                  <a:pos x="435" y="253"/>
                </a:cxn>
                <a:cxn ang="0">
                  <a:pos x="439" y="374"/>
                </a:cxn>
                <a:cxn ang="0">
                  <a:pos x="407" y="492"/>
                </a:cxn>
                <a:cxn ang="0">
                  <a:pos x="466" y="1724"/>
                </a:cxn>
                <a:cxn ang="0">
                  <a:pos x="699" y="1702"/>
                </a:cxn>
                <a:cxn ang="0">
                  <a:pos x="725" y="1667"/>
                </a:cxn>
                <a:cxn ang="0">
                  <a:pos x="777" y="1655"/>
                </a:cxn>
                <a:cxn ang="0">
                  <a:pos x="758" y="1818"/>
                </a:cxn>
                <a:cxn ang="0">
                  <a:pos x="470" y="1886"/>
                </a:cxn>
                <a:cxn ang="0">
                  <a:pos x="742" y="1880"/>
                </a:cxn>
                <a:cxn ang="0">
                  <a:pos x="705" y="2024"/>
                </a:cxn>
                <a:cxn ang="0">
                  <a:pos x="476" y="2069"/>
                </a:cxn>
                <a:cxn ang="0">
                  <a:pos x="482" y="2148"/>
                </a:cxn>
                <a:cxn ang="0">
                  <a:pos x="478" y="2229"/>
                </a:cxn>
                <a:cxn ang="0">
                  <a:pos x="456" y="2348"/>
                </a:cxn>
                <a:cxn ang="0">
                  <a:pos x="579" y="2342"/>
                </a:cxn>
                <a:cxn ang="0">
                  <a:pos x="712" y="2343"/>
                </a:cxn>
              </a:cxnLst>
              <a:rect l="0" t="0" r="r" b="b"/>
              <a:pathLst>
                <a:path w="1470" h="3663">
                  <a:moveTo>
                    <a:pt x="781" y="2347"/>
                  </a:moveTo>
                  <a:lnTo>
                    <a:pt x="816" y="2376"/>
                  </a:lnTo>
                  <a:lnTo>
                    <a:pt x="855" y="2404"/>
                  </a:lnTo>
                  <a:lnTo>
                    <a:pt x="895" y="2432"/>
                  </a:lnTo>
                  <a:lnTo>
                    <a:pt x="936" y="2458"/>
                  </a:lnTo>
                  <a:lnTo>
                    <a:pt x="980" y="2481"/>
                  </a:lnTo>
                  <a:lnTo>
                    <a:pt x="1024" y="2502"/>
                  </a:lnTo>
                  <a:lnTo>
                    <a:pt x="1067" y="2522"/>
                  </a:lnTo>
                  <a:lnTo>
                    <a:pt x="1111" y="2541"/>
                  </a:lnTo>
                  <a:lnTo>
                    <a:pt x="1157" y="2557"/>
                  </a:lnTo>
                  <a:lnTo>
                    <a:pt x="1203" y="2571"/>
                  </a:lnTo>
                  <a:lnTo>
                    <a:pt x="1251" y="2583"/>
                  </a:lnTo>
                  <a:lnTo>
                    <a:pt x="1296" y="2595"/>
                  </a:lnTo>
                  <a:lnTo>
                    <a:pt x="1345" y="2603"/>
                  </a:lnTo>
                  <a:lnTo>
                    <a:pt x="1392" y="2608"/>
                  </a:lnTo>
                  <a:lnTo>
                    <a:pt x="1442" y="2613"/>
                  </a:lnTo>
                  <a:lnTo>
                    <a:pt x="1470" y="2613"/>
                  </a:lnTo>
                  <a:lnTo>
                    <a:pt x="1470" y="2827"/>
                  </a:lnTo>
                  <a:lnTo>
                    <a:pt x="1328" y="2968"/>
                  </a:lnTo>
                  <a:lnTo>
                    <a:pt x="1328" y="2830"/>
                  </a:lnTo>
                  <a:lnTo>
                    <a:pt x="165" y="2830"/>
                  </a:lnTo>
                  <a:lnTo>
                    <a:pt x="144" y="3160"/>
                  </a:lnTo>
                  <a:lnTo>
                    <a:pt x="1129" y="3159"/>
                  </a:lnTo>
                  <a:lnTo>
                    <a:pt x="1129" y="3268"/>
                  </a:lnTo>
                  <a:lnTo>
                    <a:pt x="136" y="3268"/>
                  </a:lnTo>
                  <a:lnTo>
                    <a:pt x="110" y="3663"/>
                  </a:lnTo>
                  <a:lnTo>
                    <a:pt x="0" y="3663"/>
                  </a:lnTo>
                  <a:lnTo>
                    <a:pt x="0" y="4"/>
                  </a:lnTo>
                  <a:lnTo>
                    <a:pt x="237" y="0"/>
                  </a:lnTo>
                  <a:lnTo>
                    <a:pt x="298" y="25"/>
                  </a:lnTo>
                  <a:lnTo>
                    <a:pt x="350" y="69"/>
                  </a:lnTo>
                  <a:lnTo>
                    <a:pt x="394" y="135"/>
                  </a:lnTo>
                  <a:lnTo>
                    <a:pt x="419" y="195"/>
                  </a:lnTo>
                  <a:lnTo>
                    <a:pt x="435" y="253"/>
                  </a:lnTo>
                  <a:lnTo>
                    <a:pt x="439" y="313"/>
                  </a:lnTo>
                  <a:lnTo>
                    <a:pt x="439" y="374"/>
                  </a:lnTo>
                  <a:lnTo>
                    <a:pt x="429" y="435"/>
                  </a:lnTo>
                  <a:lnTo>
                    <a:pt x="407" y="492"/>
                  </a:lnTo>
                  <a:lnTo>
                    <a:pt x="380" y="546"/>
                  </a:lnTo>
                  <a:lnTo>
                    <a:pt x="466" y="1724"/>
                  </a:lnTo>
                  <a:lnTo>
                    <a:pt x="695" y="1724"/>
                  </a:lnTo>
                  <a:lnTo>
                    <a:pt x="699" y="1702"/>
                  </a:lnTo>
                  <a:lnTo>
                    <a:pt x="709" y="1681"/>
                  </a:lnTo>
                  <a:lnTo>
                    <a:pt x="725" y="1667"/>
                  </a:lnTo>
                  <a:lnTo>
                    <a:pt x="746" y="1658"/>
                  </a:lnTo>
                  <a:lnTo>
                    <a:pt x="777" y="1655"/>
                  </a:lnTo>
                  <a:lnTo>
                    <a:pt x="821" y="1655"/>
                  </a:lnTo>
                  <a:lnTo>
                    <a:pt x="758" y="1818"/>
                  </a:lnTo>
                  <a:lnTo>
                    <a:pt x="466" y="1818"/>
                  </a:lnTo>
                  <a:lnTo>
                    <a:pt x="470" y="1886"/>
                  </a:lnTo>
                  <a:lnTo>
                    <a:pt x="605" y="1878"/>
                  </a:lnTo>
                  <a:lnTo>
                    <a:pt x="742" y="1880"/>
                  </a:lnTo>
                  <a:lnTo>
                    <a:pt x="714" y="1980"/>
                  </a:lnTo>
                  <a:lnTo>
                    <a:pt x="705" y="2024"/>
                  </a:lnTo>
                  <a:lnTo>
                    <a:pt x="471" y="2024"/>
                  </a:lnTo>
                  <a:lnTo>
                    <a:pt x="476" y="2069"/>
                  </a:lnTo>
                  <a:lnTo>
                    <a:pt x="480" y="2107"/>
                  </a:lnTo>
                  <a:lnTo>
                    <a:pt x="482" y="2148"/>
                  </a:lnTo>
                  <a:lnTo>
                    <a:pt x="480" y="2189"/>
                  </a:lnTo>
                  <a:lnTo>
                    <a:pt x="478" y="2229"/>
                  </a:lnTo>
                  <a:lnTo>
                    <a:pt x="472" y="2268"/>
                  </a:lnTo>
                  <a:lnTo>
                    <a:pt x="456" y="2348"/>
                  </a:lnTo>
                  <a:lnTo>
                    <a:pt x="511" y="2344"/>
                  </a:lnTo>
                  <a:lnTo>
                    <a:pt x="579" y="2342"/>
                  </a:lnTo>
                  <a:lnTo>
                    <a:pt x="645" y="2342"/>
                  </a:lnTo>
                  <a:lnTo>
                    <a:pt x="712" y="2343"/>
                  </a:lnTo>
                  <a:lnTo>
                    <a:pt x="781" y="2347"/>
                  </a:lnTo>
                  <a:close/>
                </a:path>
              </a:pathLst>
            </a:custGeom>
            <a:solidFill>
              <a:srgbClr val="D9CBA3"/>
            </a:solidFill>
            <a:ln w="0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Freeform 21">
              <a:extLst>
                <a:ext uri="{FF2B5EF4-FFF2-40B4-BE49-F238E27FC236}">
                  <a16:creationId xmlns:a16="http://schemas.microsoft.com/office/drawing/2014/main" id="{279BFB9F-279D-4B78-8DFA-4C901765A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960"/>
              <a:ext cx="387" cy="889"/>
            </a:xfrm>
            <a:custGeom>
              <a:avLst/>
              <a:gdLst/>
              <a:ahLst/>
              <a:cxnLst>
                <a:cxn ang="0">
                  <a:pos x="696" y="2498"/>
                </a:cxn>
                <a:cxn ang="0">
                  <a:pos x="555" y="2473"/>
                </a:cxn>
                <a:cxn ang="0">
                  <a:pos x="415" y="2431"/>
                </a:cxn>
                <a:cxn ang="0">
                  <a:pos x="284" y="2371"/>
                </a:cxn>
                <a:cxn ang="0">
                  <a:pos x="159" y="2294"/>
                </a:cxn>
                <a:cxn ang="0">
                  <a:pos x="62" y="2208"/>
                </a:cxn>
                <a:cxn ang="0">
                  <a:pos x="25" y="2137"/>
                </a:cxn>
                <a:cxn ang="0">
                  <a:pos x="4" y="2060"/>
                </a:cxn>
                <a:cxn ang="0">
                  <a:pos x="0" y="1979"/>
                </a:cxn>
                <a:cxn ang="0">
                  <a:pos x="18" y="1870"/>
                </a:cxn>
                <a:cxn ang="0">
                  <a:pos x="62" y="1708"/>
                </a:cxn>
                <a:cxn ang="0">
                  <a:pos x="522" y="670"/>
                </a:cxn>
                <a:cxn ang="0">
                  <a:pos x="589" y="601"/>
                </a:cxn>
                <a:cxn ang="0">
                  <a:pos x="672" y="558"/>
                </a:cxn>
                <a:cxn ang="0">
                  <a:pos x="845" y="485"/>
                </a:cxn>
                <a:cxn ang="0">
                  <a:pos x="819" y="377"/>
                </a:cxn>
                <a:cxn ang="0">
                  <a:pos x="822" y="284"/>
                </a:cxn>
                <a:cxn ang="0">
                  <a:pos x="845" y="192"/>
                </a:cxn>
                <a:cxn ang="0">
                  <a:pos x="890" y="109"/>
                </a:cxn>
                <a:cxn ang="0">
                  <a:pos x="952" y="46"/>
                </a:cxn>
                <a:cxn ang="0">
                  <a:pos x="1015" y="15"/>
                </a:cxn>
                <a:cxn ang="0">
                  <a:pos x="1131" y="0"/>
                </a:cxn>
                <a:cxn ang="0">
                  <a:pos x="1234" y="7"/>
                </a:cxn>
                <a:cxn ang="0">
                  <a:pos x="1332" y="35"/>
                </a:cxn>
                <a:cxn ang="0">
                  <a:pos x="1425" y="164"/>
                </a:cxn>
                <a:cxn ang="0">
                  <a:pos x="1453" y="244"/>
                </a:cxn>
                <a:cxn ang="0">
                  <a:pos x="1463" y="346"/>
                </a:cxn>
                <a:cxn ang="0">
                  <a:pos x="1479" y="513"/>
                </a:cxn>
                <a:cxn ang="0">
                  <a:pos x="1431" y="529"/>
                </a:cxn>
                <a:cxn ang="0">
                  <a:pos x="1400" y="599"/>
                </a:cxn>
                <a:cxn ang="0">
                  <a:pos x="1363" y="650"/>
                </a:cxn>
                <a:cxn ang="0">
                  <a:pos x="1339" y="712"/>
                </a:cxn>
                <a:cxn ang="0">
                  <a:pos x="1210" y="711"/>
                </a:cxn>
                <a:cxn ang="0">
                  <a:pos x="1173" y="940"/>
                </a:cxn>
                <a:cxn ang="0">
                  <a:pos x="1471" y="1292"/>
                </a:cxn>
                <a:cxn ang="0">
                  <a:pos x="1409" y="1639"/>
                </a:cxn>
                <a:cxn ang="0">
                  <a:pos x="1260" y="1638"/>
                </a:cxn>
                <a:cxn ang="0">
                  <a:pos x="1148" y="1562"/>
                </a:cxn>
                <a:cxn ang="0">
                  <a:pos x="1471" y="2038"/>
                </a:cxn>
                <a:cxn ang="0">
                  <a:pos x="1271" y="3347"/>
                </a:cxn>
                <a:cxn ang="0">
                  <a:pos x="1090" y="3321"/>
                </a:cxn>
                <a:cxn ang="0">
                  <a:pos x="1231" y="3428"/>
                </a:cxn>
                <a:cxn ang="0">
                  <a:pos x="1344" y="3522"/>
                </a:cxn>
                <a:cxn ang="0">
                  <a:pos x="732" y="3452"/>
                </a:cxn>
                <a:cxn ang="0">
                  <a:pos x="568" y="3372"/>
                </a:cxn>
                <a:cxn ang="0">
                  <a:pos x="527" y="3307"/>
                </a:cxn>
                <a:cxn ang="0">
                  <a:pos x="498" y="3240"/>
                </a:cxn>
                <a:cxn ang="0">
                  <a:pos x="433" y="3049"/>
                </a:cxn>
                <a:cxn ang="0">
                  <a:pos x="774" y="2717"/>
                </a:cxn>
              </a:cxnLst>
              <a:rect l="0" t="0" r="r" b="b"/>
              <a:pathLst>
                <a:path w="1548" h="3553">
                  <a:moveTo>
                    <a:pt x="774" y="2503"/>
                  </a:moveTo>
                  <a:lnTo>
                    <a:pt x="746" y="2503"/>
                  </a:lnTo>
                  <a:lnTo>
                    <a:pt x="696" y="2498"/>
                  </a:lnTo>
                  <a:lnTo>
                    <a:pt x="649" y="2493"/>
                  </a:lnTo>
                  <a:lnTo>
                    <a:pt x="600" y="2485"/>
                  </a:lnTo>
                  <a:lnTo>
                    <a:pt x="555" y="2473"/>
                  </a:lnTo>
                  <a:lnTo>
                    <a:pt x="507" y="2461"/>
                  </a:lnTo>
                  <a:lnTo>
                    <a:pt x="461" y="2447"/>
                  </a:lnTo>
                  <a:lnTo>
                    <a:pt x="415" y="2431"/>
                  </a:lnTo>
                  <a:lnTo>
                    <a:pt x="371" y="2412"/>
                  </a:lnTo>
                  <a:lnTo>
                    <a:pt x="328" y="2392"/>
                  </a:lnTo>
                  <a:lnTo>
                    <a:pt x="284" y="2371"/>
                  </a:lnTo>
                  <a:lnTo>
                    <a:pt x="240" y="2348"/>
                  </a:lnTo>
                  <a:lnTo>
                    <a:pt x="199" y="2322"/>
                  </a:lnTo>
                  <a:lnTo>
                    <a:pt x="159" y="2294"/>
                  </a:lnTo>
                  <a:lnTo>
                    <a:pt x="120" y="2266"/>
                  </a:lnTo>
                  <a:lnTo>
                    <a:pt x="85" y="2237"/>
                  </a:lnTo>
                  <a:lnTo>
                    <a:pt x="62" y="2208"/>
                  </a:lnTo>
                  <a:lnTo>
                    <a:pt x="50" y="2186"/>
                  </a:lnTo>
                  <a:lnTo>
                    <a:pt x="36" y="2162"/>
                  </a:lnTo>
                  <a:lnTo>
                    <a:pt x="25" y="2137"/>
                  </a:lnTo>
                  <a:lnTo>
                    <a:pt x="16" y="2111"/>
                  </a:lnTo>
                  <a:lnTo>
                    <a:pt x="9" y="2086"/>
                  </a:lnTo>
                  <a:lnTo>
                    <a:pt x="4" y="2060"/>
                  </a:lnTo>
                  <a:lnTo>
                    <a:pt x="0" y="2033"/>
                  </a:lnTo>
                  <a:lnTo>
                    <a:pt x="0" y="2005"/>
                  </a:lnTo>
                  <a:lnTo>
                    <a:pt x="0" y="1979"/>
                  </a:lnTo>
                  <a:lnTo>
                    <a:pt x="3" y="1952"/>
                  </a:lnTo>
                  <a:lnTo>
                    <a:pt x="9" y="1914"/>
                  </a:lnTo>
                  <a:lnTo>
                    <a:pt x="18" y="1870"/>
                  </a:lnTo>
                  <a:lnTo>
                    <a:pt x="46" y="1770"/>
                  </a:lnTo>
                  <a:lnTo>
                    <a:pt x="54" y="1746"/>
                  </a:lnTo>
                  <a:lnTo>
                    <a:pt x="62" y="1708"/>
                  </a:lnTo>
                  <a:lnTo>
                    <a:pt x="125" y="1545"/>
                  </a:lnTo>
                  <a:lnTo>
                    <a:pt x="505" y="697"/>
                  </a:lnTo>
                  <a:lnTo>
                    <a:pt x="522" y="670"/>
                  </a:lnTo>
                  <a:lnTo>
                    <a:pt x="543" y="645"/>
                  </a:lnTo>
                  <a:lnTo>
                    <a:pt x="563" y="621"/>
                  </a:lnTo>
                  <a:lnTo>
                    <a:pt x="589" y="601"/>
                  </a:lnTo>
                  <a:lnTo>
                    <a:pt x="614" y="585"/>
                  </a:lnTo>
                  <a:lnTo>
                    <a:pt x="644" y="569"/>
                  </a:lnTo>
                  <a:lnTo>
                    <a:pt x="672" y="558"/>
                  </a:lnTo>
                  <a:lnTo>
                    <a:pt x="705" y="550"/>
                  </a:lnTo>
                  <a:lnTo>
                    <a:pt x="783" y="549"/>
                  </a:lnTo>
                  <a:lnTo>
                    <a:pt x="845" y="485"/>
                  </a:lnTo>
                  <a:lnTo>
                    <a:pt x="830" y="439"/>
                  </a:lnTo>
                  <a:lnTo>
                    <a:pt x="823" y="408"/>
                  </a:lnTo>
                  <a:lnTo>
                    <a:pt x="819" y="377"/>
                  </a:lnTo>
                  <a:lnTo>
                    <a:pt x="817" y="346"/>
                  </a:lnTo>
                  <a:lnTo>
                    <a:pt x="818" y="315"/>
                  </a:lnTo>
                  <a:lnTo>
                    <a:pt x="822" y="284"/>
                  </a:lnTo>
                  <a:lnTo>
                    <a:pt x="828" y="253"/>
                  </a:lnTo>
                  <a:lnTo>
                    <a:pt x="835" y="221"/>
                  </a:lnTo>
                  <a:lnTo>
                    <a:pt x="845" y="192"/>
                  </a:lnTo>
                  <a:lnTo>
                    <a:pt x="858" y="163"/>
                  </a:lnTo>
                  <a:lnTo>
                    <a:pt x="873" y="136"/>
                  </a:lnTo>
                  <a:lnTo>
                    <a:pt x="890" y="109"/>
                  </a:lnTo>
                  <a:lnTo>
                    <a:pt x="909" y="85"/>
                  </a:lnTo>
                  <a:lnTo>
                    <a:pt x="932" y="60"/>
                  </a:lnTo>
                  <a:lnTo>
                    <a:pt x="952" y="46"/>
                  </a:lnTo>
                  <a:lnTo>
                    <a:pt x="970" y="32"/>
                  </a:lnTo>
                  <a:lnTo>
                    <a:pt x="993" y="24"/>
                  </a:lnTo>
                  <a:lnTo>
                    <a:pt x="1015" y="15"/>
                  </a:lnTo>
                  <a:lnTo>
                    <a:pt x="1039" y="7"/>
                  </a:lnTo>
                  <a:lnTo>
                    <a:pt x="1082" y="1"/>
                  </a:lnTo>
                  <a:lnTo>
                    <a:pt x="1131" y="0"/>
                  </a:lnTo>
                  <a:lnTo>
                    <a:pt x="1165" y="1"/>
                  </a:lnTo>
                  <a:lnTo>
                    <a:pt x="1200" y="2"/>
                  </a:lnTo>
                  <a:lnTo>
                    <a:pt x="1234" y="7"/>
                  </a:lnTo>
                  <a:lnTo>
                    <a:pt x="1268" y="15"/>
                  </a:lnTo>
                  <a:lnTo>
                    <a:pt x="1301" y="24"/>
                  </a:lnTo>
                  <a:lnTo>
                    <a:pt x="1332" y="35"/>
                  </a:lnTo>
                  <a:lnTo>
                    <a:pt x="1364" y="48"/>
                  </a:lnTo>
                  <a:lnTo>
                    <a:pt x="1459" y="97"/>
                  </a:lnTo>
                  <a:lnTo>
                    <a:pt x="1425" y="164"/>
                  </a:lnTo>
                  <a:lnTo>
                    <a:pt x="1433" y="178"/>
                  </a:lnTo>
                  <a:lnTo>
                    <a:pt x="1444" y="210"/>
                  </a:lnTo>
                  <a:lnTo>
                    <a:pt x="1453" y="244"/>
                  </a:lnTo>
                  <a:lnTo>
                    <a:pt x="1459" y="279"/>
                  </a:lnTo>
                  <a:lnTo>
                    <a:pt x="1461" y="312"/>
                  </a:lnTo>
                  <a:lnTo>
                    <a:pt x="1463" y="346"/>
                  </a:lnTo>
                  <a:lnTo>
                    <a:pt x="1459" y="390"/>
                  </a:lnTo>
                  <a:lnTo>
                    <a:pt x="1441" y="401"/>
                  </a:lnTo>
                  <a:lnTo>
                    <a:pt x="1479" y="513"/>
                  </a:lnTo>
                  <a:lnTo>
                    <a:pt x="1475" y="521"/>
                  </a:lnTo>
                  <a:lnTo>
                    <a:pt x="1459" y="525"/>
                  </a:lnTo>
                  <a:lnTo>
                    <a:pt x="1431" y="529"/>
                  </a:lnTo>
                  <a:lnTo>
                    <a:pt x="1433" y="554"/>
                  </a:lnTo>
                  <a:lnTo>
                    <a:pt x="1429" y="580"/>
                  </a:lnTo>
                  <a:lnTo>
                    <a:pt x="1400" y="599"/>
                  </a:lnTo>
                  <a:lnTo>
                    <a:pt x="1400" y="627"/>
                  </a:lnTo>
                  <a:lnTo>
                    <a:pt x="1375" y="635"/>
                  </a:lnTo>
                  <a:lnTo>
                    <a:pt x="1363" y="650"/>
                  </a:lnTo>
                  <a:lnTo>
                    <a:pt x="1365" y="678"/>
                  </a:lnTo>
                  <a:lnTo>
                    <a:pt x="1359" y="701"/>
                  </a:lnTo>
                  <a:lnTo>
                    <a:pt x="1339" y="712"/>
                  </a:lnTo>
                  <a:lnTo>
                    <a:pt x="1314" y="716"/>
                  </a:lnTo>
                  <a:lnTo>
                    <a:pt x="1276" y="712"/>
                  </a:lnTo>
                  <a:lnTo>
                    <a:pt x="1210" y="711"/>
                  </a:lnTo>
                  <a:lnTo>
                    <a:pt x="1148" y="722"/>
                  </a:lnTo>
                  <a:lnTo>
                    <a:pt x="1123" y="752"/>
                  </a:lnTo>
                  <a:lnTo>
                    <a:pt x="1173" y="940"/>
                  </a:lnTo>
                  <a:lnTo>
                    <a:pt x="1471" y="1226"/>
                  </a:lnTo>
                  <a:lnTo>
                    <a:pt x="1548" y="1292"/>
                  </a:lnTo>
                  <a:lnTo>
                    <a:pt x="1471" y="1292"/>
                  </a:lnTo>
                  <a:lnTo>
                    <a:pt x="1471" y="1609"/>
                  </a:lnTo>
                  <a:lnTo>
                    <a:pt x="1455" y="1619"/>
                  </a:lnTo>
                  <a:lnTo>
                    <a:pt x="1409" y="1639"/>
                  </a:lnTo>
                  <a:lnTo>
                    <a:pt x="1360" y="1648"/>
                  </a:lnTo>
                  <a:lnTo>
                    <a:pt x="1309" y="1648"/>
                  </a:lnTo>
                  <a:lnTo>
                    <a:pt x="1260" y="1638"/>
                  </a:lnTo>
                  <a:lnTo>
                    <a:pt x="1214" y="1618"/>
                  </a:lnTo>
                  <a:lnTo>
                    <a:pt x="1173" y="1590"/>
                  </a:lnTo>
                  <a:lnTo>
                    <a:pt x="1148" y="1562"/>
                  </a:lnTo>
                  <a:lnTo>
                    <a:pt x="1123" y="1532"/>
                  </a:lnTo>
                  <a:lnTo>
                    <a:pt x="1059" y="1975"/>
                  </a:lnTo>
                  <a:lnTo>
                    <a:pt x="1471" y="2038"/>
                  </a:lnTo>
                  <a:lnTo>
                    <a:pt x="1471" y="3390"/>
                  </a:lnTo>
                  <a:lnTo>
                    <a:pt x="1367" y="3370"/>
                  </a:lnTo>
                  <a:lnTo>
                    <a:pt x="1271" y="3347"/>
                  </a:lnTo>
                  <a:lnTo>
                    <a:pt x="1176" y="3316"/>
                  </a:lnTo>
                  <a:lnTo>
                    <a:pt x="1084" y="3291"/>
                  </a:lnTo>
                  <a:lnTo>
                    <a:pt x="1090" y="3321"/>
                  </a:lnTo>
                  <a:lnTo>
                    <a:pt x="1119" y="3366"/>
                  </a:lnTo>
                  <a:lnTo>
                    <a:pt x="1154" y="3393"/>
                  </a:lnTo>
                  <a:lnTo>
                    <a:pt x="1231" y="3428"/>
                  </a:lnTo>
                  <a:lnTo>
                    <a:pt x="1338" y="3463"/>
                  </a:lnTo>
                  <a:lnTo>
                    <a:pt x="1344" y="3497"/>
                  </a:lnTo>
                  <a:lnTo>
                    <a:pt x="1344" y="3522"/>
                  </a:lnTo>
                  <a:lnTo>
                    <a:pt x="1338" y="3553"/>
                  </a:lnTo>
                  <a:lnTo>
                    <a:pt x="949" y="3553"/>
                  </a:lnTo>
                  <a:lnTo>
                    <a:pt x="732" y="3452"/>
                  </a:lnTo>
                  <a:lnTo>
                    <a:pt x="632" y="3402"/>
                  </a:lnTo>
                  <a:lnTo>
                    <a:pt x="593" y="3390"/>
                  </a:lnTo>
                  <a:lnTo>
                    <a:pt x="568" y="3372"/>
                  </a:lnTo>
                  <a:lnTo>
                    <a:pt x="545" y="3352"/>
                  </a:lnTo>
                  <a:lnTo>
                    <a:pt x="533" y="3334"/>
                  </a:lnTo>
                  <a:lnTo>
                    <a:pt x="527" y="3307"/>
                  </a:lnTo>
                  <a:lnTo>
                    <a:pt x="527" y="3285"/>
                  </a:lnTo>
                  <a:lnTo>
                    <a:pt x="529" y="3261"/>
                  </a:lnTo>
                  <a:lnTo>
                    <a:pt x="498" y="3240"/>
                  </a:lnTo>
                  <a:lnTo>
                    <a:pt x="449" y="3198"/>
                  </a:lnTo>
                  <a:lnTo>
                    <a:pt x="433" y="3158"/>
                  </a:lnTo>
                  <a:lnTo>
                    <a:pt x="433" y="3049"/>
                  </a:lnTo>
                  <a:lnTo>
                    <a:pt x="469" y="2989"/>
                  </a:lnTo>
                  <a:lnTo>
                    <a:pt x="632" y="2858"/>
                  </a:lnTo>
                  <a:lnTo>
                    <a:pt x="774" y="2717"/>
                  </a:lnTo>
                  <a:lnTo>
                    <a:pt x="966" y="2523"/>
                  </a:lnTo>
                  <a:lnTo>
                    <a:pt x="774" y="2503"/>
                  </a:lnTo>
                  <a:close/>
                </a:path>
              </a:pathLst>
            </a:custGeom>
            <a:solidFill>
              <a:srgbClr val="D9CBA3"/>
            </a:solidFill>
            <a:ln w="0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Freeform 22">
              <a:extLst>
                <a:ext uri="{FF2B5EF4-FFF2-40B4-BE49-F238E27FC236}">
                  <a16:creationId xmlns:a16="http://schemas.microsoft.com/office/drawing/2014/main" id="{C8C72A74-B98B-4FCD-9B0D-3C0BC971AE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8" y="1823"/>
              <a:ext cx="24" cy="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1"/>
                </a:cxn>
                <a:cxn ang="0">
                  <a:pos x="100" y="151"/>
                </a:cxn>
                <a:cxn ang="0">
                  <a:pos x="100" y="50"/>
                </a:cxn>
                <a:cxn ang="0">
                  <a:pos x="0" y="0"/>
                </a:cxn>
              </a:cxnLst>
              <a:rect l="0" t="0" r="r" b="b"/>
              <a:pathLst>
                <a:path w="100" h="151">
                  <a:moveTo>
                    <a:pt x="0" y="0"/>
                  </a:moveTo>
                  <a:lnTo>
                    <a:pt x="0" y="151"/>
                  </a:lnTo>
                  <a:lnTo>
                    <a:pt x="100" y="151"/>
                  </a:lnTo>
                  <a:lnTo>
                    <a:pt x="100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" name="Freeform 23">
              <a:extLst>
                <a:ext uri="{FF2B5EF4-FFF2-40B4-BE49-F238E27FC236}">
                  <a16:creationId xmlns:a16="http://schemas.microsoft.com/office/drawing/2014/main" id="{EA676BA2-1644-4D92-92BB-A5434B14A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9" y="1089"/>
              <a:ext cx="343" cy="1201"/>
            </a:xfrm>
            <a:custGeom>
              <a:avLst/>
              <a:gdLst/>
              <a:ahLst/>
              <a:cxnLst>
                <a:cxn ang="0">
                  <a:pos x="887" y="2728"/>
                </a:cxn>
                <a:cxn ang="0">
                  <a:pos x="885" y="3414"/>
                </a:cxn>
                <a:cxn ang="0">
                  <a:pos x="928" y="4058"/>
                </a:cxn>
                <a:cxn ang="0">
                  <a:pos x="837" y="4663"/>
                </a:cxn>
                <a:cxn ang="0">
                  <a:pos x="2" y="4787"/>
                </a:cxn>
                <a:cxn ang="0">
                  <a:pos x="138" y="4732"/>
                </a:cxn>
                <a:cxn ang="0">
                  <a:pos x="342" y="4616"/>
                </a:cxn>
                <a:cxn ang="0">
                  <a:pos x="435" y="4342"/>
                </a:cxn>
                <a:cxn ang="0">
                  <a:pos x="230" y="2715"/>
                </a:cxn>
                <a:cxn ang="0">
                  <a:pos x="147" y="1976"/>
                </a:cxn>
                <a:cxn ang="0">
                  <a:pos x="117" y="1785"/>
                </a:cxn>
                <a:cxn ang="0">
                  <a:pos x="160" y="1474"/>
                </a:cxn>
                <a:cxn ang="0">
                  <a:pos x="234" y="1167"/>
                </a:cxn>
                <a:cxn ang="0">
                  <a:pos x="337" y="868"/>
                </a:cxn>
                <a:cxn ang="0">
                  <a:pos x="359" y="725"/>
                </a:cxn>
                <a:cxn ang="0">
                  <a:pos x="219" y="585"/>
                </a:cxn>
                <a:cxn ang="0">
                  <a:pos x="186" y="519"/>
                </a:cxn>
                <a:cxn ang="0">
                  <a:pos x="155" y="375"/>
                </a:cxn>
                <a:cxn ang="0">
                  <a:pos x="163" y="343"/>
                </a:cxn>
                <a:cxn ang="0">
                  <a:pos x="262" y="242"/>
                </a:cxn>
                <a:cxn ang="0">
                  <a:pos x="300" y="163"/>
                </a:cxn>
                <a:cxn ang="0">
                  <a:pos x="362" y="96"/>
                </a:cxn>
                <a:cxn ang="0">
                  <a:pos x="378" y="13"/>
                </a:cxn>
                <a:cxn ang="0">
                  <a:pos x="501" y="10"/>
                </a:cxn>
                <a:cxn ang="0">
                  <a:pos x="623" y="61"/>
                </a:cxn>
                <a:cxn ang="0">
                  <a:pos x="764" y="160"/>
                </a:cxn>
                <a:cxn ang="0">
                  <a:pos x="865" y="301"/>
                </a:cxn>
                <a:cxn ang="0">
                  <a:pos x="872" y="406"/>
                </a:cxn>
                <a:cxn ang="0">
                  <a:pos x="839" y="504"/>
                </a:cxn>
                <a:cxn ang="0">
                  <a:pos x="769" y="583"/>
                </a:cxn>
                <a:cxn ang="0">
                  <a:pos x="699" y="621"/>
                </a:cxn>
                <a:cxn ang="0">
                  <a:pos x="907" y="903"/>
                </a:cxn>
                <a:cxn ang="0">
                  <a:pos x="979" y="1261"/>
                </a:cxn>
                <a:cxn ang="0">
                  <a:pos x="1045" y="1541"/>
                </a:cxn>
                <a:cxn ang="0">
                  <a:pos x="1069" y="1665"/>
                </a:cxn>
                <a:cxn ang="0">
                  <a:pos x="1095" y="1741"/>
                </a:cxn>
                <a:cxn ang="0">
                  <a:pos x="1126" y="2059"/>
                </a:cxn>
                <a:cxn ang="0">
                  <a:pos x="1274" y="2154"/>
                </a:cxn>
                <a:cxn ang="0">
                  <a:pos x="1269" y="2216"/>
                </a:cxn>
                <a:cxn ang="0">
                  <a:pos x="1329" y="2276"/>
                </a:cxn>
                <a:cxn ang="0">
                  <a:pos x="1373" y="2344"/>
                </a:cxn>
                <a:cxn ang="0">
                  <a:pos x="1330" y="2443"/>
                </a:cxn>
                <a:cxn ang="0">
                  <a:pos x="1305" y="2477"/>
                </a:cxn>
                <a:cxn ang="0">
                  <a:pos x="913" y="2435"/>
                </a:cxn>
              </a:cxnLst>
              <a:rect l="0" t="0" r="r" b="b"/>
              <a:pathLst>
                <a:path w="1373" h="4807">
                  <a:moveTo>
                    <a:pt x="913" y="2435"/>
                  </a:moveTo>
                  <a:lnTo>
                    <a:pt x="908" y="2591"/>
                  </a:lnTo>
                  <a:lnTo>
                    <a:pt x="887" y="2728"/>
                  </a:lnTo>
                  <a:lnTo>
                    <a:pt x="837" y="3039"/>
                  </a:lnTo>
                  <a:lnTo>
                    <a:pt x="866" y="3248"/>
                  </a:lnTo>
                  <a:lnTo>
                    <a:pt x="885" y="3414"/>
                  </a:lnTo>
                  <a:lnTo>
                    <a:pt x="897" y="3577"/>
                  </a:lnTo>
                  <a:lnTo>
                    <a:pt x="922" y="3819"/>
                  </a:lnTo>
                  <a:lnTo>
                    <a:pt x="928" y="4058"/>
                  </a:lnTo>
                  <a:lnTo>
                    <a:pt x="913" y="4517"/>
                  </a:lnTo>
                  <a:lnTo>
                    <a:pt x="901" y="4663"/>
                  </a:lnTo>
                  <a:lnTo>
                    <a:pt x="837" y="4663"/>
                  </a:lnTo>
                  <a:lnTo>
                    <a:pt x="836" y="4807"/>
                  </a:lnTo>
                  <a:lnTo>
                    <a:pt x="0" y="4807"/>
                  </a:lnTo>
                  <a:lnTo>
                    <a:pt x="2" y="4787"/>
                  </a:lnTo>
                  <a:lnTo>
                    <a:pt x="18" y="4764"/>
                  </a:lnTo>
                  <a:lnTo>
                    <a:pt x="58" y="4754"/>
                  </a:lnTo>
                  <a:lnTo>
                    <a:pt x="138" y="4732"/>
                  </a:lnTo>
                  <a:lnTo>
                    <a:pt x="230" y="4700"/>
                  </a:lnTo>
                  <a:lnTo>
                    <a:pt x="290" y="4662"/>
                  </a:lnTo>
                  <a:lnTo>
                    <a:pt x="342" y="4616"/>
                  </a:lnTo>
                  <a:lnTo>
                    <a:pt x="384" y="4545"/>
                  </a:lnTo>
                  <a:lnTo>
                    <a:pt x="418" y="4458"/>
                  </a:lnTo>
                  <a:lnTo>
                    <a:pt x="435" y="4342"/>
                  </a:lnTo>
                  <a:lnTo>
                    <a:pt x="424" y="4087"/>
                  </a:lnTo>
                  <a:lnTo>
                    <a:pt x="308" y="3402"/>
                  </a:lnTo>
                  <a:lnTo>
                    <a:pt x="230" y="2715"/>
                  </a:lnTo>
                  <a:lnTo>
                    <a:pt x="120" y="2029"/>
                  </a:lnTo>
                  <a:lnTo>
                    <a:pt x="147" y="2002"/>
                  </a:lnTo>
                  <a:lnTo>
                    <a:pt x="147" y="1976"/>
                  </a:lnTo>
                  <a:lnTo>
                    <a:pt x="106" y="1919"/>
                  </a:lnTo>
                  <a:lnTo>
                    <a:pt x="108" y="1889"/>
                  </a:lnTo>
                  <a:lnTo>
                    <a:pt x="117" y="1785"/>
                  </a:lnTo>
                  <a:lnTo>
                    <a:pt x="127" y="1681"/>
                  </a:lnTo>
                  <a:lnTo>
                    <a:pt x="142" y="1577"/>
                  </a:lnTo>
                  <a:lnTo>
                    <a:pt x="160" y="1474"/>
                  </a:lnTo>
                  <a:lnTo>
                    <a:pt x="181" y="1370"/>
                  </a:lnTo>
                  <a:lnTo>
                    <a:pt x="205" y="1267"/>
                  </a:lnTo>
                  <a:lnTo>
                    <a:pt x="234" y="1167"/>
                  </a:lnTo>
                  <a:lnTo>
                    <a:pt x="265" y="1066"/>
                  </a:lnTo>
                  <a:lnTo>
                    <a:pt x="300" y="967"/>
                  </a:lnTo>
                  <a:lnTo>
                    <a:pt x="337" y="868"/>
                  </a:lnTo>
                  <a:lnTo>
                    <a:pt x="337" y="755"/>
                  </a:lnTo>
                  <a:lnTo>
                    <a:pt x="359" y="737"/>
                  </a:lnTo>
                  <a:lnTo>
                    <a:pt x="359" y="725"/>
                  </a:lnTo>
                  <a:lnTo>
                    <a:pt x="347" y="699"/>
                  </a:lnTo>
                  <a:lnTo>
                    <a:pt x="291" y="650"/>
                  </a:lnTo>
                  <a:lnTo>
                    <a:pt x="219" y="585"/>
                  </a:lnTo>
                  <a:lnTo>
                    <a:pt x="201" y="573"/>
                  </a:lnTo>
                  <a:lnTo>
                    <a:pt x="186" y="549"/>
                  </a:lnTo>
                  <a:lnTo>
                    <a:pt x="186" y="519"/>
                  </a:lnTo>
                  <a:lnTo>
                    <a:pt x="196" y="409"/>
                  </a:lnTo>
                  <a:lnTo>
                    <a:pt x="167" y="385"/>
                  </a:lnTo>
                  <a:lnTo>
                    <a:pt x="155" y="375"/>
                  </a:lnTo>
                  <a:lnTo>
                    <a:pt x="153" y="364"/>
                  </a:lnTo>
                  <a:lnTo>
                    <a:pt x="155" y="351"/>
                  </a:lnTo>
                  <a:lnTo>
                    <a:pt x="163" y="343"/>
                  </a:lnTo>
                  <a:lnTo>
                    <a:pt x="172" y="336"/>
                  </a:lnTo>
                  <a:lnTo>
                    <a:pt x="259" y="264"/>
                  </a:lnTo>
                  <a:lnTo>
                    <a:pt x="262" y="242"/>
                  </a:lnTo>
                  <a:lnTo>
                    <a:pt x="269" y="219"/>
                  </a:lnTo>
                  <a:lnTo>
                    <a:pt x="282" y="192"/>
                  </a:lnTo>
                  <a:lnTo>
                    <a:pt x="300" y="163"/>
                  </a:lnTo>
                  <a:lnTo>
                    <a:pt x="316" y="142"/>
                  </a:lnTo>
                  <a:lnTo>
                    <a:pt x="332" y="123"/>
                  </a:lnTo>
                  <a:lnTo>
                    <a:pt x="362" y="96"/>
                  </a:lnTo>
                  <a:lnTo>
                    <a:pt x="358" y="71"/>
                  </a:lnTo>
                  <a:lnTo>
                    <a:pt x="361" y="44"/>
                  </a:lnTo>
                  <a:lnTo>
                    <a:pt x="378" y="13"/>
                  </a:lnTo>
                  <a:lnTo>
                    <a:pt x="408" y="0"/>
                  </a:lnTo>
                  <a:lnTo>
                    <a:pt x="454" y="0"/>
                  </a:lnTo>
                  <a:lnTo>
                    <a:pt x="501" y="10"/>
                  </a:lnTo>
                  <a:lnTo>
                    <a:pt x="540" y="25"/>
                  </a:lnTo>
                  <a:lnTo>
                    <a:pt x="582" y="41"/>
                  </a:lnTo>
                  <a:lnTo>
                    <a:pt x="623" y="61"/>
                  </a:lnTo>
                  <a:lnTo>
                    <a:pt x="661" y="82"/>
                  </a:lnTo>
                  <a:lnTo>
                    <a:pt x="730" y="132"/>
                  </a:lnTo>
                  <a:lnTo>
                    <a:pt x="764" y="160"/>
                  </a:lnTo>
                  <a:lnTo>
                    <a:pt x="825" y="222"/>
                  </a:lnTo>
                  <a:lnTo>
                    <a:pt x="857" y="277"/>
                  </a:lnTo>
                  <a:lnTo>
                    <a:pt x="865" y="301"/>
                  </a:lnTo>
                  <a:lnTo>
                    <a:pt x="873" y="354"/>
                  </a:lnTo>
                  <a:lnTo>
                    <a:pt x="873" y="380"/>
                  </a:lnTo>
                  <a:lnTo>
                    <a:pt x="872" y="406"/>
                  </a:lnTo>
                  <a:lnTo>
                    <a:pt x="860" y="458"/>
                  </a:lnTo>
                  <a:lnTo>
                    <a:pt x="851" y="481"/>
                  </a:lnTo>
                  <a:lnTo>
                    <a:pt x="839" y="504"/>
                  </a:lnTo>
                  <a:lnTo>
                    <a:pt x="806" y="548"/>
                  </a:lnTo>
                  <a:lnTo>
                    <a:pt x="789" y="567"/>
                  </a:lnTo>
                  <a:lnTo>
                    <a:pt x="769" y="583"/>
                  </a:lnTo>
                  <a:lnTo>
                    <a:pt x="725" y="610"/>
                  </a:lnTo>
                  <a:lnTo>
                    <a:pt x="700" y="620"/>
                  </a:lnTo>
                  <a:lnTo>
                    <a:pt x="699" y="621"/>
                  </a:lnTo>
                  <a:lnTo>
                    <a:pt x="773" y="695"/>
                  </a:lnTo>
                  <a:lnTo>
                    <a:pt x="847" y="793"/>
                  </a:lnTo>
                  <a:lnTo>
                    <a:pt x="907" y="903"/>
                  </a:lnTo>
                  <a:lnTo>
                    <a:pt x="948" y="1019"/>
                  </a:lnTo>
                  <a:lnTo>
                    <a:pt x="973" y="1138"/>
                  </a:lnTo>
                  <a:lnTo>
                    <a:pt x="979" y="1261"/>
                  </a:lnTo>
                  <a:lnTo>
                    <a:pt x="992" y="1526"/>
                  </a:lnTo>
                  <a:lnTo>
                    <a:pt x="1017" y="1530"/>
                  </a:lnTo>
                  <a:lnTo>
                    <a:pt x="1045" y="1541"/>
                  </a:lnTo>
                  <a:lnTo>
                    <a:pt x="1063" y="1570"/>
                  </a:lnTo>
                  <a:lnTo>
                    <a:pt x="1068" y="1611"/>
                  </a:lnTo>
                  <a:lnTo>
                    <a:pt x="1069" y="1665"/>
                  </a:lnTo>
                  <a:lnTo>
                    <a:pt x="1091" y="1675"/>
                  </a:lnTo>
                  <a:lnTo>
                    <a:pt x="1100" y="1711"/>
                  </a:lnTo>
                  <a:lnTo>
                    <a:pt x="1095" y="1741"/>
                  </a:lnTo>
                  <a:lnTo>
                    <a:pt x="1086" y="1772"/>
                  </a:lnTo>
                  <a:lnTo>
                    <a:pt x="1132" y="2038"/>
                  </a:lnTo>
                  <a:lnTo>
                    <a:pt x="1126" y="2059"/>
                  </a:lnTo>
                  <a:lnTo>
                    <a:pt x="1192" y="2141"/>
                  </a:lnTo>
                  <a:lnTo>
                    <a:pt x="1249" y="2124"/>
                  </a:lnTo>
                  <a:lnTo>
                    <a:pt x="1274" y="2154"/>
                  </a:lnTo>
                  <a:lnTo>
                    <a:pt x="1248" y="2174"/>
                  </a:lnTo>
                  <a:lnTo>
                    <a:pt x="1249" y="2200"/>
                  </a:lnTo>
                  <a:lnTo>
                    <a:pt x="1269" y="2216"/>
                  </a:lnTo>
                  <a:lnTo>
                    <a:pt x="1202" y="2238"/>
                  </a:lnTo>
                  <a:lnTo>
                    <a:pt x="1257" y="2299"/>
                  </a:lnTo>
                  <a:lnTo>
                    <a:pt x="1329" y="2276"/>
                  </a:lnTo>
                  <a:lnTo>
                    <a:pt x="1334" y="2311"/>
                  </a:lnTo>
                  <a:lnTo>
                    <a:pt x="1369" y="2298"/>
                  </a:lnTo>
                  <a:lnTo>
                    <a:pt x="1373" y="2344"/>
                  </a:lnTo>
                  <a:lnTo>
                    <a:pt x="1303" y="2363"/>
                  </a:lnTo>
                  <a:lnTo>
                    <a:pt x="1356" y="2416"/>
                  </a:lnTo>
                  <a:lnTo>
                    <a:pt x="1330" y="2443"/>
                  </a:lnTo>
                  <a:lnTo>
                    <a:pt x="1369" y="2468"/>
                  </a:lnTo>
                  <a:lnTo>
                    <a:pt x="1341" y="2494"/>
                  </a:lnTo>
                  <a:lnTo>
                    <a:pt x="1305" y="2477"/>
                  </a:lnTo>
                  <a:lnTo>
                    <a:pt x="1282" y="2494"/>
                  </a:lnTo>
                  <a:lnTo>
                    <a:pt x="913" y="2298"/>
                  </a:lnTo>
                  <a:lnTo>
                    <a:pt x="913" y="2435"/>
                  </a:lnTo>
                  <a:close/>
                </a:path>
              </a:pathLst>
            </a:custGeom>
            <a:solidFill>
              <a:srgbClr val="D9CBA3"/>
            </a:solidFill>
            <a:ln w="0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2" name="Freeform 24">
              <a:extLst>
                <a:ext uri="{FF2B5EF4-FFF2-40B4-BE49-F238E27FC236}">
                  <a16:creationId xmlns:a16="http://schemas.microsoft.com/office/drawing/2014/main" id="{9A04FA76-DB75-445F-A16B-4C50E61FB0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5" y="1281"/>
              <a:ext cx="130" cy="15"/>
            </a:xfrm>
            <a:custGeom>
              <a:avLst/>
              <a:gdLst/>
              <a:ahLst/>
              <a:cxnLst>
                <a:cxn ang="0">
                  <a:pos x="0" y="58"/>
                </a:cxn>
                <a:cxn ang="0">
                  <a:pos x="56" y="27"/>
                </a:cxn>
                <a:cxn ang="0">
                  <a:pos x="93" y="16"/>
                </a:cxn>
                <a:cxn ang="0">
                  <a:pos x="144" y="11"/>
                </a:cxn>
                <a:cxn ang="0">
                  <a:pos x="205" y="18"/>
                </a:cxn>
                <a:cxn ang="0">
                  <a:pos x="257" y="6"/>
                </a:cxn>
                <a:cxn ang="0">
                  <a:pos x="318" y="0"/>
                </a:cxn>
                <a:cxn ang="0">
                  <a:pos x="393" y="12"/>
                </a:cxn>
                <a:cxn ang="0">
                  <a:pos x="519" y="58"/>
                </a:cxn>
                <a:cxn ang="0">
                  <a:pos x="0" y="58"/>
                </a:cxn>
              </a:cxnLst>
              <a:rect l="0" t="0" r="r" b="b"/>
              <a:pathLst>
                <a:path w="519" h="58">
                  <a:moveTo>
                    <a:pt x="0" y="58"/>
                  </a:moveTo>
                  <a:lnTo>
                    <a:pt x="56" y="27"/>
                  </a:lnTo>
                  <a:lnTo>
                    <a:pt x="93" y="16"/>
                  </a:lnTo>
                  <a:lnTo>
                    <a:pt x="144" y="11"/>
                  </a:lnTo>
                  <a:lnTo>
                    <a:pt x="205" y="18"/>
                  </a:lnTo>
                  <a:lnTo>
                    <a:pt x="257" y="6"/>
                  </a:lnTo>
                  <a:lnTo>
                    <a:pt x="318" y="0"/>
                  </a:lnTo>
                  <a:lnTo>
                    <a:pt x="393" y="12"/>
                  </a:lnTo>
                  <a:lnTo>
                    <a:pt x="519" y="58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3" name="Oval 29">
            <a:extLst>
              <a:ext uri="{FF2B5EF4-FFF2-40B4-BE49-F238E27FC236}">
                <a16:creationId xmlns:a16="http://schemas.microsoft.com/office/drawing/2014/main" id="{CC209082-78C8-44A4-99C3-4B5E0A074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2552" y="3270250"/>
            <a:ext cx="1066800" cy="1073150"/>
          </a:xfrm>
          <a:prstGeom prst="ellips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vert="eaVert" wrap="square"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Line 27">
            <a:extLst>
              <a:ext uri="{FF2B5EF4-FFF2-40B4-BE49-F238E27FC236}">
                <a16:creationId xmlns:a16="http://schemas.microsoft.com/office/drawing/2014/main" id="{E0B8B324-F610-4294-8103-7C6C8BBD39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72552" y="4343400"/>
            <a:ext cx="381000" cy="228600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vert="eaVert" anchor="ctr" anchorCtr="1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Picture 2" descr="Image result for marijuana">
            <a:extLst>
              <a:ext uri="{FF2B5EF4-FFF2-40B4-BE49-F238E27FC236}">
                <a16:creationId xmlns:a16="http://schemas.microsoft.com/office/drawing/2014/main" id="{F05BD319-7EEA-4FD3-A947-9E1FE6192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56639" y="3562105"/>
            <a:ext cx="791611" cy="52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ADCP_Logo1_2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102350"/>
            <a:ext cx="1905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58000" y="0"/>
            <a:ext cx="2286000" cy="6858000"/>
            <a:chOff x="7329" y="0"/>
            <a:chExt cx="8398" cy="15840"/>
          </a:xfrm>
          <a:scene3d>
            <a:camera prst="orthographicFront"/>
            <a:lightRig rig="sunset" dir="t"/>
          </a:scene3d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7344" y="0"/>
              <a:ext cx="8383" cy="15840"/>
              <a:chOff x="7560" y="0"/>
              <a:chExt cx="8047" cy="15840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7852" cy="15840"/>
              </a:xfrm>
              <a:prstGeom prst="rect">
                <a:avLst/>
              </a:prstGeom>
              <a:solidFill>
                <a:srgbClr val="A80054"/>
              </a:solidFill>
              <a:ln w="9525">
                <a:noFill/>
                <a:miter lim="800000"/>
                <a:headEnd/>
                <a:tailEnd/>
              </a:ln>
              <a:sp3d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cs typeface="+mn-cs"/>
                </a:endParaRPr>
              </a:p>
            </p:txBody>
          </p:sp>
          <p:sp>
            <p:nvSpPr>
              <p:cNvPr id="11" name="Rectangle 5" descr="Light vertical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93300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  <a:sp3d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>
                <a:defRPr/>
              </a:pP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>
                <a:defRPr/>
              </a:pP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191000" y="2922587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10%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7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0" name="Rectangle 7179"/>
          <p:cNvSpPr/>
          <p:nvPr/>
        </p:nvSpPr>
        <p:spPr>
          <a:xfrm>
            <a:off x="4140701" y="2907268"/>
            <a:ext cx="73609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1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4FE3D5A5-61D9-4F63-BC6A-47045DEB944E}"/>
              </a:ext>
            </a:extLst>
          </p:cNvPr>
          <p:cNvSpPr txBox="1">
            <a:spLocks/>
          </p:cNvSpPr>
          <p:nvPr/>
        </p:nvSpPr>
        <p:spPr bwMode="auto">
          <a:xfrm>
            <a:off x="0" y="3810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Arial" charset="0"/>
              </a:rPr>
              <a:t>Recreational Use in Medical MJ</a:t>
            </a:r>
          </a:p>
        </p:txBody>
      </p: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9FA202BF-4793-4079-91A9-266FB36EF6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3229882"/>
              </p:ext>
            </p:extLst>
          </p:nvPr>
        </p:nvGraphicFramePr>
        <p:xfrm>
          <a:off x="367256" y="1523999"/>
          <a:ext cx="6321524" cy="4578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C393CB30-C0C9-405B-B335-680E2D0CBFE8}"/>
              </a:ext>
            </a:extLst>
          </p:cNvPr>
          <p:cNvSpPr txBox="1"/>
          <p:nvPr/>
        </p:nvSpPr>
        <p:spPr>
          <a:xfrm>
            <a:off x="1285061" y="350520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56%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F797541-0D13-4295-A650-E816466BEAAF}"/>
              </a:ext>
            </a:extLst>
          </p:cNvPr>
          <p:cNvSpPr txBox="1"/>
          <p:nvPr/>
        </p:nvSpPr>
        <p:spPr>
          <a:xfrm>
            <a:off x="1295400" y="297180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62%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1331D6-DE20-46ED-83CB-247D47540038}"/>
              </a:ext>
            </a:extLst>
          </p:cNvPr>
          <p:cNvSpPr txBox="1"/>
          <p:nvPr/>
        </p:nvSpPr>
        <p:spPr>
          <a:xfrm>
            <a:off x="685800" y="2590800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Recreational</a:t>
            </a:r>
          </a:p>
          <a:p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states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36FECB-D60C-4BF5-BA5A-972EE53F5CC3}"/>
              </a:ext>
            </a:extLst>
          </p:cNvPr>
          <p:cNvCxnSpPr>
            <a:cxnSpLocks/>
          </p:cNvCxnSpPr>
          <p:nvPr/>
        </p:nvCxnSpPr>
        <p:spPr>
          <a:xfrm>
            <a:off x="1295400" y="2825949"/>
            <a:ext cx="152400" cy="22205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F4F599D-2486-4BA2-A5AC-6B77C2DC4C2E}"/>
              </a:ext>
            </a:extLst>
          </p:cNvPr>
          <p:cNvSpPr txBox="1"/>
          <p:nvPr/>
        </p:nvSpPr>
        <p:spPr>
          <a:xfrm>
            <a:off x="2732861" y="259080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78%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6235D4-9ADA-46F7-9B02-D43D800FE5EF}"/>
              </a:ext>
            </a:extLst>
          </p:cNvPr>
          <p:cNvSpPr txBox="1"/>
          <p:nvPr/>
        </p:nvSpPr>
        <p:spPr>
          <a:xfrm>
            <a:off x="4180661" y="4950023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4BD3B6-2C12-4CC7-838D-29DC22FD74AC}"/>
              </a:ext>
            </a:extLst>
          </p:cNvPr>
          <p:cNvSpPr txBox="1"/>
          <p:nvPr/>
        </p:nvSpPr>
        <p:spPr>
          <a:xfrm>
            <a:off x="5651648" y="5483423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7%</a:t>
            </a:r>
          </a:p>
        </p:txBody>
      </p:sp>
    </p:spTree>
    <p:extLst>
      <p:ext uri="{BB962C8B-B14F-4D97-AF65-F5344CB8AC3E}">
        <p14:creationId xmlns:p14="http://schemas.microsoft.com/office/powerpoint/2010/main" val="383467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8" grpId="0"/>
      <p:bldP spid="14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ADCP_Logo1_2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102350"/>
            <a:ext cx="1905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086600" y="0"/>
            <a:ext cx="2057400" cy="6858000"/>
            <a:chOff x="7329" y="0"/>
            <a:chExt cx="8398" cy="15840"/>
          </a:xfrm>
          <a:scene3d>
            <a:camera prst="orthographicFront"/>
            <a:lightRig rig="sunset" dir="t"/>
          </a:scene3d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7344" y="0"/>
              <a:ext cx="8383" cy="15840"/>
              <a:chOff x="7560" y="0"/>
              <a:chExt cx="8047" cy="15840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7852" cy="15840"/>
              </a:xfrm>
              <a:prstGeom prst="rect">
                <a:avLst/>
              </a:prstGeom>
              <a:solidFill>
                <a:srgbClr val="A80054"/>
              </a:solidFill>
              <a:ln w="9525">
                <a:noFill/>
                <a:miter lim="800000"/>
                <a:headEnd/>
                <a:tailEnd/>
              </a:ln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  <p:sp>
            <p:nvSpPr>
              <p:cNvPr id="11" name="Rectangle 5" descr="Light vertical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93300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  <a:sp3d/>
            </p:spPr>
            <p:txBody>
              <a:bodyPr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</p:grp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7C1E2E"/>
                </a:solidFill>
              </a:rPr>
              <a:t>Key Moments in NADCP History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0" y="3810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Physician Responsibilities</a:t>
            </a:r>
            <a:endParaRPr kumimoji="0" lang="en-US" sz="53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n-ea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0" y="54102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19600" y="56388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7"/>
          <p:cNvSpPr txBox="1">
            <a:spLocks noChangeArrowheads="1"/>
          </p:cNvSpPr>
          <p:nvPr/>
        </p:nvSpPr>
        <p:spPr bwMode="auto">
          <a:xfrm>
            <a:off x="0" y="1371600"/>
            <a:ext cx="7239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Continuing</a:t>
            </a:r>
            <a:r>
              <a:rPr lang="en-US" altLang="en-US" sz="2000" b="1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en-US" altLang="en-US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education on marijuana and participant’s specific condition(s)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000" b="1" baseline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Personally</a:t>
            </a:r>
            <a:r>
              <a:rPr lang="en-US" altLang="en-US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examine the participant and provide ongoing treatment or formal consultation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Diagnosis,</a:t>
            </a:r>
            <a:r>
              <a:rPr kumimoji="0" lang="en-US" altLang="en-US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 prognosis, planned course of treatment, and milestones for progress</a:t>
            </a:r>
            <a:endParaRPr kumimoji="0" lang="en-US" altLang="en-US" sz="2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Risks, benefits, and likelihood of success compared to other treatments for same condition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Prior response to approved treatments or reason for forgoing approved treatments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000" b="1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Informed consent akin to experimental treatments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Maintain adequate medical records to</a:t>
            </a:r>
            <a:r>
              <a:rPr kumimoji="0" lang="en-US" altLang="en-US" sz="2000" b="1" i="0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 permit peer review and regulatory oversight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000" b="1" baseline="0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Regular progress reports to drug court team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3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ADCP_Logo1_2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102350"/>
            <a:ext cx="1905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162800" y="0"/>
            <a:ext cx="1981200" cy="6858000"/>
            <a:chOff x="7329" y="0"/>
            <a:chExt cx="8398" cy="15840"/>
          </a:xfrm>
          <a:scene3d>
            <a:camera prst="orthographicFront"/>
            <a:lightRig rig="sunset" dir="t"/>
          </a:scene3d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7344" y="0"/>
              <a:ext cx="8383" cy="15840"/>
              <a:chOff x="7560" y="0"/>
              <a:chExt cx="8047" cy="15840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7852" cy="15840"/>
              </a:xfrm>
              <a:prstGeom prst="rect">
                <a:avLst/>
              </a:prstGeom>
              <a:solidFill>
                <a:srgbClr val="A80054"/>
              </a:solidFill>
              <a:ln w="9525">
                <a:noFill/>
                <a:miter lim="800000"/>
                <a:headEnd/>
                <a:tailEnd/>
              </a:ln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  <p:sp>
            <p:nvSpPr>
              <p:cNvPr id="11" name="Rectangle 5" descr="Light vertical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93300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  <a:sp3d/>
            </p:spPr>
            <p:txBody>
              <a:bodyPr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</p:grp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7C1E2E"/>
                </a:solidFill>
              </a:rPr>
              <a:t>Key Moments in NADCP History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0" y="3810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Malpractice Liability?</a:t>
            </a:r>
            <a:endParaRPr kumimoji="0" lang="en-US" sz="53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n-ea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0" y="54102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19600" y="56388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7"/>
          <p:cNvSpPr txBox="1">
            <a:spLocks noChangeArrowheads="1"/>
          </p:cNvSpPr>
          <p:nvPr/>
        </p:nvSpPr>
        <p:spPr bwMode="auto">
          <a:xfrm>
            <a:off x="0" y="1371600"/>
            <a:ext cx="7239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Medical marijuana statutes are not a shield</a:t>
            </a:r>
            <a:endParaRPr kumimoji="0" lang="en-US" altLang="en-US" sz="2200" b="1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200" b="1" baseline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Statutory</a:t>
            </a:r>
            <a:r>
              <a:rPr lang="en-US" altLang="en-US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requirements are a floor, not a ceiling</a:t>
            </a:r>
            <a:endParaRPr kumimoji="0" lang="en-US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Marijuana recommendation</a:t>
            </a:r>
            <a:r>
              <a:rPr kumimoji="0" lang="en-US" altLang="en-US" sz="2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 or certification almost certainly creates a doctor/patient relationship and concomitant duty of care</a:t>
            </a:r>
            <a:endParaRPr kumimoji="0" lang="en-US" altLang="en-US" sz="2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Standard of care (local custom OR reasonable physician standard)</a:t>
            </a:r>
            <a:endParaRPr kumimoji="0" lang="en-US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200" b="1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Professional practice guidelines, position statements, and scientific studies (hearsay?)</a:t>
            </a:r>
          </a:p>
          <a:p>
            <a:pPr eaLnBrk="1" hangingPunct="1">
              <a:spcBef>
                <a:spcPts val="600"/>
              </a:spcBef>
              <a:buClr>
                <a:srgbClr val="92D050"/>
              </a:buClr>
              <a:defRPr/>
            </a:pPr>
            <a:r>
              <a:rPr lang="en-US" altLang="en-US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Two schools of thought doctrine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200" b="1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Informed consent (material information)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200" b="1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Causality (the back door for scientific consensus)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200" b="1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Generally known information and common misconceptions</a:t>
            </a:r>
            <a:endParaRPr kumimoji="0" lang="en-US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63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ADCP_Logo1_2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102350"/>
            <a:ext cx="1905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162800" y="0"/>
            <a:ext cx="1981200" cy="6858000"/>
            <a:chOff x="7329" y="0"/>
            <a:chExt cx="8398" cy="15840"/>
          </a:xfrm>
          <a:scene3d>
            <a:camera prst="orthographicFront"/>
            <a:lightRig rig="sunset" dir="t"/>
          </a:scene3d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7344" y="0"/>
              <a:ext cx="8383" cy="15840"/>
              <a:chOff x="7560" y="0"/>
              <a:chExt cx="8047" cy="15840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7852" cy="15840"/>
              </a:xfrm>
              <a:prstGeom prst="rect">
                <a:avLst/>
              </a:prstGeom>
              <a:solidFill>
                <a:srgbClr val="A80054"/>
              </a:solidFill>
              <a:ln w="9525">
                <a:noFill/>
                <a:miter lim="800000"/>
                <a:headEnd/>
                <a:tailEnd/>
              </a:ln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  <p:sp>
            <p:nvSpPr>
              <p:cNvPr id="11" name="Rectangle 5" descr="Light vertical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93300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  <a:sp3d/>
            </p:spPr>
            <p:txBody>
              <a:bodyPr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</p:grp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7C1E2E"/>
                </a:solidFill>
              </a:rPr>
              <a:t>Key Moments in NADCP History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0" y="3810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Summary</a:t>
            </a:r>
            <a:endParaRPr kumimoji="0" lang="en-US" sz="53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n-ea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0" y="54102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19600" y="56388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7"/>
          <p:cNvSpPr txBox="1">
            <a:spLocks noChangeArrowheads="1"/>
          </p:cNvSpPr>
          <p:nvPr/>
        </p:nvSpPr>
        <p:spPr bwMode="auto">
          <a:xfrm>
            <a:off x="76200" y="1295400"/>
            <a:ext cx="7086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Medical marijuana statutes are </a:t>
            </a:r>
            <a:r>
              <a:rPr lang="en-US" altLang="en-US" sz="24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not</a:t>
            </a:r>
            <a:r>
              <a:rPr lang="en-US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dispositive of treatment court practices</a:t>
            </a:r>
            <a:endParaRPr kumimoji="0" lang="en-US" altLang="en-US" sz="2400" b="1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Reasonable to assume a Rational Basis Test applies (in decriminalized states)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Listen to the medical </a:t>
            </a:r>
            <a:r>
              <a:rPr lang="en-US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and scientific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facts, and balance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 the reasonably foreseeable risks and benefits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Leave your political and social beliefs at home!</a:t>
            </a:r>
            <a:endParaRPr kumimoji="0" lang="en-US" altLang="en-US" sz="2400" b="1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400" b="1" baseline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Explain your decisions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Develop working relationships with competent and informed physicians in your community</a:t>
            </a:r>
            <a:endParaRPr lang="en-US" altLang="en-US" sz="2400" b="1" baseline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endParaRPr kumimoji="0" lang="en-US" altLang="en-US" sz="2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47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ADCP_Logo1_2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102350"/>
            <a:ext cx="1905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553200" y="0"/>
            <a:ext cx="2590800" cy="6858000"/>
            <a:chOff x="7329" y="0"/>
            <a:chExt cx="8398" cy="15840"/>
          </a:xfrm>
          <a:scene3d>
            <a:camera prst="orthographicFront"/>
            <a:lightRig rig="sunset" dir="t"/>
          </a:scene3d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7344" y="0"/>
              <a:ext cx="8383" cy="15840"/>
              <a:chOff x="7560" y="0"/>
              <a:chExt cx="8047" cy="15840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7852" cy="15840"/>
              </a:xfrm>
              <a:prstGeom prst="rect">
                <a:avLst/>
              </a:prstGeom>
              <a:solidFill>
                <a:srgbClr val="A80054"/>
              </a:solidFill>
              <a:ln w="9525">
                <a:noFill/>
                <a:miter lim="800000"/>
                <a:headEnd/>
                <a:tailEnd/>
              </a:ln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  <p:sp>
            <p:nvSpPr>
              <p:cNvPr id="11" name="Rectangle 5" descr="Light vertical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93300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  <a:sp3d/>
            </p:spPr>
            <p:txBody>
              <a:bodyPr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</p:grp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7C1E2E"/>
                </a:solidFill>
              </a:rPr>
              <a:t>Key Moments in NADCP History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0" y="3810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Arial" charset="0"/>
              </a:rPr>
              <a:t>Legal Issues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86000" y="54102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19600" y="56388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7"/>
          <p:cNvSpPr txBox="1">
            <a:spLocks noChangeArrowheads="1"/>
          </p:cNvSpPr>
          <p:nvPr/>
        </p:nvSpPr>
        <p:spPr bwMode="auto">
          <a:xfrm>
            <a:off x="152400" y="1676400"/>
            <a:ext cx="6248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Criminal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liability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Professional disciplinary action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800" b="1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rofessional malpractice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Product liability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Conditions of correctional supervision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7A6F3D-75A7-46E7-8D9C-7E8DCCCAF06B}"/>
              </a:ext>
            </a:extLst>
          </p:cNvPr>
          <p:cNvSpPr txBox="1"/>
          <p:nvPr/>
        </p:nvSpPr>
        <p:spPr>
          <a:xfrm>
            <a:off x="5029200" y="2667000"/>
            <a:ext cx="9557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0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C49E0-EC9B-47C1-9CC2-AE9E84DC0F39}"/>
              </a:ext>
            </a:extLst>
          </p:cNvPr>
          <p:cNvSpPr txBox="1"/>
          <p:nvPr/>
        </p:nvSpPr>
        <p:spPr>
          <a:xfrm>
            <a:off x="6324600" y="3924181"/>
            <a:ext cx="2741456" cy="73866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Unaffected</a:t>
            </a:r>
            <a:r>
              <a:rPr lang="en-US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state </a:t>
            </a:r>
          </a:p>
          <a:p>
            <a:r>
              <a:rPr lang="en-US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marijuana statutes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0980310-ACCB-4841-944C-0F50DEB0D543}"/>
              </a:ext>
            </a:extLst>
          </p:cNvPr>
          <p:cNvCxnSpPr/>
          <p:nvPr/>
        </p:nvCxnSpPr>
        <p:spPr>
          <a:xfrm flipH="1">
            <a:off x="5867400" y="4343400"/>
            <a:ext cx="3810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19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  <p:bldP spid="7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ADCP_Logo1_2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102350"/>
            <a:ext cx="1905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553200" y="0"/>
            <a:ext cx="2590800" cy="6858000"/>
            <a:chOff x="7329" y="0"/>
            <a:chExt cx="8398" cy="15840"/>
          </a:xfrm>
          <a:scene3d>
            <a:camera prst="orthographicFront"/>
            <a:lightRig rig="sunset" dir="t"/>
          </a:scene3d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7344" y="0"/>
              <a:ext cx="8383" cy="15840"/>
              <a:chOff x="7560" y="0"/>
              <a:chExt cx="8047" cy="15840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7852" cy="15840"/>
              </a:xfrm>
              <a:prstGeom prst="rect">
                <a:avLst/>
              </a:prstGeom>
              <a:solidFill>
                <a:srgbClr val="A80054"/>
              </a:solidFill>
              <a:ln w="9525">
                <a:noFill/>
                <a:miter lim="800000"/>
                <a:headEnd/>
                <a:tailEnd/>
              </a:ln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  <p:sp>
            <p:nvSpPr>
              <p:cNvPr id="11" name="Rectangle 5" descr="Light vertical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93300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  <a:sp3d/>
            </p:spPr>
            <p:txBody>
              <a:bodyPr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</p:grp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7C1E2E"/>
                </a:solidFill>
              </a:rPr>
              <a:t>Key Moments in NADCP History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0" y="3810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Arial" charset="0"/>
              </a:rPr>
              <a:t>Supervision Conditions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86000" y="54102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19600" y="56388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7"/>
          <p:cNvSpPr txBox="1">
            <a:spLocks noChangeArrowheads="1"/>
          </p:cNvSpPr>
          <p:nvPr/>
        </p:nvSpPr>
        <p:spPr bwMode="auto">
          <a:xfrm>
            <a:off x="152400" y="1447800"/>
            <a:ext cx="6324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NADCP Best Practice Standards</a:t>
            </a:r>
            <a:r>
              <a:rPr kumimoji="0" lang="en-US" altLang="en-US" sz="2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 and BJA/CSAT Discretionary Grant Attestation are </a:t>
            </a:r>
            <a:r>
              <a:rPr kumimoji="0" lang="en-US" altLang="en-US" sz="2200" b="1" i="0" u="sng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inapplicable</a:t>
            </a:r>
            <a:r>
              <a:rPr kumimoji="0" lang="en-US" altLang="en-US" sz="2200" b="1" i="0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 (not “legally prescribed”</a:t>
            </a:r>
            <a:r>
              <a:rPr lang="en-US" altLang="en-US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)</a:t>
            </a:r>
            <a:endParaRPr kumimoji="0" lang="en-US" altLang="en-US" sz="2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Rational Basis</a:t>
            </a:r>
            <a:r>
              <a:rPr kumimoji="0" lang="en-US" altLang="en-US" sz="2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 Test, at most </a:t>
            </a:r>
            <a:r>
              <a:rPr kumimoji="0" lang="en-US" altLang="en-US" sz="2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*</a:t>
            </a:r>
            <a:r>
              <a:rPr kumimoji="0" lang="en-US" altLang="en-US" sz="2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 (decriminalized states only)</a:t>
            </a:r>
            <a:endParaRPr kumimoji="0" lang="en-US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Particularized facts based, in part, on expert evidence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200" b="1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Reviewable record for appeal</a:t>
            </a:r>
            <a:endParaRPr kumimoji="0" lang="en-US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Findings of reasonably anticipated harms and benefits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Evidence sufficient to support the findings (light burden of proof)</a:t>
            </a:r>
            <a:r>
              <a:rPr lang="en-US" altLang="en-US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endParaRPr kumimoji="0" lang="en-US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8C4863-AF21-4A91-B867-125C11BBD83B}"/>
              </a:ext>
            </a:extLst>
          </p:cNvPr>
          <p:cNvSpPr txBox="1"/>
          <p:nvPr/>
        </p:nvSpPr>
        <p:spPr>
          <a:xfrm>
            <a:off x="6999426" y="5943600"/>
            <a:ext cx="198009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i="1" dirty="0"/>
              <a:t>People v. </a:t>
            </a:r>
            <a:r>
              <a:rPr lang="en-US" i="1" dirty="0" err="1"/>
              <a:t>Beaty</a:t>
            </a:r>
            <a:endParaRPr lang="en-US" i="1" dirty="0"/>
          </a:p>
          <a:p>
            <a:r>
              <a:rPr lang="en-US" dirty="0"/>
              <a:t>  (Cal. App. 2010)</a:t>
            </a:r>
          </a:p>
        </p:txBody>
      </p:sp>
    </p:spTree>
    <p:extLst>
      <p:ext uri="{BB962C8B-B14F-4D97-AF65-F5344CB8AC3E}">
        <p14:creationId xmlns:p14="http://schemas.microsoft.com/office/powerpoint/2010/main" val="360923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-76200" y="304800"/>
            <a:ext cx="88392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500" u="none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Poorer CJ Outcomes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  <a:ea typeface="+mj-ea"/>
                <a:cs typeface="+mj-cs"/>
              </a:rPr>
              <a:t>National Position Statements</a:t>
            </a:r>
            <a:endParaRPr kumimoji="0" lang="en-US" sz="5300" b="1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j-ea"/>
              <a:cs typeface="+mj-cs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228600" y="1143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43000"/>
              </a:lnSpc>
              <a:spcBef>
                <a:spcPts val="600"/>
              </a:spcBef>
              <a:buClr>
                <a:srgbClr val="FF0000"/>
              </a:buClr>
              <a:buNone/>
            </a:pPr>
            <a:r>
              <a:rPr lang="en-US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NOT Medicinal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(as of Dec. 2016):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U.S. Food &amp; Drug Administration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U.S. Dept. of Health &amp; Human Services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National Academy of Sciences Institute of Medicine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Academy of Addiction Psychiatry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Academy of Family Physicians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Academy of Neurology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Academy of Pediatrics 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College of Obstetricians &amp; Gynecologists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College of Physicians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Epilepsy Society 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Medical Association (also Canadian and Australian Medical Associations) 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Osteopathic Academy of Addiction Psychiatry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Psychiatric Association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Society of Addiction Medicine 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Society for Pain Management Nursing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National Association of Alcohol &amp; Drug Abuse Counselors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National Association of Drug Court Professionals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National Association of School Nurses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National Center on Addiction &amp; Substance Abuse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National Council on Alcoholism &amp; Drug Dependence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Tuberous Sclerosis Alliance</a:t>
            </a: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43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43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55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i="1" u="sng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55000"/>
              </a:lnSpc>
              <a:spcBef>
                <a:spcPct val="15000"/>
              </a:spcBef>
              <a:buClr>
                <a:srgbClr val="FF0000"/>
              </a:buClr>
              <a:buFontTx/>
              <a:buNone/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80617-F781-474C-9154-10D7DF654FDE}"/>
              </a:ext>
            </a:extLst>
          </p:cNvPr>
          <p:cNvSpPr txBox="1"/>
          <p:nvPr/>
        </p:nvSpPr>
        <p:spPr>
          <a:xfrm>
            <a:off x="6324600" y="6096000"/>
            <a:ext cx="2663293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Marlowe (2016)</a:t>
            </a:r>
          </a:p>
          <a:p>
            <a:r>
              <a:rPr lang="en-US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ABA Health Lawyer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</a:p>
        </p:txBody>
      </p:sp>
      <p:pic>
        <p:nvPicPr>
          <p:cNvPr id="45058" name="Picture 2" descr="Image result for marijuana">
            <a:extLst>
              <a:ext uri="{FF2B5EF4-FFF2-40B4-BE49-F238E27FC236}">
                <a16:creationId xmlns:a16="http://schemas.microsoft.com/office/drawing/2014/main" id="{ACDA18BC-B444-4F2B-8CAB-32339B75E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336" y="1371600"/>
            <a:ext cx="2619064" cy="173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39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-76200" y="304800"/>
            <a:ext cx="88392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500" u="none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Poorer CJ Outcomes</a:t>
            </a: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228600" y="1143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43000"/>
              </a:lnSpc>
              <a:spcBef>
                <a:spcPts val="600"/>
              </a:spcBef>
              <a:buClr>
                <a:srgbClr val="FF0000"/>
              </a:buClr>
              <a:buNone/>
            </a:pPr>
            <a:r>
              <a:rPr lang="en-US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NOT Medicinal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(as of Dec. 2016):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U.S. Food &amp; Drug Administration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U.S. Dept. of Health &amp; Human Services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National Academy of Sciences Institute of Medicine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American Academy of Addiction Psychiatry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Academy of Family Physicians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Academy of Neurology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Academy of Pediatrics 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College of Obstetricians &amp; Gynecologists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College of Physicians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Epilepsy Society 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Medical Association (also Canadian and Australian Medical Associations) 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American Osteopathic Academy of Addiction Psychiatry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American Psychiatric Association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American Society of Addiction Medicine 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Society for Pain Management Nursing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National Association of Alcohol &amp; Drug Abuse Counselors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National Association of Drug Court Professionals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National Association of School Nurses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National Center on Addiction &amp; Substance Abuse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National Council on Alcoholism &amp; Drug Dependence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Tuberous Sclerosis Alliance</a:t>
            </a: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43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43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55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i="1" u="sng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55000"/>
              </a:lnSpc>
              <a:spcBef>
                <a:spcPct val="15000"/>
              </a:spcBef>
              <a:buClr>
                <a:srgbClr val="FF0000"/>
              </a:buClr>
              <a:buFontTx/>
              <a:buNone/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80617-F781-474C-9154-10D7DF654FDE}"/>
              </a:ext>
            </a:extLst>
          </p:cNvPr>
          <p:cNvSpPr txBox="1"/>
          <p:nvPr/>
        </p:nvSpPr>
        <p:spPr>
          <a:xfrm>
            <a:off x="6324600" y="6096000"/>
            <a:ext cx="2663293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Marlowe (2016)</a:t>
            </a:r>
          </a:p>
          <a:p>
            <a:r>
              <a:rPr lang="en-US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ABA Health Lawyer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</a:p>
        </p:txBody>
      </p:sp>
      <p:pic>
        <p:nvPicPr>
          <p:cNvPr id="45058" name="Picture 2" descr="Image result for marijuana">
            <a:extLst>
              <a:ext uri="{FF2B5EF4-FFF2-40B4-BE49-F238E27FC236}">
                <a16:creationId xmlns:a16="http://schemas.microsoft.com/office/drawing/2014/main" id="{ACDA18BC-B444-4F2B-8CAB-32339B75E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336" y="1371600"/>
            <a:ext cx="2619064" cy="173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AD260F5-D1CF-4BC1-8C7F-14E7D0F88EFE}"/>
              </a:ext>
            </a:extLst>
          </p:cNvPr>
          <p:cNvSpPr txBox="1">
            <a:spLocks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  <a:ea typeface="+mj-ea"/>
                <a:cs typeface="+mj-cs"/>
              </a:rPr>
              <a:t>National Position Statements</a:t>
            </a:r>
            <a:endParaRPr kumimoji="0" lang="en-US" sz="5300" b="1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556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-76200" y="304800"/>
            <a:ext cx="88392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500" u="none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Poorer CJ Outcomes</a:t>
            </a: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228600" y="12192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43000"/>
              </a:lnSpc>
              <a:spcBef>
                <a:spcPts val="600"/>
              </a:spcBef>
              <a:buClr>
                <a:srgbClr val="FF0000"/>
              </a:buClr>
              <a:buNone/>
            </a:pPr>
            <a:r>
              <a:rPr lang="en-US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IS Medicinal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(as of Dec. 2016):</a:t>
            </a:r>
          </a:p>
          <a:p>
            <a:pPr eaLnBrk="1" hangingPunct="1">
              <a:spcBef>
                <a:spcPts val="3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American Nurses Association</a:t>
            </a:r>
          </a:p>
          <a:p>
            <a:pPr eaLnBrk="1" hangingPunct="1">
              <a:spcBef>
                <a:spcPts val="3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U.S. Pain Foundation</a:t>
            </a:r>
          </a:p>
          <a:p>
            <a:pPr eaLnBrk="1" hangingPunct="1">
              <a:spcBef>
                <a:spcPts val="0"/>
              </a:spcBef>
              <a:buClr>
                <a:srgbClr val="FF0000"/>
              </a:buClr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43000"/>
              </a:lnSpc>
              <a:spcBef>
                <a:spcPts val="6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43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43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55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i="1" u="sng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55000"/>
              </a:lnSpc>
              <a:spcBef>
                <a:spcPct val="15000"/>
              </a:spcBef>
              <a:buClr>
                <a:srgbClr val="FF0000"/>
              </a:buClr>
              <a:buFontTx/>
              <a:buNone/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80617-F781-474C-9154-10D7DF654FDE}"/>
              </a:ext>
            </a:extLst>
          </p:cNvPr>
          <p:cNvSpPr txBox="1"/>
          <p:nvPr/>
        </p:nvSpPr>
        <p:spPr>
          <a:xfrm>
            <a:off x="6324600" y="6096000"/>
            <a:ext cx="2663293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Marlowe (2016)</a:t>
            </a:r>
          </a:p>
          <a:p>
            <a:r>
              <a:rPr lang="en-US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ABA Health Lawyer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</a:p>
        </p:txBody>
      </p:sp>
      <p:pic>
        <p:nvPicPr>
          <p:cNvPr id="9" name="Picture 2" descr="Image result for marijuana">
            <a:extLst>
              <a:ext uri="{FF2B5EF4-FFF2-40B4-BE49-F238E27FC236}">
                <a16:creationId xmlns:a16="http://schemas.microsoft.com/office/drawing/2014/main" id="{C5A4D1B0-3DDF-4575-AFC5-58D556098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336" y="1371600"/>
            <a:ext cx="2619064" cy="173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35F8403-C4A8-4C61-9A06-C595AE677193}"/>
              </a:ext>
            </a:extLst>
          </p:cNvPr>
          <p:cNvSpPr txBox="1">
            <a:spLocks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  <a:ea typeface="+mj-ea"/>
                <a:cs typeface="+mj-cs"/>
              </a:rPr>
              <a:t>National Position Statements</a:t>
            </a:r>
            <a:endParaRPr kumimoji="0" lang="en-US" sz="5300" b="1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507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-76200" y="304800"/>
            <a:ext cx="88392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500" u="none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Poorer CJ Outcomes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  <a:ea typeface="+mj-ea"/>
                <a:cs typeface="+mj-cs"/>
              </a:rPr>
              <a:t>Medical Marijuana Research</a:t>
            </a:r>
            <a:endParaRPr kumimoji="0" lang="en-US" sz="5300" b="1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j-ea"/>
              <a:cs typeface="+mj-cs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381000" y="990600"/>
            <a:ext cx="5715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43000"/>
              </a:lnSpc>
              <a:spcBef>
                <a:spcPts val="600"/>
              </a:spcBef>
              <a:buClr>
                <a:srgbClr val="FF0000"/>
              </a:buClr>
              <a:buNone/>
            </a:pPr>
            <a:r>
              <a:rPr lang="en-US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Probably Beneficial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Appetite stimulant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Reduction of nausea</a:t>
            </a:r>
          </a:p>
          <a:p>
            <a:pPr marL="0" indent="0" eaLnBrk="1" hangingPunct="1">
              <a:spcBef>
                <a:spcPts val="600"/>
              </a:spcBef>
              <a:buClr>
                <a:srgbClr val="FF0000"/>
              </a:buClr>
              <a:buNone/>
            </a:pPr>
            <a:r>
              <a:rPr lang="en-US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Proof of Concept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Neuropathic or cancer pain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Spasticity associated with multiple sclerosis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Probably Harmful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Substance use disorders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Anxiety, depression, or PTSD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Psychotic disorders including schizophrenia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Sleep disorders and insomnia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Immune suppression disorders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Male infertility or sperm </a:t>
            </a: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immotility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Clr>
                <a:srgbClr val="FF0000"/>
              </a:buClr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Insufficient or No Evidence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Epilepsy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Glaucoma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Alzheimer’s, Parkinson’s, or Tourette’s syndromes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Autism 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Urinary tract or gastrointestinal disorders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Any other illness or disorder . . . </a:t>
            </a:r>
            <a:endParaRPr lang="en-US" sz="1600" b="1" dirty="0">
              <a:latin typeface="Arial" charset="0"/>
            </a:endParaRPr>
          </a:p>
          <a:p>
            <a:pPr eaLnBrk="1" hangingPunct="1">
              <a:lnSpc>
                <a:spcPct val="143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43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55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i="1" u="sng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55000"/>
              </a:lnSpc>
              <a:spcBef>
                <a:spcPct val="15000"/>
              </a:spcBef>
              <a:buClr>
                <a:srgbClr val="FF0000"/>
              </a:buClr>
              <a:buFontTx/>
              <a:buNone/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80617-F781-474C-9154-10D7DF654FDE}"/>
              </a:ext>
            </a:extLst>
          </p:cNvPr>
          <p:cNvSpPr txBox="1"/>
          <p:nvPr/>
        </p:nvSpPr>
        <p:spPr>
          <a:xfrm>
            <a:off x="6324600" y="6096000"/>
            <a:ext cx="2663293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Marlowe (2016)</a:t>
            </a:r>
          </a:p>
          <a:p>
            <a:r>
              <a:rPr lang="en-US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ABA Health Lawyer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</a:p>
        </p:txBody>
      </p:sp>
      <p:pic>
        <p:nvPicPr>
          <p:cNvPr id="9" name="Picture 2" descr="Image result for marijuana">
            <a:extLst>
              <a:ext uri="{FF2B5EF4-FFF2-40B4-BE49-F238E27FC236}">
                <a16:creationId xmlns:a16="http://schemas.microsoft.com/office/drawing/2014/main" id="{C5A4D1B0-3DDF-4575-AFC5-58D556098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336" y="1371600"/>
            <a:ext cx="2619064" cy="173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CFCE64-86AC-4403-B019-A0750A01F514}"/>
              </a:ext>
            </a:extLst>
          </p:cNvPr>
          <p:cNvSpPr txBox="1"/>
          <p:nvPr/>
        </p:nvSpPr>
        <p:spPr>
          <a:xfrm>
            <a:off x="3429000" y="1447800"/>
            <a:ext cx="2775119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Likely attributable to THC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7E3634F-5EB6-4506-95B0-2499F82C7FA7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2849732" y="1632466"/>
            <a:ext cx="579268" cy="70567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C8D0B31-AB78-4476-B686-A11F055C8035}"/>
              </a:ext>
            </a:extLst>
          </p:cNvPr>
          <p:cNvSpPr txBox="1"/>
          <p:nvPr/>
        </p:nvSpPr>
        <p:spPr>
          <a:xfrm>
            <a:off x="3701881" y="2057400"/>
            <a:ext cx="277511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Likely attributable to CBD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5BABD2C-3AC2-42A5-8A2C-76863B2371E2}"/>
              </a:ext>
            </a:extLst>
          </p:cNvPr>
          <p:cNvCxnSpPr>
            <a:cxnSpLocks/>
          </p:cNvCxnSpPr>
          <p:nvPr/>
        </p:nvCxnSpPr>
        <p:spPr>
          <a:xfrm flipH="1">
            <a:off x="3657600" y="2450068"/>
            <a:ext cx="882481" cy="140732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66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4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-76200" y="304800"/>
            <a:ext cx="88392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500" u="none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Poorer CJ Outcomes</a:t>
            </a: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228600" y="1219200"/>
            <a:ext cx="8610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buClr>
                <a:srgbClr val="FF0000"/>
              </a:buClr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43000"/>
              </a:lnSpc>
              <a:spcBef>
                <a:spcPts val="6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43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43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55000"/>
              </a:lnSpc>
              <a:spcBef>
                <a:spcPct val="15000"/>
              </a:spcBef>
              <a:buClr>
                <a:srgbClr val="FF0000"/>
              </a:buClr>
            </a:pPr>
            <a:endParaRPr lang="en-US" sz="2900" b="1" i="1" u="sng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55000"/>
              </a:lnSpc>
              <a:spcBef>
                <a:spcPct val="15000"/>
              </a:spcBef>
              <a:buClr>
                <a:srgbClr val="FF0000"/>
              </a:buClr>
              <a:buFontTx/>
              <a:buNone/>
            </a:pPr>
            <a:endParaRPr lang="en-US" sz="29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35F8403-C4A8-4C61-9A06-C595AE677193}"/>
              </a:ext>
            </a:extLst>
          </p:cNvPr>
          <p:cNvSpPr txBox="1">
            <a:spLocks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3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  <a:ea typeface="+mj-ea"/>
                <a:cs typeface="+mj-cs"/>
              </a:rPr>
              <a:t>Dependence Liability</a:t>
            </a:r>
            <a:endParaRPr kumimoji="0" lang="en-US" sz="5300" b="1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j-ea"/>
              <a:cs typeface="+mj-cs"/>
            </a:endParaRPr>
          </a:p>
        </p:txBody>
      </p:sp>
      <p:graphicFrame>
        <p:nvGraphicFramePr>
          <p:cNvPr id="11" name="Object 6">
            <a:extLst>
              <a:ext uri="{FF2B5EF4-FFF2-40B4-BE49-F238E27FC236}">
                <a16:creationId xmlns:a16="http://schemas.microsoft.com/office/drawing/2014/main" id="{AE690DBF-B889-4DC2-AF87-F77A10A974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30501"/>
              </p:ext>
            </p:extLst>
          </p:nvPr>
        </p:nvGraphicFramePr>
        <p:xfrm>
          <a:off x="661988" y="1763693"/>
          <a:ext cx="7491412" cy="43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722320D-EDA1-432C-AF99-92FEA27DF3CB}"/>
              </a:ext>
            </a:extLst>
          </p:cNvPr>
          <p:cNvSpPr txBox="1"/>
          <p:nvPr/>
        </p:nvSpPr>
        <p:spPr>
          <a:xfrm>
            <a:off x="609600" y="1558261"/>
            <a:ext cx="72939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Figure.  Likelihood of Dependence by Substance and Frequency or Timing of Use.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058501-221F-4A3F-869A-C873358C572C}"/>
              </a:ext>
            </a:extLst>
          </p:cNvPr>
          <p:cNvSpPr txBox="1"/>
          <p:nvPr/>
        </p:nvSpPr>
        <p:spPr>
          <a:xfrm>
            <a:off x="838200" y="5751493"/>
            <a:ext cx="678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u="sng" dirty="0"/>
              <a:t>Sources</a:t>
            </a:r>
            <a:r>
              <a:rPr lang="en-US" sz="700" dirty="0"/>
              <a:t>: Peggy van der Pol et al., </a:t>
            </a:r>
            <a:r>
              <a:rPr lang="en-US" sz="700" i="1" dirty="0"/>
              <a:t>Predicting the Transition From Frequent Cannabis Use to Cannabis Dependence: A Three-Year Prospective Study</a:t>
            </a:r>
            <a:r>
              <a:rPr lang="en-US" sz="700" dirty="0"/>
              <a:t>, 133 </a:t>
            </a:r>
            <a:r>
              <a:rPr lang="en-US" sz="700" cap="small" dirty="0"/>
              <a:t>Drug &amp; Alcohol Dependence</a:t>
            </a:r>
            <a:r>
              <a:rPr lang="en-US" sz="700" dirty="0"/>
              <a:t> 352, 354 (2013);</a:t>
            </a:r>
            <a:r>
              <a:rPr lang="en-US" sz="700" cap="small" dirty="0"/>
              <a:t> </a:t>
            </a:r>
            <a:r>
              <a:rPr lang="en-US" sz="700" dirty="0"/>
              <a:t>Howard B. Moss et al., </a:t>
            </a:r>
            <a:r>
              <a:rPr lang="en-US" sz="700" i="1" dirty="0"/>
              <a:t>Early Adolescent Patterns of Alcohol, Cigarettes, and Marijuana </a:t>
            </a:r>
            <a:r>
              <a:rPr lang="en-US" sz="700" i="1" dirty="0" err="1"/>
              <a:t>Polysubstance</a:t>
            </a:r>
            <a:r>
              <a:rPr lang="en-US" sz="700" i="1" dirty="0"/>
              <a:t> Use and Young Adult Substance Use Outcomes in an Nationally Representative Sample</a:t>
            </a:r>
            <a:r>
              <a:rPr lang="en-US" sz="700" dirty="0"/>
              <a:t>, 136 </a:t>
            </a:r>
            <a:r>
              <a:rPr lang="en-US" sz="700" cap="small" dirty="0"/>
              <a:t>Drug &amp; Alcohol Dependence </a:t>
            </a:r>
            <a:r>
              <a:rPr lang="en-US" sz="700" dirty="0"/>
              <a:t>51, 57 tbl.4 (2014); James C. Anthony et al</a:t>
            </a:r>
            <a:r>
              <a:rPr lang="en-US" sz="700" i="1" dirty="0"/>
              <a:t>., Comparative Epidemiology of Dependence on Tobacco, Alcohol, Controlled Substances, and Inhalants: Basic Findings From the National Comorbidity Study</a:t>
            </a:r>
            <a:r>
              <a:rPr lang="en-US" sz="700" dirty="0"/>
              <a:t>, 2 </a:t>
            </a:r>
            <a:r>
              <a:rPr lang="en-US" sz="700" cap="small" dirty="0"/>
              <a:t>Experimental &amp; Clinical Psychopharmacology </a:t>
            </a:r>
            <a:r>
              <a:rPr lang="en-US" sz="700" dirty="0"/>
              <a:t>244, 251. tbl.2 (1994); Denise </a:t>
            </a:r>
            <a:r>
              <a:rPr lang="en-US" sz="700" dirty="0" err="1"/>
              <a:t>Kandel</a:t>
            </a:r>
            <a:r>
              <a:rPr lang="en-US" sz="700" dirty="0"/>
              <a:t> et al., </a:t>
            </a:r>
            <a:r>
              <a:rPr lang="en-US" sz="700" i="1" dirty="0"/>
              <a:t>Prevalence and Demographic Correlates of Symptoms of Last Year Dependence on Alcohol, Nicotine, Marijuana and Cocaine in the U.S. Population</a:t>
            </a:r>
            <a:r>
              <a:rPr lang="en-US" sz="700" dirty="0"/>
              <a:t>, 44 </a:t>
            </a:r>
            <a:r>
              <a:rPr lang="en-US" sz="700" cap="small" dirty="0"/>
              <a:t>Drug &amp; Alcohol Dependence </a:t>
            </a:r>
            <a:r>
              <a:rPr lang="en-US" sz="700" dirty="0"/>
              <a:t>11, 19 tbl.2 (1997); F. A. Wagner &amp; James C. Anthony, </a:t>
            </a:r>
            <a:r>
              <a:rPr lang="en-US" sz="700" i="1" dirty="0"/>
              <a:t>From First Drug Use to Drug Dependence: Developmental Periods of Risk for Dependence Upon Marijuana, Cocaine, and Alcohol</a:t>
            </a:r>
            <a:r>
              <a:rPr lang="en-US" sz="700" dirty="0"/>
              <a:t>, 26 </a:t>
            </a:r>
            <a:r>
              <a:rPr lang="en-US" sz="700" cap="small" dirty="0" err="1"/>
              <a:t>Neuropsychopharmacology</a:t>
            </a:r>
            <a:r>
              <a:rPr lang="en-US" sz="700" dirty="0"/>
              <a:t> 479 (2002); Alan J. </a:t>
            </a:r>
            <a:r>
              <a:rPr lang="en-US" sz="700" dirty="0" err="1"/>
              <a:t>Budney</a:t>
            </a:r>
            <a:r>
              <a:rPr lang="en-US" sz="700" dirty="0"/>
              <a:t> &amp; B. A. Moore, </a:t>
            </a:r>
            <a:r>
              <a:rPr lang="en-US" sz="700" i="1" dirty="0"/>
              <a:t>Development and Consequences of Cannabis Dependence</a:t>
            </a:r>
            <a:r>
              <a:rPr lang="en-US" sz="700" dirty="0"/>
              <a:t>, 42 </a:t>
            </a:r>
            <a:r>
              <a:rPr lang="en-US" sz="700" cap="small" dirty="0"/>
              <a:t>J. Clinical Pharmacology 1S (2002)</a:t>
            </a:r>
            <a:r>
              <a:rPr lang="en-US" sz="700" dirty="0"/>
              <a:t>.</a:t>
            </a:r>
            <a:endParaRPr lang="en-US" sz="7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8E96CB-F7AC-486E-8309-4D6E81B6D792}"/>
              </a:ext>
            </a:extLst>
          </p:cNvPr>
          <p:cNvSpPr txBox="1"/>
          <p:nvPr/>
        </p:nvSpPr>
        <p:spPr>
          <a:xfrm>
            <a:off x="7230323" y="3121968"/>
            <a:ext cx="16850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Frequent (nearly daily) use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0B9EA4-6B7D-4052-909E-0F5540025CC1}"/>
              </a:ext>
            </a:extLst>
          </p:cNvPr>
          <p:cNvSpPr txBox="1"/>
          <p:nvPr/>
        </p:nvSpPr>
        <p:spPr>
          <a:xfrm>
            <a:off x="7230323" y="2740968"/>
            <a:ext cx="10695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Any lifetime use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34FD1D-2AA2-440D-BF72-1ADED26645F3}"/>
              </a:ext>
            </a:extLst>
          </p:cNvPr>
          <p:cNvSpPr txBox="1"/>
          <p:nvPr/>
        </p:nvSpPr>
        <p:spPr>
          <a:xfrm>
            <a:off x="7230323" y="2362200"/>
            <a:ext cx="9348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Past-year use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3234AF-C360-46BC-A957-F9028599FF7D}"/>
              </a:ext>
            </a:extLst>
          </p:cNvPr>
          <p:cNvSpPr/>
          <p:nvPr/>
        </p:nvSpPr>
        <p:spPr>
          <a:xfrm>
            <a:off x="7162800" y="3200400"/>
            <a:ext cx="762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E9C95C0-DDCC-4ADD-95AB-89E1872E762E}"/>
              </a:ext>
            </a:extLst>
          </p:cNvPr>
          <p:cNvSpPr/>
          <p:nvPr/>
        </p:nvSpPr>
        <p:spPr>
          <a:xfrm>
            <a:off x="7162800" y="2819400"/>
            <a:ext cx="76200" cy="152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0F5AA3B-5BD0-4399-9583-0A3E2E02528A}"/>
              </a:ext>
            </a:extLst>
          </p:cNvPr>
          <p:cNvSpPr/>
          <p:nvPr/>
        </p:nvSpPr>
        <p:spPr>
          <a:xfrm>
            <a:off x="7162800" y="2438400"/>
            <a:ext cx="76200" cy="152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AFBCA51-B820-4EC7-9A2A-5019B067DA87}"/>
              </a:ext>
            </a:extLst>
          </p:cNvPr>
          <p:cNvSpPr/>
          <p:nvPr/>
        </p:nvSpPr>
        <p:spPr>
          <a:xfrm>
            <a:off x="1219200" y="2205099"/>
            <a:ext cx="685800" cy="38570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4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ADCP_Logo1_2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102350"/>
            <a:ext cx="1905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553200" y="0"/>
            <a:ext cx="2590800" cy="6858000"/>
            <a:chOff x="7329" y="0"/>
            <a:chExt cx="8398" cy="15840"/>
          </a:xfrm>
          <a:scene3d>
            <a:camera prst="orthographicFront"/>
            <a:lightRig rig="sunset" dir="t"/>
          </a:scene3d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7344" y="0"/>
              <a:ext cx="8383" cy="15840"/>
              <a:chOff x="7560" y="0"/>
              <a:chExt cx="8047" cy="15840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7852" cy="15840"/>
              </a:xfrm>
              <a:prstGeom prst="rect">
                <a:avLst/>
              </a:prstGeom>
              <a:solidFill>
                <a:srgbClr val="A80054"/>
              </a:solidFill>
              <a:ln w="9525">
                <a:noFill/>
                <a:miter lim="800000"/>
                <a:headEnd/>
                <a:tailEnd/>
              </a:ln>
              <a:sp3d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  <p:sp>
            <p:nvSpPr>
              <p:cNvPr id="11" name="Rectangle 5" descr="Light vertical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pattFill prst="ltVert">
                <a:fgClr>
                  <a:srgbClr val="993300">
                    <a:alpha val="80000"/>
                  </a:srgbClr>
                </a:fgClr>
                <a:bgClr>
                  <a:srgbClr val="FFFFFF">
                    <a:alpha val="80000"/>
                  </a:srgbClr>
                </a:bgClr>
              </a:pattFill>
              <a:ln w="12700">
                <a:noFill/>
                <a:miter lim="800000"/>
                <a:headEnd/>
                <a:tailEnd/>
              </a:ln>
              <a:effectLst/>
              <a:sp3d/>
            </p:spPr>
            <p:txBody>
              <a:bodyPr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charset="0"/>
                </a:endParaRPr>
              </a:p>
            </p:txBody>
          </p:sp>
        </p:grp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sp3d/>
          </p:spPr>
          <p:txBody>
            <a:bodyPr lIns="365760" tIns="182880" rIns="182880" bIns="182880" anchor="b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7C1E2E"/>
                </a:solidFill>
              </a:rPr>
              <a:t>Key Moments in NADCP History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0" y="3810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Arial" charset="0"/>
              </a:rPr>
              <a:t>Foreseeable Harms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86000" y="54102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19600" y="56388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7"/>
          <p:cNvSpPr txBox="1">
            <a:spLocks noChangeArrowheads="1"/>
          </p:cNvSpPr>
          <p:nvPr/>
        </p:nvSpPr>
        <p:spPr bwMode="auto">
          <a:xfrm>
            <a:off x="228600" y="1600200"/>
            <a:ext cx="6248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Impaired</a:t>
            </a:r>
            <a:r>
              <a:rPr kumimoji="0" lang="en-US" altLang="en-US" sz="2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 driving skills for up to three weeks</a:t>
            </a:r>
            <a:endParaRPr kumimoji="0" lang="en-US" altLang="en-US" sz="2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Relapse to other drugs of abuse</a:t>
            </a:r>
            <a:endParaRPr kumimoji="0" lang="en-US" alt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Treatment attrition</a:t>
            </a:r>
            <a:r>
              <a:rPr kumimoji="0" lang="en-US" altLang="en-US" sz="2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</a:rPr>
              <a:t> and termination from drug court</a:t>
            </a:r>
            <a:endParaRPr kumimoji="0" lang="en-US" alt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600" b="1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Worsening of psychiatric symptoms</a:t>
            </a:r>
            <a:endParaRPr kumimoji="0" lang="en-US" alt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92D050"/>
              </a:buClr>
              <a:buSzTx/>
              <a:buFont typeface="Arial" charset="0"/>
              <a:buChar char="•"/>
              <a:tabLst/>
              <a:defRPr/>
            </a:pPr>
            <a:r>
              <a:rPr lang="en-US" altLang="en-US" sz="2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Mixed evidence of association with crime and violence</a:t>
            </a:r>
            <a:endParaRPr kumimoji="0" lang="en-US" alt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95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5269</TotalTime>
  <Words>1156</Words>
  <Application>Microsoft Office PowerPoint</Application>
  <PresentationFormat>On-screen Show (4:3)</PresentationFormat>
  <Paragraphs>189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Cambria</vt:lpstr>
      <vt:lpstr>Imprint MT Shadow</vt:lpstr>
      <vt:lpstr>Times New Roman</vt:lpstr>
      <vt:lpstr>Office Theme</vt:lpstr>
      <vt:lpstr>Key Moments in NADCP History</vt:lpstr>
      <vt:lpstr>Key Moments in NADCP History</vt:lpstr>
      <vt:lpstr>Key Moments in NADCP History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Moments in NADCP History</vt:lpstr>
      <vt:lpstr>PowerPoint Presentation</vt:lpstr>
      <vt:lpstr>Key Moments in NADCP History</vt:lpstr>
      <vt:lpstr>Key Moments in NADCP History</vt:lpstr>
      <vt:lpstr>Key Moments in NADCP History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policy department Report to the Board of Directors</dc:title>
  <dc:creator>jcolumbel</dc:creator>
  <cp:lastModifiedBy>Owner</cp:lastModifiedBy>
  <cp:revision>420</cp:revision>
  <dcterms:created xsi:type="dcterms:W3CDTF">2010-05-31T17:26:32Z</dcterms:created>
  <dcterms:modified xsi:type="dcterms:W3CDTF">2019-02-18T15:35:13Z</dcterms:modified>
</cp:coreProperties>
</file>