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699" r:id="rId4"/>
    <p:sldMasterId id="2147483712" r:id="rId5"/>
    <p:sldMasterId id="2147483725" r:id="rId6"/>
    <p:sldMasterId id="2147483738" r:id="rId7"/>
  </p:sldMasterIdLst>
  <p:notesMasterIdLst>
    <p:notesMasterId r:id="rId48"/>
  </p:notesMasterIdLst>
  <p:sldIdLst>
    <p:sldId id="263" r:id="rId8"/>
    <p:sldId id="302"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7" r:id="rId32"/>
    <p:sldId id="288" r:id="rId33"/>
    <p:sldId id="289" r:id="rId34"/>
    <p:sldId id="290" r:id="rId35"/>
    <p:sldId id="291" r:id="rId36"/>
    <p:sldId id="293" r:id="rId37"/>
    <p:sldId id="294" r:id="rId38"/>
    <p:sldId id="292" r:id="rId39"/>
    <p:sldId id="295" r:id="rId40"/>
    <p:sldId id="296" r:id="rId41"/>
    <p:sldId id="297" r:id="rId42"/>
    <p:sldId id="298" r:id="rId43"/>
    <p:sldId id="299" r:id="rId44"/>
    <p:sldId id="300" r:id="rId45"/>
    <p:sldId id="303" r:id="rId46"/>
    <p:sldId id="301"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778" autoAdjust="0"/>
  </p:normalViewPr>
  <p:slideViewPr>
    <p:cSldViewPr>
      <p:cViewPr varScale="1">
        <p:scale>
          <a:sx n="85" d="100"/>
          <a:sy n="85" d="100"/>
        </p:scale>
        <p:origin x="236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E3F27D-C788-4B47-B278-A451F5AEF167}" type="datetimeFigureOut">
              <a:rPr lang="en-US" smtClean="0"/>
              <a:t>2/27/2019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ED3873-773C-482D-9D79-D8D37F9D64F9}" type="slidenum">
              <a:rPr lang="en-US" smtClean="0"/>
              <a:t>‹#›</a:t>
            </a:fld>
            <a:endParaRPr lang="en-US"/>
          </a:p>
        </p:txBody>
      </p:sp>
    </p:spTree>
    <p:extLst>
      <p:ext uri="{BB962C8B-B14F-4D97-AF65-F5344CB8AC3E}">
        <p14:creationId xmlns:p14="http://schemas.microsoft.com/office/powerpoint/2010/main" val="1705647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dtic.mil/doctrine/new_pubs/dictionary.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3873-773C-482D-9D79-D8D37F9D64F9}" type="slidenum">
              <a:rPr lang="en-US" smtClean="0"/>
              <a:t>1</a:t>
            </a:fld>
            <a:endParaRPr lang="en-US"/>
          </a:p>
        </p:txBody>
      </p:sp>
    </p:spTree>
    <p:extLst>
      <p:ext uri="{BB962C8B-B14F-4D97-AF65-F5344CB8AC3E}">
        <p14:creationId xmlns:p14="http://schemas.microsoft.com/office/powerpoint/2010/main" val="2343858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Each of the branches</a:t>
            </a:r>
            <a:r>
              <a:rPr lang="en-US" baseline="0" dirty="0"/>
              <a:t> has an active component and a reserve component. The active component performs training and missions every day of the year. The reserve component of each force performs training 39 days of each year to be capable of performing missions. Both the active and reserve components have the exact same missions. Naturally, when called upon to perform missions, the reserve components require rigorous training which generally involves up to three months of direct training by their active component.</a:t>
            </a:r>
            <a:endParaRPr lang="en-US" dirty="0"/>
          </a:p>
        </p:txBody>
      </p:sp>
      <p:sp>
        <p:nvSpPr>
          <p:cNvPr id="4" name="Slide Number Placeholder 3"/>
          <p:cNvSpPr>
            <a:spLocks noGrp="1"/>
          </p:cNvSpPr>
          <p:nvPr>
            <p:ph type="sldNum" sz="quarter" idx="10"/>
          </p:nvPr>
        </p:nvSpPr>
        <p:spPr/>
        <p:txBody>
          <a:bodyPr/>
          <a:lstStyle/>
          <a:p>
            <a:fld id="{3BE9B1D3-1BE4-4E3D-AB82-9AC989A5AD75}"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582432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E9B1D3-1BE4-4E3D-AB82-9AC989A5AD75}"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132646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Army.mil</a:t>
            </a:r>
          </a:p>
        </p:txBody>
      </p:sp>
      <p:sp>
        <p:nvSpPr>
          <p:cNvPr id="4" name="Slide Number Placeholder 3"/>
          <p:cNvSpPr>
            <a:spLocks noGrp="1"/>
          </p:cNvSpPr>
          <p:nvPr>
            <p:ph type="sldNum" sz="quarter" idx="10"/>
          </p:nvPr>
        </p:nvSpPr>
        <p:spPr/>
        <p:txBody>
          <a:bodyPr/>
          <a:lstStyle/>
          <a:p>
            <a:fld id="{48F392A5-8755-4114-A430-0F422BFAE757}"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124210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navy.mil</a:t>
            </a:r>
          </a:p>
        </p:txBody>
      </p:sp>
      <p:sp>
        <p:nvSpPr>
          <p:cNvPr id="4" name="Slide Number Placeholder 3"/>
          <p:cNvSpPr>
            <a:spLocks noGrp="1"/>
          </p:cNvSpPr>
          <p:nvPr>
            <p:ph type="sldNum" sz="quarter" idx="10"/>
          </p:nvPr>
        </p:nvSpPr>
        <p:spPr/>
        <p:txBody>
          <a:bodyPr/>
          <a:lstStyle/>
          <a:p>
            <a:fld id="{48F392A5-8755-4114-A430-0F422BFAE757}"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770294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Marines.mil</a:t>
            </a:r>
          </a:p>
        </p:txBody>
      </p:sp>
      <p:sp>
        <p:nvSpPr>
          <p:cNvPr id="4" name="Slide Number Placeholder 3"/>
          <p:cNvSpPr>
            <a:spLocks noGrp="1"/>
          </p:cNvSpPr>
          <p:nvPr>
            <p:ph type="sldNum" sz="quarter" idx="10"/>
          </p:nvPr>
        </p:nvSpPr>
        <p:spPr/>
        <p:txBody>
          <a:bodyPr/>
          <a:lstStyle/>
          <a:p>
            <a:fld id="{48F392A5-8755-4114-A430-0F422BFAE757}"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68874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Af.mil</a:t>
            </a:r>
          </a:p>
        </p:txBody>
      </p:sp>
      <p:sp>
        <p:nvSpPr>
          <p:cNvPr id="4" name="Slide Number Placeholder 3"/>
          <p:cNvSpPr>
            <a:spLocks noGrp="1"/>
          </p:cNvSpPr>
          <p:nvPr>
            <p:ph type="sldNum" sz="quarter" idx="10"/>
          </p:nvPr>
        </p:nvSpPr>
        <p:spPr/>
        <p:txBody>
          <a:bodyPr/>
          <a:lstStyle/>
          <a:p>
            <a:fld id="{48F392A5-8755-4114-A430-0F422BFAE757}"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230163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usgc.mil</a:t>
            </a:r>
          </a:p>
        </p:txBody>
      </p:sp>
      <p:sp>
        <p:nvSpPr>
          <p:cNvPr id="4" name="Slide Number Placeholder 3"/>
          <p:cNvSpPr>
            <a:spLocks noGrp="1"/>
          </p:cNvSpPr>
          <p:nvPr>
            <p:ph type="sldNum" sz="quarter" idx="10"/>
          </p:nvPr>
        </p:nvSpPr>
        <p:spPr/>
        <p:txBody>
          <a:bodyPr/>
          <a:lstStyle/>
          <a:p>
            <a:fld id="{48F392A5-8755-4114-A430-0F422BFAE757}"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642920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https://budget.dtic.mil/pdfs/FY2018_pdfs/AUTH/MILPERS_Auth_2018_115-S2810.pdf</a:t>
            </a:r>
          </a:p>
          <a:p>
            <a:r>
              <a:rPr lang="en-US" dirty="0"/>
              <a:t>https://transportation.house.gov/uploadedfiles/cg_2017_packet.pdf</a:t>
            </a:r>
          </a:p>
        </p:txBody>
      </p:sp>
      <p:sp>
        <p:nvSpPr>
          <p:cNvPr id="4" name="Slide Number Placeholder 3"/>
          <p:cNvSpPr>
            <a:spLocks noGrp="1"/>
          </p:cNvSpPr>
          <p:nvPr>
            <p:ph type="sldNum" sz="quarter" idx="10"/>
          </p:nvPr>
        </p:nvSpPr>
        <p:spPr/>
        <p:txBody>
          <a:bodyPr/>
          <a:lstStyle/>
          <a:p>
            <a:fld id="{48F392A5-8755-4114-A430-0F422BFAE757}"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421677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Only California</a:t>
            </a:r>
            <a:r>
              <a:rPr lang="en-US" baseline="0" dirty="0"/>
              <a:t> has more veterans than Texas. California has approximately 2 million veteran residents. However, as we continue to see, the number of people moving to Texas as a result of the economy and job opportunities continues to grow which, in turn, also means the number of veterans will continue to grow.</a:t>
            </a:r>
            <a:endParaRPr lang="en-US" dirty="0"/>
          </a:p>
        </p:txBody>
      </p:sp>
      <p:sp>
        <p:nvSpPr>
          <p:cNvPr id="4" name="Slide Number Placeholder 3"/>
          <p:cNvSpPr>
            <a:spLocks noGrp="1"/>
          </p:cNvSpPr>
          <p:nvPr>
            <p:ph type="sldNum" sz="quarter" idx="10"/>
          </p:nvPr>
        </p:nvSpPr>
        <p:spPr/>
        <p:txBody>
          <a:bodyPr/>
          <a:lstStyle/>
          <a:p>
            <a:fld id="{07F0549D-1B88-493E-9C0F-34D4F9BE16C0}"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689521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It is natural that these locations also</a:t>
            </a:r>
            <a:r>
              <a:rPr lang="en-US" baseline="0" dirty="0"/>
              <a:t> have a very high veteran resident population because of the access to military installation facilities such as hospitals, commissaries, and exchange retail stores.</a:t>
            </a:r>
            <a:endParaRPr lang="en-US" dirty="0"/>
          </a:p>
        </p:txBody>
      </p:sp>
      <p:sp>
        <p:nvSpPr>
          <p:cNvPr id="4" name="Slide Number Placeholder 3"/>
          <p:cNvSpPr>
            <a:spLocks noGrp="1"/>
          </p:cNvSpPr>
          <p:nvPr>
            <p:ph type="sldNum" sz="quarter" idx="10"/>
          </p:nvPr>
        </p:nvSpPr>
        <p:spPr/>
        <p:txBody>
          <a:bodyPr/>
          <a:lstStyle/>
          <a:p>
            <a:fld id="{3BE9B1D3-1BE4-4E3D-AB82-9AC989A5AD75}"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271010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F392A5-8755-4114-A430-0F422BFAE757}" type="slidenum">
              <a:rPr lang="en-US">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6992826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3873-773C-482D-9D79-D8D37F9D64F9}" type="slidenum">
              <a:rPr lang="en-US" smtClean="0"/>
              <a:t>20</a:t>
            </a:fld>
            <a:endParaRPr lang="en-US"/>
          </a:p>
        </p:txBody>
      </p:sp>
    </p:spTree>
    <p:extLst>
      <p:ext uri="{BB962C8B-B14F-4D97-AF65-F5344CB8AC3E}">
        <p14:creationId xmlns:p14="http://schemas.microsoft.com/office/powerpoint/2010/main" val="33810051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914350">
              <a:defRPr/>
            </a:pPr>
            <a:r>
              <a:rPr lang="en-US" dirty="0"/>
              <a:t>Basic</a:t>
            </a:r>
            <a:r>
              <a:rPr lang="en-US" baseline="0" dirty="0"/>
              <a:t> or Initial Training: </a:t>
            </a:r>
            <a:r>
              <a:rPr lang="en-US" dirty="0">
                <a:solidFill>
                  <a:schemeClr val="tx2"/>
                </a:solidFill>
              </a:rPr>
              <a:t>8 to 12 Week Process</a:t>
            </a:r>
          </a:p>
          <a:p>
            <a:endParaRPr lang="en-US" baseline="0" dirty="0"/>
          </a:p>
          <a:p>
            <a:pPr marL="171450" indent="-171450">
              <a:buFont typeface="Wingdings" panose="05000000000000000000" pitchFamily="2" charset="2"/>
              <a:buChar char="Ø"/>
            </a:pPr>
            <a:r>
              <a:rPr lang="en-US" dirty="0"/>
              <a:t>Initial indoctrination training</a:t>
            </a:r>
          </a:p>
          <a:p>
            <a:pPr marL="171450" indent="-171450">
              <a:buFont typeface="Wingdings" panose="05000000000000000000" pitchFamily="2" charset="2"/>
              <a:buChar char="Ø"/>
            </a:pPr>
            <a:r>
              <a:rPr lang="en-US" dirty="0"/>
              <a:t>Well-refined process of stripping away individuality and civilian mind-set and replacing them with mission and team focus based upon steeped military culture </a:t>
            </a:r>
          </a:p>
          <a:p>
            <a:pPr marL="171450" indent="-171450">
              <a:buFont typeface="Wingdings" panose="05000000000000000000" pitchFamily="2" charset="2"/>
              <a:buChar char="Ø"/>
            </a:pPr>
            <a:r>
              <a:rPr lang="en-US" dirty="0"/>
              <a:t>Physically demanding </a:t>
            </a:r>
          </a:p>
          <a:p>
            <a:pPr marL="171450" indent="-171450">
              <a:buFont typeface="Wingdings" panose="05000000000000000000" pitchFamily="2" charset="2"/>
              <a:buChar char="Ø"/>
            </a:pPr>
            <a:r>
              <a:rPr lang="en-US" dirty="0"/>
              <a:t>Every service member goes through this training</a:t>
            </a:r>
          </a:p>
          <a:p>
            <a:pPr marL="171450" indent="-171450">
              <a:buFont typeface="Wingdings" panose="05000000000000000000" pitchFamily="2" charset="2"/>
              <a:buChar char="Ø"/>
            </a:pPr>
            <a:r>
              <a:rPr lang="en-US" dirty="0"/>
              <a:t>Instills the basics of fighting, closing with, and killing the enemy while also learning how to survive as a member of a team</a:t>
            </a:r>
          </a:p>
          <a:p>
            <a:endParaRPr lang="en-US" dirty="0"/>
          </a:p>
        </p:txBody>
      </p:sp>
      <p:sp>
        <p:nvSpPr>
          <p:cNvPr id="4" name="Slide Number Placeholder 3"/>
          <p:cNvSpPr>
            <a:spLocks noGrp="1"/>
          </p:cNvSpPr>
          <p:nvPr>
            <p:ph type="sldNum" sz="quarter" idx="10"/>
          </p:nvPr>
        </p:nvSpPr>
        <p:spPr/>
        <p:txBody>
          <a:bodyPr/>
          <a:lstStyle/>
          <a:p>
            <a:fld id="{3BE9B1D3-1BE4-4E3D-AB82-9AC989A5AD75}"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300373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Post-Initial Training – this training</a:t>
            </a:r>
            <a:r>
              <a:rPr lang="en-US" baseline="0" dirty="0"/>
              <a:t> is constant and non-stop. It will continue for the duration of a veteran’s career (a couple years or up to and beyond 20 years of service). This includes </a:t>
            </a:r>
            <a:r>
              <a:rPr lang="en-US" dirty="0"/>
              <a:t>Advanced Individual and Unit Training.</a:t>
            </a:r>
          </a:p>
          <a:p>
            <a:pPr marL="171450" indent="-171450">
              <a:buFont typeface="Wingdings" panose="05000000000000000000" pitchFamily="2" charset="2"/>
              <a:buChar char="Ø"/>
            </a:pPr>
            <a:r>
              <a:rPr lang="en-US" dirty="0"/>
              <a:t>Individuals receive advanced job-related skills and integrate into their units at duty stations across the world</a:t>
            </a:r>
          </a:p>
          <a:p>
            <a:pPr marL="171450" indent="-171450">
              <a:buFont typeface="Wingdings" panose="05000000000000000000" pitchFamily="2" charset="2"/>
              <a:buChar char="Ø"/>
            </a:pPr>
            <a:r>
              <a:rPr lang="en-US" dirty="0"/>
              <a:t>Training continues in these units which culminates in combined arms exercises (multiple forces and military disciplines) and with live-fire operations. </a:t>
            </a:r>
          </a:p>
          <a:p>
            <a:pPr marL="171450" indent="-171450">
              <a:buFont typeface="Wingdings" panose="05000000000000000000" pitchFamily="2" charset="2"/>
              <a:buChar char="Ø"/>
            </a:pPr>
            <a:r>
              <a:rPr lang="en-US" dirty="0"/>
              <a:t>Joint operations training centers across the US replicate the battlefield of today’s conflict-area landscapes</a:t>
            </a:r>
          </a:p>
          <a:p>
            <a:pPr marL="171450" indent="-171450">
              <a:buFont typeface="Wingdings" panose="05000000000000000000" pitchFamily="2" charset="2"/>
              <a:buChar char="Ø"/>
            </a:pPr>
            <a:r>
              <a:rPr lang="en-US" dirty="0"/>
              <a:t>Training is extremely intense and creates the best prepared military in the world. </a:t>
            </a:r>
          </a:p>
          <a:p>
            <a:pPr marL="171450" indent="-171450">
              <a:buFont typeface="Wingdings" panose="05000000000000000000" pitchFamily="2" charset="2"/>
              <a:buChar char="Ø"/>
            </a:pPr>
            <a:r>
              <a:rPr lang="en-US" dirty="0"/>
              <a:t>The US military publicizes its training as a deterrent to armed conflict.</a:t>
            </a:r>
          </a:p>
          <a:p>
            <a:pPr marL="171450" indent="-171450">
              <a:buFont typeface="Wingdings" panose="05000000000000000000" pitchFamily="2" charset="2"/>
              <a:buChar char="Ø"/>
            </a:pPr>
            <a:r>
              <a:rPr lang="en-US" dirty="0"/>
              <a:t>Training ends with declaration of readiness and preparations for combat</a:t>
            </a:r>
          </a:p>
          <a:p>
            <a:pPr marL="171441" indent="-171441">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BE9B1D3-1BE4-4E3D-AB82-9AC989A5AD75}"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5850550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F392A5-8755-4114-A430-0F422BFAE757}"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561359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Families</a:t>
            </a:r>
          </a:p>
          <a:p>
            <a:pPr marL="171450" indent="-171450">
              <a:buFont typeface="Wingdings" panose="05000000000000000000" pitchFamily="2" charset="2"/>
              <a:buChar char="Ø"/>
            </a:pPr>
            <a:r>
              <a:rPr lang="en-US" dirty="0"/>
              <a:t>Serve and share the same joys and sorrows of military life as the service member.</a:t>
            </a:r>
          </a:p>
          <a:p>
            <a:pPr marL="171450" indent="-171450">
              <a:buFont typeface="Wingdings" panose="05000000000000000000" pitchFamily="2" charset="2"/>
              <a:buChar char="Ø"/>
            </a:pPr>
            <a:r>
              <a:rPr lang="en-US" dirty="0"/>
              <a:t>Form very tight bonds within the military community.</a:t>
            </a:r>
          </a:p>
          <a:p>
            <a:pPr marL="171450" indent="-171450">
              <a:buFont typeface="Wingdings" panose="05000000000000000000" pitchFamily="2" charset="2"/>
              <a:buChar char="Ø"/>
            </a:pPr>
            <a:r>
              <a:rPr lang="en-US" dirty="0"/>
              <a:t>Communities and school with few service members or veterans may have reduced knowledge or empathy for military families </a:t>
            </a:r>
          </a:p>
          <a:p>
            <a:pPr marL="171450" indent="-171450">
              <a:buFont typeface="Wingdings" panose="05000000000000000000" pitchFamily="2" charset="2"/>
              <a:buChar char="Ø"/>
            </a:pPr>
            <a:r>
              <a:rPr lang="en-US" dirty="0"/>
              <a:t>Kids acting our may be labeled troubled kids when they are reacting to parent(s) combat experience.</a:t>
            </a:r>
          </a:p>
          <a:p>
            <a:pPr marL="171450" indent="-171450">
              <a:buFont typeface="Wingdings" panose="05000000000000000000" pitchFamily="2" charset="2"/>
              <a:buChar char="Ø"/>
            </a:pPr>
            <a:r>
              <a:rPr lang="en-US" dirty="0"/>
              <a:t>Silent suffering is common among military families in civilian communities</a:t>
            </a:r>
          </a:p>
          <a:p>
            <a:pPr marL="171450" indent="-171450">
              <a:buFont typeface="Wingdings" panose="05000000000000000000" pitchFamily="2" charset="2"/>
              <a:buChar char="Ø"/>
            </a:pPr>
            <a:r>
              <a:rPr lang="en-US" dirty="0"/>
              <a:t>Service Members returning  from war may have emotional detachment.</a:t>
            </a:r>
          </a:p>
          <a:p>
            <a:pPr marL="171450" indent="-171450">
              <a:buFont typeface="Wingdings" panose="05000000000000000000" pitchFamily="2" charset="2"/>
              <a:buChar char="Ø"/>
            </a:pPr>
            <a:r>
              <a:rPr lang="en-US" dirty="0"/>
              <a:t>May have seen their military family (unit) in danger, wounded, or killed</a:t>
            </a:r>
          </a:p>
          <a:p>
            <a:pPr marL="171450" indent="-171450">
              <a:buFont typeface="Wingdings" panose="05000000000000000000" pitchFamily="2" charset="2"/>
              <a:buChar char="Ø"/>
            </a:pPr>
            <a:r>
              <a:rPr lang="en-US" dirty="0"/>
              <a:t>May have little empathy or understanding for civilian priorities</a:t>
            </a:r>
          </a:p>
          <a:p>
            <a:pPr marL="171450" indent="-171450">
              <a:buFont typeface="Wingdings" panose="05000000000000000000" pitchFamily="2" charset="2"/>
              <a:buChar char="Ø"/>
            </a:pPr>
            <a:r>
              <a:rPr lang="en-US" dirty="0"/>
              <a:t>Family and soldier will need to forge new bonds and create new communication</a:t>
            </a:r>
          </a:p>
          <a:p>
            <a:pPr marL="171450" indent="-171450">
              <a:buFont typeface="Wingdings" panose="05000000000000000000" pitchFamily="2" charset="2"/>
              <a:buChar char="Ø"/>
            </a:pPr>
            <a:r>
              <a:rPr lang="en-US" dirty="0"/>
              <a:t>TBI, PTSD and MST may adversely affect family reunification</a:t>
            </a:r>
          </a:p>
          <a:p>
            <a:endParaRPr lang="en-US" dirty="0"/>
          </a:p>
        </p:txBody>
      </p:sp>
      <p:sp>
        <p:nvSpPr>
          <p:cNvPr id="4" name="Slide Number Placeholder 3"/>
          <p:cNvSpPr>
            <a:spLocks noGrp="1"/>
          </p:cNvSpPr>
          <p:nvPr>
            <p:ph type="sldNum" sz="quarter" idx="10"/>
          </p:nvPr>
        </p:nvSpPr>
        <p:spPr/>
        <p:txBody>
          <a:bodyPr/>
          <a:lstStyle/>
          <a:p>
            <a:fld id="{3BE9B1D3-1BE4-4E3D-AB82-9AC989A5AD75}"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599268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a:p>
            <a:r>
              <a:rPr lang="en-US" dirty="0"/>
              <a:t>Military Culture Iceberg  - Center For Deployment Psychology </a:t>
            </a:r>
          </a:p>
          <a:p>
            <a:endParaRPr lang="en-US" dirty="0"/>
          </a:p>
          <a:p>
            <a:r>
              <a:rPr lang="en-US" dirty="0"/>
              <a:t>https://www.youtube.com/watch?v=LBF6BCV1wlc</a:t>
            </a:r>
          </a:p>
        </p:txBody>
      </p:sp>
      <p:sp>
        <p:nvSpPr>
          <p:cNvPr id="4" name="Slide Number Placeholder 3"/>
          <p:cNvSpPr>
            <a:spLocks noGrp="1"/>
          </p:cNvSpPr>
          <p:nvPr>
            <p:ph type="sldNum" sz="quarter" idx="10"/>
          </p:nvPr>
        </p:nvSpPr>
        <p:spPr/>
        <p:txBody>
          <a:bodyPr/>
          <a:lstStyle/>
          <a:p>
            <a:fld id="{0825725E-0590-465F-B76B-E9852BF52751}"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5252870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r>
              <a:rPr lang="en-US" dirty="0"/>
              <a:t>By federal law a Veteran is entitled to 365 days of transition services before leaving active military service</a:t>
            </a:r>
          </a:p>
          <a:p>
            <a:pPr marL="171450" indent="-171450">
              <a:buFont typeface="Wingdings" panose="05000000000000000000" pitchFamily="2" charset="2"/>
              <a:buChar char="Ø"/>
            </a:pPr>
            <a:r>
              <a:rPr lang="en-US" dirty="0"/>
              <a:t>Per mission requirements, you may get 90 days of transition preparation</a:t>
            </a:r>
          </a:p>
          <a:p>
            <a:pPr marL="171450" indent="-171450">
              <a:buFont typeface="Wingdings" panose="05000000000000000000" pitchFamily="2" charset="2"/>
              <a:buChar char="Ø"/>
            </a:pPr>
            <a:r>
              <a:rPr lang="en-US" dirty="0"/>
              <a:t>Training is excellent, covering:</a:t>
            </a:r>
          </a:p>
          <a:p>
            <a:pPr marL="628624" lvl="1" indent="-171450">
              <a:buFont typeface="Wingdings" panose="05000000000000000000" pitchFamily="2" charset="2"/>
              <a:buChar char="Ø"/>
            </a:pPr>
            <a:r>
              <a:rPr lang="en-US" dirty="0"/>
              <a:t>Reintegration</a:t>
            </a:r>
          </a:p>
          <a:p>
            <a:pPr marL="628624" lvl="1" indent="-171450">
              <a:buFont typeface="Wingdings" panose="05000000000000000000" pitchFamily="2" charset="2"/>
              <a:buChar char="Ø"/>
            </a:pPr>
            <a:r>
              <a:rPr lang="en-US" dirty="0"/>
              <a:t>Education</a:t>
            </a:r>
          </a:p>
          <a:p>
            <a:pPr marL="628624" lvl="1" indent="-171450">
              <a:buFont typeface="Wingdings" panose="05000000000000000000" pitchFamily="2" charset="2"/>
              <a:buChar char="Ø"/>
            </a:pPr>
            <a:r>
              <a:rPr lang="en-US" dirty="0"/>
              <a:t>Employment services and</a:t>
            </a:r>
          </a:p>
          <a:p>
            <a:pPr marL="628624" lvl="1" indent="-171450">
              <a:buFont typeface="Wingdings" panose="05000000000000000000" pitchFamily="2" charset="2"/>
              <a:buChar char="Ø"/>
            </a:pPr>
            <a:r>
              <a:rPr lang="en-US" dirty="0"/>
              <a:t>Family reunification</a:t>
            </a:r>
          </a:p>
          <a:p>
            <a:pPr marL="171450" indent="-171450">
              <a:buFont typeface="Wingdings" panose="05000000000000000000" pitchFamily="2" charset="2"/>
              <a:buChar char="Ø"/>
            </a:pPr>
            <a:r>
              <a:rPr lang="en-US" dirty="0"/>
              <a:t>Veterans often don’t pay attention due to circumstances</a:t>
            </a:r>
          </a:p>
          <a:p>
            <a:pPr marL="171450" indent="-171450">
              <a:buFont typeface="Wingdings" panose="05000000000000000000" pitchFamily="2" charset="2"/>
              <a:buChar char="Ø"/>
            </a:pPr>
            <a:r>
              <a:rPr lang="en-US" dirty="0"/>
              <a:t>The instructors often just left service as well, so do they not have real work experience to share</a:t>
            </a:r>
          </a:p>
          <a:p>
            <a:pPr marL="171450" indent="-171450">
              <a:buFont typeface="Wingdings" panose="05000000000000000000" pitchFamily="2" charset="2"/>
              <a:buChar char="Ø"/>
            </a:pPr>
            <a:r>
              <a:rPr lang="en-US" dirty="0"/>
              <a:t>Transition planning is often started while during the deployment; there may be bombs going off or shooting happening while the training is going on, distracting the veteran. Veterans are often more focused on leaving, not on transition. The trainer is usually a person who just retired from active duty and may not have any more experience in the civilian world</a:t>
            </a:r>
            <a:r>
              <a:rPr lang="en-US" baseline="0" dirty="0"/>
              <a:t> </a:t>
            </a:r>
            <a:r>
              <a:rPr lang="en-US" dirty="0"/>
              <a:t>than the trainee</a:t>
            </a:r>
          </a:p>
          <a:p>
            <a:endParaRPr lang="en-US" dirty="0"/>
          </a:p>
          <a:p>
            <a:endParaRPr lang="en-US" dirty="0"/>
          </a:p>
        </p:txBody>
      </p:sp>
      <p:sp>
        <p:nvSpPr>
          <p:cNvPr id="4" name="Slide Number Placeholder 3"/>
          <p:cNvSpPr>
            <a:spLocks noGrp="1"/>
          </p:cNvSpPr>
          <p:nvPr>
            <p:ph type="sldNum" sz="quarter" idx="10"/>
          </p:nvPr>
        </p:nvSpPr>
        <p:spPr/>
        <p:txBody>
          <a:bodyPr/>
          <a:lstStyle/>
          <a:p>
            <a:fld id="{3BE9B1D3-1BE4-4E3D-AB82-9AC989A5AD75}"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6486009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sz="2800" dirty="0"/>
              <a:t>VBA- Veterans Benefits Administration-  Controls who gets what benefits, including healthcare.</a:t>
            </a:r>
          </a:p>
          <a:p>
            <a:pPr>
              <a:buFont typeface="Wingdings" panose="05000000000000000000" pitchFamily="2" charset="2"/>
              <a:buChar char="Ø"/>
            </a:pPr>
            <a:r>
              <a:rPr lang="en-US" sz="2800" dirty="0"/>
              <a:t>VHA- Veterans Healthcare Administration- charged with taking care of the men and women who have gone to war.</a:t>
            </a:r>
          </a:p>
          <a:p>
            <a:pPr>
              <a:buFont typeface="Wingdings" panose="05000000000000000000" pitchFamily="2" charset="2"/>
              <a:buChar char="Ø"/>
            </a:pPr>
            <a:endParaRPr lang="en-US" sz="2800" dirty="0"/>
          </a:p>
          <a:p>
            <a:pPr>
              <a:buFont typeface="Wingdings" panose="05000000000000000000" pitchFamily="2" charset="2"/>
              <a:buChar char="Ø"/>
            </a:pPr>
            <a:r>
              <a:rPr lang="en-US" sz="2800" dirty="0"/>
              <a:t>Not all Veterans qualify for free services and some do not want VA healthcare. </a:t>
            </a:r>
            <a:r>
              <a:rPr lang="en-US" sz="1200" kern="1200" dirty="0">
                <a:solidFill>
                  <a:schemeClr val="tx1"/>
                </a:solidFill>
                <a:effectLst/>
                <a:latin typeface="+mn-lt"/>
                <a:ea typeface="+mn-ea"/>
                <a:cs typeface="+mn-cs"/>
              </a:rPr>
              <a:t>If someone receives a “Bad Conduct Discharge” or “Dishonorable” discharge listed on their DD-214, they will not be eligible for VA benefits.</a:t>
            </a:r>
            <a:endParaRPr lang="en-US" sz="2800" dirty="0"/>
          </a:p>
          <a:p>
            <a:pPr lvl="0">
              <a:buFont typeface="Wingdings" panose="05000000000000000000" pitchFamily="2" charset="2"/>
              <a:buChar char="Ø"/>
            </a:pPr>
            <a:r>
              <a:rPr lang="en-US" sz="2800" dirty="0"/>
              <a:t>All combat theater veterans discharged after 2003 are eligible for 5 years FREE healthcare from VA service providers</a:t>
            </a:r>
          </a:p>
          <a:p>
            <a:pPr lvl="2">
              <a:buFont typeface="Wingdings" panose="05000000000000000000" pitchFamily="2" charset="2"/>
              <a:buChar char="Ø"/>
            </a:pPr>
            <a:r>
              <a:rPr lang="en-US" sz="2800" dirty="0"/>
              <a:t>This allows time to process service connection claims and/or obtain alternate health coverage</a:t>
            </a:r>
          </a:p>
          <a:p>
            <a:pPr lvl="1">
              <a:buFont typeface="Wingdings" panose="05000000000000000000" pitchFamily="2" charset="2"/>
              <a:buChar char="Ø"/>
            </a:pPr>
            <a:r>
              <a:rPr lang="en-US" sz="2800" dirty="0"/>
              <a:t>Must have service-related condition or injury for lifetime free service (limited to service-connected injury or disease).</a:t>
            </a:r>
          </a:p>
          <a:p>
            <a:pPr lvl="2">
              <a:buFont typeface="Wingdings" panose="05000000000000000000" pitchFamily="2" charset="2"/>
              <a:buChar char="Ø"/>
            </a:pPr>
            <a:r>
              <a:rPr lang="en-US" sz="2800" dirty="0"/>
              <a:t>Must have been awarded the benefit by the VBA, which can be a complicated claims process.</a:t>
            </a:r>
          </a:p>
          <a:p>
            <a:pPr lvl="1">
              <a:buFont typeface="Wingdings" panose="05000000000000000000" pitchFamily="2" charset="2"/>
              <a:buChar char="Ø"/>
            </a:pPr>
            <a:r>
              <a:rPr lang="en-US" sz="2800" dirty="0"/>
              <a:t>Healthcare assistance varies depending on the injury. Your healthcare can be just for a specific condition or injury, or for all your healthcare based upon your disability rating given by the VBA.</a:t>
            </a:r>
          </a:p>
          <a:p>
            <a:pPr lvl="1">
              <a:buFont typeface="Wingdings" panose="05000000000000000000" pitchFamily="2" charset="2"/>
              <a:buChar char="Ø"/>
            </a:pPr>
            <a:r>
              <a:rPr lang="en-US" sz="2800" dirty="0"/>
              <a:t>There are additional guidelines for veterans receiving VHA healthcare services, though are beyond the scope of this training. For more information refer to VA.gov resources or your local VHA facility.</a:t>
            </a:r>
          </a:p>
        </p:txBody>
      </p:sp>
      <p:sp>
        <p:nvSpPr>
          <p:cNvPr id="4" name="Slide Number Placeholder 3"/>
          <p:cNvSpPr>
            <a:spLocks noGrp="1"/>
          </p:cNvSpPr>
          <p:nvPr>
            <p:ph type="sldNum" sz="quarter" idx="10"/>
          </p:nvPr>
        </p:nvSpPr>
        <p:spPr/>
        <p:txBody>
          <a:bodyPr/>
          <a:lstStyle/>
          <a:p>
            <a:fld id="{3BE9B1D3-1BE4-4E3D-AB82-9AC989A5AD75}"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9450683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3873-773C-482D-9D79-D8D37F9D64F9}" type="slidenum">
              <a:rPr lang="en-US" smtClean="0"/>
              <a:t>28</a:t>
            </a:fld>
            <a:endParaRPr lang="en-US"/>
          </a:p>
        </p:txBody>
      </p:sp>
    </p:spTree>
    <p:extLst>
      <p:ext uri="{BB962C8B-B14F-4D97-AF65-F5344CB8AC3E}">
        <p14:creationId xmlns:p14="http://schemas.microsoft.com/office/powerpoint/2010/main" val="6033905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3873-773C-482D-9D79-D8D37F9D64F9}" type="slidenum">
              <a:rPr lang="en-US" smtClean="0"/>
              <a:t>29</a:t>
            </a:fld>
            <a:endParaRPr lang="en-US"/>
          </a:p>
        </p:txBody>
      </p:sp>
    </p:spTree>
    <p:extLst>
      <p:ext uri="{BB962C8B-B14F-4D97-AF65-F5344CB8AC3E}">
        <p14:creationId xmlns:p14="http://schemas.microsoft.com/office/powerpoint/2010/main" val="642198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C1D320-9798-4222-AA51-5F49EA29AC46}"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4837047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3873-773C-482D-9D79-D8D37F9D64F9}" type="slidenum">
              <a:rPr lang="en-US" smtClean="0"/>
              <a:t>30</a:t>
            </a:fld>
            <a:endParaRPr lang="en-US"/>
          </a:p>
        </p:txBody>
      </p:sp>
    </p:spTree>
    <p:extLst>
      <p:ext uri="{BB962C8B-B14F-4D97-AF65-F5344CB8AC3E}">
        <p14:creationId xmlns:p14="http://schemas.microsoft.com/office/powerpoint/2010/main" val="1862104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3873-773C-482D-9D79-D8D37F9D64F9}" type="slidenum">
              <a:rPr lang="en-US" smtClean="0"/>
              <a:t>31</a:t>
            </a:fld>
            <a:endParaRPr lang="en-US"/>
          </a:p>
        </p:txBody>
      </p:sp>
    </p:spTree>
    <p:extLst>
      <p:ext uri="{BB962C8B-B14F-4D97-AF65-F5344CB8AC3E}">
        <p14:creationId xmlns:p14="http://schemas.microsoft.com/office/powerpoint/2010/main" val="11491689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F392A5-8755-4114-A430-0F422BFAE757}"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9479235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Stress</a:t>
            </a:r>
            <a:r>
              <a:rPr lang="en-US" baseline="0" dirty="0"/>
              <a:t> the importance of identifying that these are all injuries related to military service and are not illnesses a person is born with.</a:t>
            </a:r>
          </a:p>
          <a:p>
            <a:endParaRPr lang="en-US" baseline="0" dirty="0"/>
          </a:p>
          <a:p>
            <a:r>
              <a:rPr lang="en-US" baseline="0" dirty="0"/>
              <a:t>Unlike mental illness, these did not manifest on their own.  Most of these are a direct result due to their service in the armed forces. </a:t>
            </a:r>
            <a:endParaRPr lang="en-US" dirty="0"/>
          </a:p>
        </p:txBody>
      </p:sp>
      <p:sp>
        <p:nvSpPr>
          <p:cNvPr id="4" name="Slide Number Placeholder 3"/>
          <p:cNvSpPr>
            <a:spLocks noGrp="1"/>
          </p:cNvSpPr>
          <p:nvPr>
            <p:ph type="sldNum" sz="quarter" idx="10"/>
          </p:nvPr>
        </p:nvSpPr>
        <p:spPr/>
        <p:txBody>
          <a:bodyPr/>
          <a:lstStyle/>
          <a:p>
            <a:fld id="{3BE9B1D3-1BE4-4E3D-AB82-9AC989A5AD75}"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4909260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F392A5-8755-4114-A430-0F422BFAE757}"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3316808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http://www.dtic.mil/doctrine/new_pubs/dictionary.pdf</a:t>
            </a:r>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can quickly become a distraction and an annoyance if the client regularly has to stop to answer a counselor’s questions about the military, clarify a word or phrase, or address the confusion written across the counselor’s face.</a:t>
            </a:r>
            <a:endParaRPr lang="en-US" sz="1200" dirty="0"/>
          </a:p>
          <a:p>
            <a:r>
              <a:rPr lang="en-US" dirty="0"/>
              <a:t>It is also important</a:t>
            </a:r>
            <a:r>
              <a:rPr lang="en-US" baseline="0" dirty="0"/>
              <a:t> to note that ‘military’ and ‘veteran’ should not be used interchangeably </a:t>
            </a:r>
            <a:endParaRPr lang="en-US" dirty="0"/>
          </a:p>
        </p:txBody>
      </p:sp>
      <p:sp>
        <p:nvSpPr>
          <p:cNvPr id="4" name="Slide Number Placeholder 3"/>
          <p:cNvSpPr>
            <a:spLocks noGrp="1"/>
          </p:cNvSpPr>
          <p:nvPr>
            <p:ph type="sldNum" sz="quarter" idx="10"/>
          </p:nvPr>
        </p:nvSpPr>
        <p:spPr/>
        <p:txBody>
          <a:bodyPr/>
          <a:lstStyle/>
          <a:p>
            <a:fld id="{48F392A5-8755-4114-A430-0F422BFAE757}"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738090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3873-773C-482D-9D79-D8D37F9D64F9}" type="slidenum">
              <a:rPr lang="en-US" smtClean="0"/>
              <a:t>36</a:t>
            </a:fld>
            <a:endParaRPr lang="en-US"/>
          </a:p>
        </p:txBody>
      </p:sp>
    </p:spTree>
    <p:extLst>
      <p:ext uri="{BB962C8B-B14F-4D97-AF65-F5344CB8AC3E}">
        <p14:creationId xmlns:p14="http://schemas.microsoft.com/office/powerpoint/2010/main" val="6349394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3873-773C-482D-9D79-D8D37F9D64F9}" type="slidenum">
              <a:rPr lang="en-US" smtClean="0"/>
              <a:t>37</a:t>
            </a:fld>
            <a:endParaRPr lang="en-US"/>
          </a:p>
        </p:txBody>
      </p:sp>
    </p:spTree>
    <p:extLst>
      <p:ext uri="{BB962C8B-B14F-4D97-AF65-F5344CB8AC3E}">
        <p14:creationId xmlns:p14="http://schemas.microsoft.com/office/powerpoint/2010/main" val="14634977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C1D320-9798-4222-AA51-5F49EA29AC46}"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8530133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3873-773C-482D-9D79-D8D37F9D64F9}" type="slidenum">
              <a:rPr lang="en-US" smtClean="0"/>
              <a:t>39</a:t>
            </a:fld>
            <a:endParaRPr lang="en-US"/>
          </a:p>
        </p:txBody>
      </p:sp>
    </p:spTree>
    <p:extLst>
      <p:ext uri="{BB962C8B-B14F-4D97-AF65-F5344CB8AC3E}">
        <p14:creationId xmlns:p14="http://schemas.microsoft.com/office/powerpoint/2010/main" val="3262200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3873-773C-482D-9D79-D8D37F9D64F9}" type="slidenum">
              <a:rPr lang="en-US" smtClean="0"/>
              <a:t>4</a:t>
            </a:fld>
            <a:endParaRPr lang="en-US"/>
          </a:p>
        </p:txBody>
      </p:sp>
    </p:spTree>
    <p:extLst>
      <p:ext uri="{BB962C8B-B14F-4D97-AF65-F5344CB8AC3E}">
        <p14:creationId xmlns:p14="http://schemas.microsoft.com/office/powerpoint/2010/main" val="32896089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3873-773C-482D-9D79-D8D37F9D64F9}" type="slidenum">
              <a:rPr lang="en-US" smtClean="0"/>
              <a:t>40</a:t>
            </a:fld>
            <a:endParaRPr lang="en-US"/>
          </a:p>
        </p:txBody>
      </p:sp>
    </p:spTree>
    <p:extLst>
      <p:ext uri="{BB962C8B-B14F-4D97-AF65-F5344CB8AC3E}">
        <p14:creationId xmlns:p14="http://schemas.microsoft.com/office/powerpoint/2010/main" val="314145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3873-773C-482D-9D79-D8D37F9D64F9}" type="slidenum">
              <a:rPr lang="en-US" smtClean="0"/>
              <a:t>5</a:t>
            </a:fld>
            <a:endParaRPr lang="en-US"/>
          </a:p>
        </p:txBody>
      </p:sp>
    </p:spTree>
    <p:extLst>
      <p:ext uri="{BB962C8B-B14F-4D97-AF65-F5344CB8AC3E}">
        <p14:creationId xmlns:p14="http://schemas.microsoft.com/office/powerpoint/2010/main" val="3251908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There is</a:t>
            </a:r>
            <a:r>
              <a:rPr lang="en-US" baseline="0" dirty="0"/>
              <a:t> a split perception in our nation about how they view returned veterans. Many people view returned veterans as “broken” or “damaged.” This is often based on media portrayals of veterans suffering significant mental health issues (such as severe post-traumatic stress disorder) and news reports of shootings, suicides, and family violence. Another faction in America views our returned veterans as “heroes” based on those wanting to acknowledge the service and sacrifice of the U.S. military post-9/11. Sometimes this is out of a desire to atone for the treatment of Vietnam veterans, sometimes it is out of genuine respect and honor. Whatever motivates individuals to feel one way or the other; this impacts how our nation’s veterans are viewed and treated.</a:t>
            </a:r>
            <a:endParaRPr lang="en-US" dirty="0"/>
          </a:p>
        </p:txBody>
      </p:sp>
      <p:sp>
        <p:nvSpPr>
          <p:cNvPr id="4" name="Slide Number Placeholder 3"/>
          <p:cNvSpPr>
            <a:spLocks noGrp="1"/>
          </p:cNvSpPr>
          <p:nvPr>
            <p:ph type="sldNum" sz="quarter" idx="10"/>
          </p:nvPr>
        </p:nvSpPr>
        <p:spPr/>
        <p:txBody>
          <a:bodyPr/>
          <a:lstStyle/>
          <a:p>
            <a:fld id="{3BE9B1D3-1BE4-4E3D-AB82-9AC989A5AD75}"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755467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Do we</a:t>
            </a:r>
            <a:r>
              <a:rPr lang="en-US" baseline="0" dirty="0"/>
              <a:t>, as a culture, fear veterans? Is it because we know so few of them and so little about them? </a:t>
            </a:r>
          </a:p>
          <a:p>
            <a:endParaRPr lang="en-US" baseline="0" dirty="0"/>
          </a:p>
          <a:p>
            <a:r>
              <a:rPr lang="en-US" baseline="0" dirty="0"/>
              <a:t>What do you think is the root of this false belief? </a:t>
            </a:r>
            <a:endParaRPr lang="en-US" dirty="0"/>
          </a:p>
        </p:txBody>
      </p:sp>
      <p:sp>
        <p:nvSpPr>
          <p:cNvPr id="4" name="Slide Number Placeholder 3"/>
          <p:cNvSpPr>
            <a:spLocks noGrp="1"/>
          </p:cNvSpPr>
          <p:nvPr>
            <p:ph type="sldNum" sz="quarter" idx="10"/>
          </p:nvPr>
        </p:nvSpPr>
        <p:spPr/>
        <p:txBody>
          <a:bodyPr/>
          <a:lstStyle/>
          <a:p>
            <a:fld id="{3BE9B1D3-1BE4-4E3D-AB82-9AC989A5AD75}"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481630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There are five branches of the US Military: The US Army, the US Navy, the</a:t>
            </a:r>
            <a:r>
              <a:rPr lang="en-US" baseline="0" dirty="0"/>
              <a:t> US Air Force, the US Marine Corps, and the US Coast Guard.</a:t>
            </a:r>
          </a:p>
          <a:p>
            <a:endParaRPr lang="en-US" baseline="0" dirty="0"/>
          </a:p>
          <a:p>
            <a:r>
              <a:rPr lang="en-US" baseline="0" dirty="0"/>
              <a:t>The Department of Defense has oversight of the Army, Marine Corps, Navy, and Air Force. The Department of Homeland Security has oversight of the Coast Guard.</a:t>
            </a:r>
          </a:p>
          <a:p>
            <a:endParaRPr lang="en-US" baseline="0" dirty="0"/>
          </a:p>
          <a:p>
            <a:r>
              <a:rPr lang="en-US" baseline="0" dirty="0"/>
              <a:t>Each of these branches has a specific mission:</a:t>
            </a:r>
          </a:p>
          <a:p>
            <a:r>
              <a:rPr lang="en-US" baseline="0" dirty="0"/>
              <a:t>Army – Land-based combat and command forces – an occupying force</a:t>
            </a:r>
          </a:p>
          <a:p>
            <a:r>
              <a:rPr lang="en-US" baseline="0" dirty="0"/>
              <a:t>Navy – Sea and Ocean-based combat and command forces – a water superiority force</a:t>
            </a:r>
          </a:p>
          <a:p>
            <a:r>
              <a:rPr lang="en-US" baseline="0" dirty="0"/>
              <a:t>Marine Corps – Amphibious-based land assault force of the Navy – an assault force</a:t>
            </a:r>
          </a:p>
          <a:p>
            <a:r>
              <a:rPr lang="en-US" dirty="0"/>
              <a:t>Air Force – Air-based</a:t>
            </a:r>
            <a:r>
              <a:rPr lang="en-US" baseline="0" dirty="0"/>
              <a:t> combat and command forces – an air superiority force</a:t>
            </a:r>
          </a:p>
          <a:p>
            <a:r>
              <a:rPr lang="en-US" baseline="0" dirty="0"/>
              <a:t>Coast Guard – Inter-coastal and riverine patrol of the US and its interests – an interdiction force</a:t>
            </a:r>
            <a:endParaRPr lang="en-US" dirty="0"/>
          </a:p>
        </p:txBody>
      </p:sp>
      <p:sp>
        <p:nvSpPr>
          <p:cNvPr id="4" name="Slide Number Placeholder 3"/>
          <p:cNvSpPr>
            <a:spLocks noGrp="1"/>
          </p:cNvSpPr>
          <p:nvPr>
            <p:ph type="sldNum" sz="quarter" idx="10"/>
          </p:nvPr>
        </p:nvSpPr>
        <p:spPr/>
        <p:txBody>
          <a:bodyPr/>
          <a:lstStyle/>
          <a:p>
            <a:fld id="{3BE9B1D3-1BE4-4E3D-AB82-9AC989A5AD75}"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564526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F392A5-8755-4114-A430-0F422BFAE757}"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9122390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44"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0"/>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B1E3F5-E344-48BA-A74B-5148B13757F6}"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E27C4-C4C5-463C-A42A-49F9B1BCF7E0}"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E3878EF-9C50-4AE8-88EE-67750EF97D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68582" y="127163"/>
            <a:ext cx="1048538" cy="943757"/>
          </a:xfrm>
          <a:prstGeom prst="rect">
            <a:avLst/>
          </a:prstGeom>
        </p:spPr>
      </p:pic>
      <p:pic>
        <p:nvPicPr>
          <p:cNvPr id="11" name="Picture 10" descr="MVPN_master_3color_rgb_LG.jpg">
            <a:extLst>
              <a:ext uri="{FF2B5EF4-FFF2-40B4-BE49-F238E27FC236}">
                <a16:creationId xmlns:a16="http://schemas.microsoft.com/office/drawing/2014/main" id="{E064EC9C-063D-4FEE-9782-AF539F00269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49952" y="80255"/>
            <a:ext cx="42498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168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B1E3F5-E344-48BA-A74B-5148B13757F6}"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2173508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44"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4843"/>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414778"/>
            <a:ext cx="5800725"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B1E3F5-E344-48BA-A74B-5148B13757F6}"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955751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304800" y="152400"/>
            <a:ext cx="7315200" cy="11430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7054563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4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0"/>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B1E3F5-E344-48BA-A74B-5148B13757F6}"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E27C4-C4C5-463C-A42A-49F9B1BCF7E0}"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E3878EF-9C50-4AE8-88EE-67750EF97D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68582" y="127157"/>
            <a:ext cx="1048538" cy="943757"/>
          </a:xfrm>
          <a:prstGeom prst="rect">
            <a:avLst/>
          </a:prstGeom>
        </p:spPr>
      </p:pic>
      <p:pic>
        <p:nvPicPr>
          <p:cNvPr id="11" name="Picture 10" descr="MVPN_master_3color_rgb_LG.jpg">
            <a:extLst>
              <a:ext uri="{FF2B5EF4-FFF2-40B4-BE49-F238E27FC236}">
                <a16:creationId xmlns:a16="http://schemas.microsoft.com/office/drawing/2014/main" id="{E064EC9C-063D-4FEE-9782-AF539F00269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49949" y="80255"/>
            <a:ext cx="42498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265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B1E3F5-E344-48BA-A74B-5148B13757F6}"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E27C4-C4C5-463C-A42A-49F9B1BCF7E0}" type="slidenum">
              <a:rPr lang="en-US" smtClean="0"/>
              <a:pPr/>
              <a:t>‹#›</a:t>
            </a:fld>
            <a:endParaRPr lang="en-US"/>
          </a:p>
        </p:txBody>
      </p:sp>
      <p:pic>
        <p:nvPicPr>
          <p:cNvPr id="7" name="Picture 6">
            <a:extLst>
              <a:ext uri="{FF2B5EF4-FFF2-40B4-BE49-F238E27FC236}">
                <a16:creationId xmlns:a16="http://schemas.microsoft.com/office/drawing/2014/main" id="{3276ED47-56BF-4F35-9732-871CF97311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68582" y="127157"/>
            <a:ext cx="1048538" cy="943757"/>
          </a:xfrm>
          <a:prstGeom prst="rect">
            <a:avLst/>
          </a:prstGeom>
        </p:spPr>
      </p:pic>
      <p:pic>
        <p:nvPicPr>
          <p:cNvPr id="8" name="Picture 7" descr="MVPN_master_3color_rgb_LG.jpg">
            <a:extLst>
              <a:ext uri="{FF2B5EF4-FFF2-40B4-BE49-F238E27FC236}">
                <a16:creationId xmlns:a16="http://schemas.microsoft.com/office/drawing/2014/main" id="{BE6E467A-8F64-488B-8C56-FBAA9748FEF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49949" y="80255"/>
            <a:ext cx="42498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90324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4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B1E3F5-E344-48BA-A74B-5148B13757F6}"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E27C4-C4C5-463C-A42A-49F9B1BCF7E0}"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6279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B1E3F5-E344-48BA-A74B-5148B13757F6}" type="datetimeFigureOut">
              <a:rPr lang="en-US" smtClean="0"/>
              <a:pPr/>
              <a:t>2/27/2019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2790114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B1E3F5-E344-48BA-A74B-5148B13757F6}" type="datetimeFigureOut">
              <a:rPr lang="en-US" smtClean="0"/>
              <a:pPr/>
              <a:t>2/27/2019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4044712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D6B1E3F5-E344-48BA-A74B-5148B13757F6}" type="datetimeFigureOut">
              <a:rPr lang="en-US" smtClean="0"/>
              <a:pPr/>
              <a:t>2/27/2019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16297819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4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6B1E3F5-E344-48BA-A74B-5148B13757F6}" type="datetimeFigureOut">
              <a:rPr lang="en-US" smtClean="0"/>
              <a:pPr/>
              <a:t>2/27/2019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2869768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B1E3F5-E344-48BA-A74B-5148B13757F6}"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E27C4-C4C5-463C-A42A-49F9B1BCF7E0}" type="slidenum">
              <a:rPr lang="en-US" smtClean="0"/>
              <a:pPr/>
              <a:t>‹#›</a:t>
            </a:fld>
            <a:endParaRPr lang="en-US"/>
          </a:p>
        </p:txBody>
      </p:sp>
      <p:pic>
        <p:nvPicPr>
          <p:cNvPr id="7" name="Picture 6">
            <a:extLst>
              <a:ext uri="{FF2B5EF4-FFF2-40B4-BE49-F238E27FC236}">
                <a16:creationId xmlns:a16="http://schemas.microsoft.com/office/drawing/2014/main" id="{3276ED47-56BF-4F35-9732-871CF97311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68582" y="127163"/>
            <a:ext cx="1048538" cy="943757"/>
          </a:xfrm>
          <a:prstGeom prst="rect">
            <a:avLst/>
          </a:prstGeom>
        </p:spPr>
      </p:pic>
      <p:pic>
        <p:nvPicPr>
          <p:cNvPr id="8" name="Picture 7" descr="MVPN_master_3color_rgb_LG.jpg">
            <a:extLst>
              <a:ext uri="{FF2B5EF4-FFF2-40B4-BE49-F238E27FC236}">
                <a16:creationId xmlns:a16="http://schemas.microsoft.com/office/drawing/2014/main" id="{BE6E467A-8F64-488B-8C56-FBAA9748FEF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49952" y="80255"/>
            <a:ext cx="42498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56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4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63" y="6459844"/>
            <a:ext cx="1963883" cy="365125"/>
          </a:xfrm>
        </p:spPr>
        <p:txBody>
          <a:bodyPr/>
          <a:lstStyle>
            <a:lvl1pPr algn="l">
              <a:defRPr/>
            </a:lvl1pPr>
          </a:lstStyle>
          <a:p>
            <a:fld id="{D6B1E3F5-E344-48BA-A74B-5148B13757F6}" type="datetimeFigureOut">
              <a:rPr lang="en-US" smtClean="0"/>
              <a:pPr/>
              <a:t>2/27/2019</a:t>
            </a:fld>
            <a:endParaRPr lang="en-US"/>
          </a:p>
        </p:txBody>
      </p:sp>
      <p:sp>
        <p:nvSpPr>
          <p:cNvPr id="6" name="Footer Placeholder 5"/>
          <p:cNvSpPr>
            <a:spLocks noGrp="1"/>
          </p:cNvSpPr>
          <p:nvPr>
            <p:ph type="ftr" sz="quarter" idx="11"/>
          </p:nvPr>
        </p:nvSpPr>
        <p:spPr>
          <a:xfrm>
            <a:off x="3600450" y="6459844"/>
            <a:ext cx="3486150" cy="365125"/>
          </a:xfrm>
        </p:spPr>
        <p:txBody>
          <a:bodyPr/>
          <a:lstStyle>
            <a:lvl1pPr algn="l">
              <a:defRPr>
                <a:solidFill>
                  <a:schemeClr val="tx2"/>
                </a:solidFill>
              </a:defRPr>
            </a:lvl1pPr>
          </a:lstStyle>
          <a:p>
            <a:endParaRPr lang="en-US">
              <a:solidFill>
                <a:srgbClr val="1F497D"/>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78E27C4-C4C5-463C-A42A-49F9B1BCF7E0}"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4282840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29"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1"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4948"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1"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3"/>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6B1E3F5-E344-48BA-A74B-5148B13757F6}" type="datetimeFigureOut">
              <a:rPr lang="en-US" smtClean="0"/>
              <a:pPr/>
              <a:t>2/27/2019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23299791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B1E3F5-E344-48BA-A74B-5148B13757F6}"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19610980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4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4837"/>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414778"/>
            <a:ext cx="5800725"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B1E3F5-E344-48BA-A74B-5148B13757F6}"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35971213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304800" y="152400"/>
            <a:ext cx="7315200" cy="11430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48933703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37"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0"/>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B1E3F5-E344-48BA-A74B-5148B13757F6}"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E27C4-C4C5-463C-A42A-49F9B1BCF7E0}"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E3878EF-9C50-4AE8-88EE-67750EF97D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68582" y="127149"/>
            <a:ext cx="1048538" cy="943757"/>
          </a:xfrm>
          <a:prstGeom prst="rect">
            <a:avLst/>
          </a:prstGeom>
        </p:spPr>
      </p:pic>
      <p:pic>
        <p:nvPicPr>
          <p:cNvPr id="11" name="Picture 10" descr="MVPN_master_3color_rgb_LG.jpg">
            <a:extLst>
              <a:ext uri="{FF2B5EF4-FFF2-40B4-BE49-F238E27FC236}">
                <a16:creationId xmlns:a16="http://schemas.microsoft.com/office/drawing/2014/main" id="{E064EC9C-063D-4FEE-9782-AF539F00269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49945" y="80255"/>
            <a:ext cx="42498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73542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B1E3F5-E344-48BA-A74B-5148B13757F6}"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E27C4-C4C5-463C-A42A-49F9B1BCF7E0}" type="slidenum">
              <a:rPr lang="en-US" smtClean="0"/>
              <a:pPr/>
              <a:t>‹#›</a:t>
            </a:fld>
            <a:endParaRPr lang="en-US"/>
          </a:p>
        </p:txBody>
      </p:sp>
      <p:pic>
        <p:nvPicPr>
          <p:cNvPr id="7" name="Picture 6">
            <a:extLst>
              <a:ext uri="{FF2B5EF4-FFF2-40B4-BE49-F238E27FC236}">
                <a16:creationId xmlns:a16="http://schemas.microsoft.com/office/drawing/2014/main" id="{3276ED47-56BF-4F35-9732-871CF97311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68582" y="127149"/>
            <a:ext cx="1048538" cy="943757"/>
          </a:xfrm>
          <a:prstGeom prst="rect">
            <a:avLst/>
          </a:prstGeom>
        </p:spPr>
      </p:pic>
      <p:pic>
        <p:nvPicPr>
          <p:cNvPr id="8" name="Picture 7" descr="MVPN_master_3color_rgb_LG.jpg">
            <a:extLst>
              <a:ext uri="{FF2B5EF4-FFF2-40B4-BE49-F238E27FC236}">
                <a16:creationId xmlns:a16="http://schemas.microsoft.com/office/drawing/2014/main" id="{BE6E467A-8F64-488B-8C56-FBAA9748FEF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49945" y="80255"/>
            <a:ext cx="42498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85173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37"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B1E3F5-E344-48BA-A74B-5148B13757F6}"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E27C4-C4C5-463C-A42A-49F9B1BCF7E0}"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19586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B1E3F5-E344-48BA-A74B-5148B13757F6}" type="datetimeFigureOut">
              <a:rPr lang="en-US" smtClean="0"/>
              <a:pPr/>
              <a:t>2/27/2019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20947474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B1E3F5-E344-48BA-A74B-5148B13757F6}" type="datetimeFigureOut">
              <a:rPr lang="en-US" smtClean="0"/>
              <a:pPr/>
              <a:t>2/27/2019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123936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44"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B1E3F5-E344-48BA-A74B-5148B13757F6}"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E27C4-C4C5-463C-A42A-49F9B1BCF7E0}"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83051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D6B1E3F5-E344-48BA-A74B-5148B13757F6}" type="datetimeFigureOut">
              <a:rPr lang="en-US" smtClean="0"/>
              <a:pPr/>
              <a:t>2/27/2019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28873826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37"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6B1E3F5-E344-48BA-A74B-5148B13757F6}" type="datetimeFigureOut">
              <a:rPr lang="en-US" smtClean="0"/>
              <a:pPr/>
              <a:t>2/27/2019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20728439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38"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59" y="6459836"/>
            <a:ext cx="1963883" cy="365125"/>
          </a:xfrm>
        </p:spPr>
        <p:txBody>
          <a:bodyPr/>
          <a:lstStyle>
            <a:lvl1pPr algn="l">
              <a:defRPr/>
            </a:lvl1pPr>
          </a:lstStyle>
          <a:p>
            <a:fld id="{D6B1E3F5-E344-48BA-A74B-5148B13757F6}" type="datetimeFigureOut">
              <a:rPr lang="en-US" smtClean="0"/>
              <a:pPr/>
              <a:t>2/27/2019</a:t>
            </a:fld>
            <a:endParaRPr lang="en-US"/>
          </a:p>
        </p:txBody>
      </p:sp>
      <p:sp>
        <p:nvSpPr>
          <p:cNvPr id="6" name="Footer Placeholder 5"/>
          <p:cNvSpPr>
            <a:spLocks noGrp="1"/>
          </p:cNvSpPr>
          <p:nvPr>
            <p:ph type="ftr" sz="quarter" idx="11"/>
          </p:nvPr>
        </p:nvSpPr>
        <p:spPr>
          <a:xfrm>
            <a:off x="3600450" y="6459836"/>
            <a:ext cx="3486150" cy="365125"/>
          </a:xfrm>
        </p:spPr>
        <p:txBody>
          <a:bodyPr/>
          <a:lstStyle>
            <a:lvl1pPr algn="l">
              <a:defRPr>
                <a:solidFill>
                  <a:schemeClr val="tx2"/>
                </a:solidFill>
              </a:defRPr>
            </a:lvl1pPr>
          </a:lstStyle>
          <a:p>
            <a:endParaRPr lang="en-US">
              <a:solidFill>
                <a:srgbClr val="1F497D"/>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78E27C4-C4C5-463C-A42A-49F9B1BCF7E0}"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3844661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25"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7"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4948"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7"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3"/>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6B1E3F5-E344-48BA-A74B-5148B13757F6}" type="datetimeFigureOut">
              <a:rPr lang="en-US" smtClean="0"/>
              <a:pPr/>
              <a:t>2/27/2019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7623928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B1E3F5-E344-48BA-A74B-5148B13757F6}"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13895320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37"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482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414778"/>
            <a:ext cx="5800725"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B1E3F5-E344-48BA-A74B-5148B13757F6}"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3793895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304800" y="152400"/>
            <a:ext cx="7315200" cy="11430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18905302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3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0"/>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B1E3F5-E344-48BA-A74B-5148B13757F6}"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E27C4-C4C5-463C-A42A-49F9B1BCF7E0}"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E3878EF-9C50-4AE8-88EE-67750EF97D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68582" y="127139"/>
            <a:ext cx="1048538" cy="943757"/>
          </a:xfrm>
          <a:prstGeom prst="rect">
            <a:avLst/>
          </a:prstGeom>
        </p:spPr>
      </p:pic>
      <p:pic>
        <p:nvPicPr>
          <p:cNvPr id="11" name="Picture 10" descr="MVPN_master_3color_rgb_LG.jpg">
            <a:extLst>
              <a:ext uri="{FF2B5EF4-FFF2-40B4-BE49-F238E27FC236}">
                <a16:creationId xmlns:a16="http://schemas.microsoft.com/office/drawing/2014/main" id="{E064EC9C-063D-4FEE-9782-AF539F00269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49940" y="80255"/>
            <a:ext cx="42498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63046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B1E3F5-E344-48BA-A74B-5148B13757F6}"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E27C4-C4C5-463C-A42A-49F9B1BCF7E0}" type="slidenum">
              <a:rPr lang="en-US" smtClean="0"/>
              <a:pPr/>
              <a:t>‹#›</a:t>
            </a:fld>
            <a:endParaRPr lang="en-US"/>
          </a:p>
        </p:txBody>
      </p:sp>
      <p:pic>
        <p:nvPicPr>
          <p:cNvPr id="7" name="Picture 6">
            <a:extLst>
              <a:ext uri="{FF2B5EF4-FFF2-40B4-BE49-F238E27FC236}">
                <a16:creationId xmlns:a16="http://schemas.microsoft.com/office/drawing/2014/main" id="{3276ED47-56BF-4F35-9732-871CF97311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68582" y="127139"/>
            <a:ext cx="1048538" cy="943757"/>
          </a:xfrm>
          <a:prstGeom prst="rect">
            <a:avLst/>
          </a:prstGeom>
        </p:spPr>
      </p:pic>
      <p:pic>
        <p:nvPicPr>
          <p:cNvPr id="8" name="Picture 7" descr="MVPN_master_3color_rgb_LG.jpg">
            <a:extLst>
              <a:ext uri="{FF2B5EF4-FFF2-40B4-BE49-F238E27FC236}">
                <a16:creationId xmlns:a16="http://schemas.microsoft.com/office/drawing/2014/main" id="{BE6E467A-8F64-488B-8C56-FBAA9748FEF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49940" y="80255"/>
            <a:ext cx="42498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97271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3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B1E3F5-E344-48BA-A74B-5148B13757F6}"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E27C4-C4C5-463C-A42A-49F9B1BCF7E0}"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7266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B1E3F5-E344-48BA-A74B-5148B13757F6}" type="datetimeFigureOut">
              <a:rPr lang="en-US" smtClean="0"/>
              <a:pPr/>
              <a:t>2/27/2019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6772030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B1E3F5-E344-48BA-A74B-5148B13757F6}" type="datetimeFigureOut">
              <a:rPr lang="en-US" smtClean="0"/>
              <a:pPr/>
              <a:t>2/27/2019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17459514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B1E3F5-E344-48BA-A74B-5148B13757F6}" type="datetimeFigureOut">
              <a:rPr lang="en-US" smtClean="0"/>
              <a:pPr/>
              <a:t>2/27/2019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35175331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D6B1E3F5-E344-48BA-A74B-5148B13757F6}" type="datetimeFigureOut">
              <a:rPr lang="en-US" smtClean="0"/>
              <a:pPr/>
              <a:t>2/27/2019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12509078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3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6B1E3F5-E344-48BA-A74B-5148B13757F6}" type="datetimeFigureOut">
              <a:rPr lang="en-US" smtClean="0"/>
              <a:pPr/>
              <a:t>2/27/2019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36802740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3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54" y="6459826"/>
            <a:ext cx="1963883" cy="365125"/>
          </a:xfrm>
        </p:spPr>
        <p:txBody>
          <a:bodyPr/>
          <a:lstStyle>
            <a:lvl1pPr algn="l">
              <a:defRPr/>
            </a:lvl1pPr>
          </a:lstStyle>
          <a:p>
            <a:fld id="{D6B1E3F5-E344-48BA-A74B-5148B13757F6}" type="datetimeFigureOut">
              <a:rPr lang="en-US" smtClean="0"/>
              <a:pPr/>
              <a:t>2/27/2019</a:t>
            </a:fld>
            <a:endParaRPr lang="en-US"/>
          </a:p>
        </p:txBody>
      </p:sp>
      <p:sp>
        <p:nvSpPr>
          <p:cNvPr id="6" name="Footer Placeholder 5"/>
          <p:cNvSpPr>
            <a:spLocks noGrp="1"/>
          </p:cNvSpPr>
          <p:nvPr>
            <p:ph type="ftr" sz="quarter" idx="11"/>
          </p:nvPr>
        </p:nvSpPr>
        <p:spPr>
          <a:xfrm>
            <a:off x="3600450" y="6459826"/>
            <a:ext cx="3486150" cy="365125"/>
          </a:xfrm>
        </p:spPr>
        <p:txBody>
          <a:bodyPr/>
          <a:lstStyle>
            <a:lvl1pPr algn="l">
              <a:defRPr>
                <a:solidFill>
                  <a:schemeClr val="tx2"/>
                </a:solidFill>
              </a:defRPr>
            </a:lvl1pPr>
          </a:lstStyle>
          <a:p>
            <a:endParaRPr lang="en-US">
              <a:solidFill>
                <a:srgbClr val="1F497D"/>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78E27C4-C4C5-463C-A42A-49F9B1BCF7E0}"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25078296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2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4948"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3"/>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6B1E3F5-E344-48BA-A74B-5148B13757F6}" type="datetimeFigureOut">
              <a:rPr lang="en-US" smtClean="0"/>
              <a:pPr/>
              <a:t>2/27/2019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19203562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B1E3F5-E344-48BA-A74B-5148B13757F6}"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29136188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3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481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414778"/>
            <a:ext cx="5800725"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B1E3F5-E344-48BA-A74B-5148B13757F6}"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27086261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304800" y="152400"/>
            <a:ext cx="7315200" cy="11430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428562100"/>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6"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0"/>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B1E3F5-E344-48BA-A74B-5148B13757F6}"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E27C4-C4C5-463C-A42A-49F9B1BCF7E0}"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E3878EF-9C50-4AE8-88EE-67750EF97D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68582" y="127127"/>
            <a:ext cx="1048538" cy="943757"/>
          </a:xfrm>
          <a:prstGeom prst="rect">
            <a:avLst/>
          </a:prstGeom>
        </p:spPr>
      </p:pic>
      <p:pic>
        <p:nvPicPr>
          <p:cNvPr id="11" name="Picture 10" descr="MVPN_master_3color_rgb_LG.jpg">
            <a:extLst>
              <a:ext uri="{FF2B5EF4-FFF2-40B4-BE49-F238E27FC236}">
                <a16:creationId xmlns:a16="http://schemas.microsoft.com/office/drawing/2014/main" id="{E064EC9C-063D-4FEE-9782-AF539F00269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49934" y="80255"/>
            <a:ext cx="42498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726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B1E3F5-E344-48BA-A74B-5148B13757F6}" type="datetimeFigureOut">
              <a:rPr lang="en-US" smtClean="0"/>
              <a:pPr/>
              <a:t>2/27/2019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2036347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B1E3F5-E344-48BA-A74B-5148B13757F6}"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E27C4-C4C5-463C-A42A-49F9B1BCF7E0}" type="slidenum">
              <a:rPr lang="en-US" smtClean="0"/>
              <a:pPr/>
              <a:t>‹#›</a:t>
            </a:fld>
            <a:endParaRPr lang="en-US"/>
          </a:p>
        </p:txBody>
      </p:sp>
      <p:pic>
        <p:nvPicPr>
          <p:cNvPr id="7" name="Picture 6">
            <a:extLst>
              <a:ext uri="{FF2B5EF4-FFF2-40B4-BE49-F238E27FC236}">
                <a16:creationId xmlns:a16="http://schemas.microsoft.com/office/drawing/2014/main" id="{3276ED47-56BF-4F35-9732-871CF97311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68582" y="127127"/>
            <a:ext cx="1048538" cy="943757"/>
          </a:xfrm>
          <a:prstGeom prst="rect">
            <a:avLst/>
          </a:prstGeom>
        </p:spPr>
      </p:pic>
      <p:pic>
        <p:nvPicPr>
          <p:cNvPr id="8" name="Picture 7" descr="MVPN_master_3color_rgb_LG.jpg">
            <a:extLst>
              <a:ext uri="{FF2B5EF4-FFF2-40B4-BE49-F238E27FC236}">
                <a16:creationId xmlns:a16="http://schemas.microsoft.com/office/drawing/2014/main" id="{BE6E467A-8F64-488B-8C56-FBAA9748FEF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49934" y="80255"/>
            <a:ext cx="42498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74614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6"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B1E3F5-E344-48BA-A74B-5148B13757F6}"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E27C4-C4C5-463C-A42A-49F9B1BCF7E0}"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3119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B1E3F5-E344-48BA-A74B-5148B13757F6}" type="datetimeFigureOut">
              <a:rPr lang="en-US" smtClean="0"/>
              <a:pPr/>
              <a:t>2/27/2019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30683413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B1E3F5-E344-48BA-A74B-5148B13757F6}" type="datetimeFigureOut">
              <a:rPr lang="en-US" smtClean="0"/>
              <a:pPr/>
              <a:t>2/27/2019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34801182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D6B1E3F5-E344-48BA-A74B-5148B13757F6}" type="datetimeFigureOut">
              <a:rPr lang="en-US" smtClean="0"/>
              <a:pPr/>
              <a:t>2/27/2019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38555342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26"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6B1E3F5-E344-48BA-A74B-5148B13757F6}" type="datetimeFigureOut">
              <a:rPr lang="en-US" smtClean="0"/>
              <a:pPr/>
              <a:t>2/27/2019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24256893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27"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48" y="6459814"/>
            <a:ext cx="1963883" cy="365125"/>
          </a:xfrm>
        </p:spPr>
        <p:txBody>
          <a:bodyPr/>
          <a:lstStyle>
            <a:lvl1pPr algn="l">
              <a:defRPr/>
            </a:lvl1pPr>
          </a:lstStyle>
          <a:p>
            <a:fld id="{D6B1E3F5-E344-48BA-A74B-5148B13757F6}" type="datetimeFigureOut">
              <a:rPr lang="en-US" smtClean="0"/>
              <a:pPr/>
              <a:t>2/27/2019</a:t>
            </a:fld>
            <a:endParaRPr lang="en-US"/>
          </a:p>
        </p:txBody>
      </p:sp>
      <p:sp>
        <p:nvSpPr>
          <p:cNvPr id="6" name="Footer Placeholder 5"/>
          <p:cNvSpPr>
            <a:spLocks noGrp="1"/>
          </p:cNvSpPr>
          <p:nvPr>
            <p:ph type="ftr" sz="quarter" idx="11"/>
          </p:nvPr>
        </p:nvSpPr>
        <p:spPr>
          <a:xfrm>
            <a:off x="3600450" y="6459814"/>
            <a:ext cx="3486150" cy="365125"/>
          </a:xfrm>
        </p:spPr>
        <p:txBody>
          <a:bodyPr/>
          <a:lstStyle>
            <a:lvl1pPr algn="l">
              <a:defRPr>
                <a:solidFill>
                  <a:schemeClr val="tx2"/>
                </a:solidFill>
              </a:defRPr>
            </a:lvl1pPr>
          </a:lstStyle>
          <a:p>
            <a:endParaRPr lang="en-US">
              <a:solidFill>
                <a:srgbClr val="1F497D"/>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78E27C4-C4C5-463C-A42A-49F9B1BCF7E0}"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11721153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4"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6"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4948"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6"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3"/>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6B1E3F5-E344-48BA-A74B-5148B13757F6}" type="datetimeFigureOut">
              <a:rPr lang="en-US" smtClean="0"/>
              <a:pPr/>
              <a:t>2/27/2019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18378797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B1E3F5-E344-48BA-A74B-5148B13757F6}"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31869830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6"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4807"/>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414778"/>
            <a:ext cx="5800725"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B1E3F5-E344-48BA-A74B-5148B13757F6}"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4183237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D6B1E3F5-E344-48BA-A74B-5148B13757F6}" type="datetimeFigureOut">
              <a:rPr lang="en-US" smtClean="0"/>
              <a:pPr/>
              <a:t>2/27/2019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30398366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304800" y="152400"/>
            <a:ext cx="7315200" cy="11430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1093816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9"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9"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0"/>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B1E3F5-E344-48BA-A74B-5148B13757F6}"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E27C4-C4C5-463C-A42A-49F9B1BCF7E0}"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E3878EF-9C50-4AE8-88EE-67750EF97D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68582" y="127113"/>
            <a:ext cx="1048538" cy="943757"/>
          </a:xfrm>
          <a:prstGeom prst="rect">
            <a:avLst/>
          </a:prstGeom>
        </p:spPr>
      </p:pic>
      <p:pic>
        <p:nvPicPr>
          <p:cNvPr id="11" name="Picture 10" descr="MVPN_master_3color_rgb_LG.jpg">
            <a:extLst>
              <a:ext uri="{FF2B5EF4-FFF2-40B4-BE49-F238E27FC236}">
                <a16:creationId xmlns:a16="http://schemas.microsoft.com/office/drawing/2014/main" id="{E064EC9C-063D-4FEE-9782-AF539F00269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49927" y="80255"/>
            <a:ext cx="42498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37495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B1E3F5-E344-48BA-A74B-5148B13757F6}"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E27C4-C4C5-463C-A42A-49F9B1BCF7E0}" type="slidenum">
              <a:rPr lang="en-US" smtClean="0"/>
              <a:pPr/>
              <a:t>‹#›</a:t>
            </a:fld>
            <a:endParaRPr lang="en-US"/>
          </a:p>
        </p:txBody>
      </p:sp>
      <p:pic>
        <p:nvPicPr>
          <p:cNvPr id="7" name="Picture 6">
            <a:extLst>
              <a:ext uri="{FF2B5EF4-FFF2-40B4-BE49-F238E27FC236}">
                <a16:creationId xmlns:a16="http://schemas.microsoft.com/office/drawing/2014/main" id="{3276ED47-56BF-4F35-9732-871CF97311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68582" y="127113"/>
            <a:ext cx="1048538" cy="943757"/>
          </a:xfrm>
          <a:prstGeom prst="rect">
            <a:avLst/>
          </a:prstGeom>
        </p:spPr>
      </p:pic>
      <p:pic>
        <p:nvPicPr>
          <p:cNvPr id="8" name="Picture 7" descr="MVPN_master_3color_rgb_LG.jpg">
            <a:extLst>
              <a:ext uri="{FF2B5EF4-FFF2-40B4-BE49-F238E27FC236}">
                <a16:creationId xmlns:a16="http://schemas.microsoft.com/office/drawing/2014/main" id="{BE6E467A-8F64-488B-8C56-FBAA9748FEF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49927" y="80255"/>
            <a:ext cx="42498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19761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9"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9"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B1E3F5-E344-48BA-A74B-5148B13757F6}"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E27C4-C4C5-463C-A42A-49F9B1BCF7E0}"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65940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B1E3F5-E344-48BA-A74B-5148B13757F6}" type="datetimeFigureOut">
              <a:rPr lang="en-US" smtClean="0"/>
              <a:pPr/>
              <a:t>2/27/2019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6904807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B1E3F5-E344-48BA-A74B-5148B13757F6}" type="datetimeFigureOut">
              <a:rPr lang="en-US" smtClean="0"/>
              <a:pPr/>
              <a:t>2/27/2019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34753070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D6B1E3F5-E344-48BA-A74B-5148B13757F6}" type="datetimeFigureOut">
              <a:rPr lang="en-US" smtClean="0"/>
              <a:pPr/>
              <a:t>2/27/2019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31519855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9"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9"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6B1E3F5-E344-48BA-A74B-5148B13757F6}" type="datetimeFigureOut">
              <a:rPr lang="en-US" smtClean="0"/>
              <a:pPr/>
              <a:t>2/27/2019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36712215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20"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41" y="6459800"/>
            <a:ext cx="1963883" cy="365125"/>
          </a:xfrm>
        </p:spPr>
        <p:txBody>
          <a:bodyPr/>
          <a:lstStyle>
            <a:lvl1pPr algn="l">
              <a:defRPr/>
            </a:lvl1pPr>
          </a:lstStyle>
          <a:p>
            <a:fld id="{D6B1E3F5-E344-48BA-A74B-5148B13757F6}" type="datetimeFigureOut">
              <a:rPr lang="en-US" smtClean="0"/>
              <a:pPr/>
              <a:t>2/27/2019</a:t>
            </a:fld>
            <a:endParaRPr lang="en-US"/>
          </a:p>
        </p:txBody>
      </p:sp>
      <p:sp>
        <p:nvSpPr>
          <p:cNvPr id="6" name="Footer Placeholder 5"/>
          <p:cNvSpPr>
            <a:spLocks noGrp="1"/>
          </p:cNvSpPr>
          <p:nvPr>
            <p:ph type="ftr" sz="quarter" idx="11"/>
          </p:nvPr>
        </p:nvSpPr>
        <p:spPr>
          <a:xfrm>
            <a:off x="3600450" y="6459800"/>
            <a:ext cx="3486150" cy="365125"/>
          </a:xfrm>
        </p:spPr>
        <p:txBody>
          <a:bodyPr/>
          <a:lstStyle>
            <a:lvl1pPr algn="l">
              <a:defRPr>
                <a:solidFill>
                  <a:schemeClr val="tx2"/>
                </a:solidFill>
              </a:defRPr>
            </a:lvl1pPr>
          </a:lstStyle>
          <a:p>
            <a:endParaRPr lang="en-US">
              <a:solidFill>
                <a:srgbClr val="1F497D"/>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78E27C4-C4C5-463C-A42A-49F9B1BCF7E0}"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23739244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7"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9"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4948"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9"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3"/>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6B1E3F5-E344-48BA-A74B-5148B13757F6}" type="datetimeFigureOut">
              <a:rPr lang="en-US" smtClean="0"/>
              <a:pPr/>
              <a:t>2/27/2019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16027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44"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6B1E3F5-E344-48BA-A74B-5148B13757F6}" type="datetimeFigureOut">
              <a:rPr lang="en-US" smtClean="0"/>
              <a:pPr/>
              <a:t>2/27/2019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19699146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B1E3F5-E344-48BA-A74B-5148B13757F6}"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1688458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9"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9"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4793"/>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414778"/>
            <a:ext cx="5800725"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B1E3F5-E344-48BA-A74B-5148B13757F6}"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38428559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304800" y="152400"/>
            <a:ext cx="7315200" cy="11430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4266415396"/>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0"/>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B1E3F5-E344-48BA-A74B-5148B13757F6}"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E27C4-C4C5-463C-A42A-49F9B1BCF7E0}"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E3878EF-9C50-4AE8-88EE-67750EF97D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68581" y="127099"/>
            <a:ext cx="1048538" cy="943757"/>
          </a:xfrm>
          <a:prstGeom prst="rect">
            <a:avLst/>
          </a:prstGeom>
        </p:spPr>
      </p:pic>
      <p:pic>
        <p:nvPicPr>
          <p:cNvPr id="11" name="Picture 10" descr="MVPN_master_3color_rgb_LG.jpg">
            <a:extLst>
              <a:ext uri="{FF2B5EF4-FFF2-40B4-BE49-F238E27FC236}">
                <a16:creationId xmlns:a16="http://schemas.microsoft.com/office/drawing/2014/main" id="{E064EC9C-063D-4FEE-9782-AF539F00269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49920" y="80255"/>
            <a:ext cx="42498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04714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B1E3F5-E344-48BA-A74B-5148B13757F6}"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E27C4-C4C5-463C-A42A-49F9B1BCF7E0}" type="slidenum">
              <a:rPr lang="en-US" smtClean="0"/>
              <a:pPr/>
              <a:t>‹#›</a:t>
            </a:fld>
            <a:endParaRPr lang="en-US"/>
          </a:p>
        </p:txBody>
      </p:sp>
      <p:pic>
        <p:nvPicPr>
          <p:cNvPr id="7" name="Picture 6">
            <a:extLst>
              <a:ext uri="{FF2B5EF4-FFF2-40B4-BE49-F238E27FC236}">
                <a16:creationId xmlns:a16="http://schemas.microsoft.com/office/drawing/2014/main" id="{3276ED47-56BF-4F35-9732-871CF97311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68581" y="127099"/>
            <a:ext cx="1048538" cy="943757"/>
          </a:xfrm>
          <a:prstGeom prst="rect">
            <a:avLst/>
          </a:prstGeom>
        </p:spPr>
      </p:pic>
      <p:pic>
        <p:nvPicPr>
          <p:cNvPr id="8" name="Picture 7" descr="MVPN_master_3color_rgb_LG.jpg">
            <a:extLst>
              <a:ext uri="{FF2B5EF4-FFF2-40B4-BE49-F238E27FC236}">
                <a16:creationId xmlns:a16="http://schemas.microsoft.com/office/drawing/2014/main" id="{BE6E467A-8F64-488B-8C56-FBAA9748FEF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49920" y="80255"/>
            <a:ext cx="42498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12160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B1E3F5-E344-48BA-A74B-5148B13757F6}"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E27C4-C4C5-463C-A42A-49F9B1BCF7E0}"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23805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B1E3F5-E344-48BA-A74B-5148B13757F6}" type="datetimeFigureOut">
              <a:rPr lang="en-US" smtClean="0"/>
              <a:pPr/>
              <a:t>2/27/2019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17469521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B1E3F5-E344-48BA-A74B-5148B13757F6}" type="datetimeFigureOut">
              <a:rPr lang="en-US" smtClean="0"/>
              <a:pPr/>
              <a:t>2/27/2019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3150908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D6B1E3F5-E344-48BA-A74B-5148B13757F6}" type="datetimeFigureOut">
              <a:rPr lang="en-US" smtClean="0"/>
              <a:pPr/>
              <a:t>2/27/2019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42836548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6B1E3F5-E344-48BA-A74B-5148B13757F6}" type="datetimeFigureOut">
              <a:rPr lang="en-US" smtClean="0"/>
              <a:pPr/>
              <a:t>2/27/2019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979955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45"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66" y="6459850"/>
            <a:ext cx="1963883" cy="365125"/>
          </a:xfrm>
        </p:spPr>
        <p:txBody>
          <a:bodyPr/>
          <a:lstStyle>
            <a:lvl1pPr algn="l">
              <a:defRPr/>
            </a:lvl1pPr>
          </a:lstStyle>
          <a:p>
            <a:fld id="{D6B1E3F5-E344-48BA-A74B-5148B13757F6}" type="datetimeFigureOut">
              <a:rPr lang="en-US" smtClean="0"/>
              <a:pPr/>
              <a:t>2/27/2019</a:t>
            </a:fld>
            <a:endParaRPr lang="en-US"/>
          </a:p>
        </p:txBody>
      </p:sp>
      <p:sp>
        <p:nvSpPr>
          <p:cNvPr id="6" name="Footer Placeholder 5"/>
          <p:cNvSpPr>
            <a:spLocks noGrp="1"/>
          </p:cNvSpPr>
          <p:nvPr>
            <p:ph type="ftr" sz="quarter" idx="11"/>
          </p:nvPr>
        </p:nvSpPr>
        <p:spPr>
          <a:xfrm>
            <a:off x="3600450" y="6459850"/>
            <a:ext cx="3486150" cy="365125"/>
          </a:xfrm>
        </p:spPr>
        <p:txBody>
          <a:bodyPr/>
          <a:lstStyle>
            <a:lvl1pPr algn="l">
              <a:defRPr>
                <a:solidFill>
                  <a:schemeClr val="tx2"/>
                </a:solidFill>
              </a:defRPr>
            </a:lvl1pPr>
          </a:lstStyle>
          <a:p>
            <a:endParaRPr lang="en-US">
              <a:solidFill>
                <a:srgbClr val="1F497D"/>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78E27C4-C4C5-463C-A42A-49F9B1BCF7E0}"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29244532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D6B1E3F5-E344-48BA-A74B-5148B13757F6}" type="datetimeFigureOut">
              <a:rPr lang="en-US" smtClean="0"/>
              <a:pPr/>
              <a:t>2/27/2019</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solidFill>
                <a:srgbClr val="1F497D"/>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78E27C4-C4C5-463C-A42A-49F9B1BCF7E0}"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6397250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4948"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3"/>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6B1E3F5-E344-48BA-A74B-5148B13757F6}" type="datetimeFigureOut">
              <a:rPr lang="en-US" smtClean="0"/>
              <a:pPr/>
              <a:t>2/27/2019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39492117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B1E3F5-E344-48BA-A74B-5148B13757F6}"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41620567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8"/>
            <a:ext cx="5800725"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B1E3F5-E344-48BA-A74B-5148B13757F6}"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16425989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304800" y="152400"/>
            <a:ext cx="7315200" cy="11430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50683714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32"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4"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4948"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3"/>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6B1E3F5-E344-48BA-A74B-5148B13757F6}" type="datetimeFigureOut">
              <a:rPr lang="en-US" smtClean="0"/>
              <a:pPr/>
              <a:t>2/27/2019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8E27C4-C4C5-463C-A42A-49F9B1BCF7E0}" type="slidenum">
              <a:rPr lang="en-US" smtClean="0"/>
              <a:pPr/>
              <a:t>‹#›</a:t>
            </a:fld>
            <a:endParaRPr lang="en-US"/>
          </a:p>
        </p:txBody>
      </p:sp>
    </p:spTree>
    <p:extLst>
      <p:ext uri="{BB962C8B-B14F-4D97-AF65-F5344CB8AC3E}">
        <p14:creationId xmlns:p14="http://schemas.microsoft.com/office/powerpoint/2010/main" val="617124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jpe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jpe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2.jpe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2.jpe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image" Target="../media/image2.jpeg"/><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 y="6334316"/>
            <a:ext cx="9144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7"/>
            <a:ext cx="75438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22993" y="6459850"/>
            <a:ext cx="1854203" cy="365125"/>
          </a:xfrm>
          <a:prstGeom prst="rect">
            <a:avLst/>
          </a:prstGeom>
        </p:spPr>
        <p:txBody>
          <a:bodyPr vert="horz" lIns="91440" tIns="45720" rIns="91440" bIns="45720" rtlCol="0" anchor="ctr"/>
          <a:lstStyle>
            <a:lvl1pPr algn="l">
              <a:defRPr sz="900">
                <a:solidFill>
                  <a:srgbClr val="FFFFFF"/>
                </a:solidFill>
              </a:defRPr>
            </a:lvl1pPr>
          </a:lstStyle>
          <a:p>
            <a:pPr defTabSz="457200"/>
            <a:fld id="{D6B1E3F5-E344-48BA-A74B-5148B13757F6}" type="datetimeFigureOut">
              <a:rPr lang="en-US" smtClean="0"/>
              <a:pPr defTabSz="457200"/>
              <a:t>2/27/2019</a:t>
            </a:fld>
            <a:endParaRPr lang="en-US"/>
          </a:p>
        </p:txBody>
      </p:sp>
      <p:sp>
        <p:nvSpPr>
          <p:cNvPr id="5" name="Footer Placeholder 4"/>
          <p:cNvSpPr>
            <a:spLocks noGrp="1"/>
          </p:cNvSpPr>
          <p:nvPr>
            <p:ph type="ftr" sz="quarter" idx="3"/>
          </p:nvPr>
        </p:nvSpPr>
        <p:spPr>
          <a:xfrm>
            <a:off x="2764640" y="6459850"/>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457200"/>
            <a:endParaRPr lang="en-US"/>
          </a:p>
        </p:txBody>
      </p:sp>
      <p:sp>
        <p:nvSpPr>
          <p:cNvPr id="6" name="Slide Number Placeholder 5"/>
          <p:cNvSpPr>
            <a:spLocks noGrp="1"/>
          </p:cNvSpPr>
          <p:nvPr>
            <p:ph type="sldNum" sz="quarter" idx="4"/>
          </p:nvPr>
        </p:nvSpPr>
        <p:spPr>
          <a:xfrm>
            <a:off x="7425376" y="6459850"/>
            <a:ext cx="984019" cy="365125"/>
          </a:xfrm>
          <a:prstGeom prst="rect">
            <a:avLst/>
          </a:prstGeom>
        </p:spPr>
        <p:txBody>
          <a:bodyPr vert="horz" lIns="91440" tIns="45720" rIns="91440" bIns="45720" rtlCol="0" anchor="ctr"/>
          <a:lstStyle>
            <a:lvl1pPr algn="r">
              <a:defRPr sz="1050">
                <a:solidFill>
                  <a:srgbClr val="FFFFFF"/>
                </a:solidFill>
              </a:defRPr>
            </a:lvl1pPr>
          </a:lstStyle>
          <a:p>
            <a:pPr defTabSz="457200"/>
            <a:fld id="{B78E27C4-C4C5-463C-A42A-49F9B1BCF7E0}" type="slidenum">
              <a:rPr lang="en-US" smtClean="0"/>
              <a:pPr defTabSz="45720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AFAA3B1-1FB2-4790-BD76-9A47883FA07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468582" y="127163"/>
            <a:ext cx="1048538" cy="943757"/>
          </a:xfrm>
          <a:prstGeom prst="rect">
            <a:avLst/>
          </a:prstGeom>
        </p:spPr>
      </p:pic>
      <p:pic>
        <p:nvPicPr>
          <p:cNvPr id="12" name="Picture 11" descr="MVPN_master_3color_rgb_LG.jpg">
            <a:extLst>
              <a:ext uri="{FF2B5EF4-FFF2-40B4-BE49-F238E27FC236}">
                <a16:creationId xmlns:a16="http://schemas.microsoft.com/office/drawing/2014/main" id="{A3C82E2C-CEA2-41A7-A1BD-EB14E58026E5}"/>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549952" y="80255"/>
            <a:ext cx="42498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99254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9" y="6334316"/>
            <a:ext cx="9144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7"/>
            <a:ext cx="75438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22990" y="6459844"/>
            <a:ext cx="1854203" cy="365125"/>
          </a:xfrm>
          <a:prstGeom prst="rect">
            <a:avLst/>
          </a:prstGeom>
        </p:spPr>
        <p:txBody>
          <a:bodyPr vert="horz" lIns="91440" tIns="45720" rIns="91440" bIns="45720" rtlCol="0" anchor="ctr"/>
          <a:lstStyle>
            <a:lvl1pPr algn="l">
              <a:defRPr sz="900">
                <a:solidFill>
                  <a:srgbClr val="FFFFFF"/>
                </a:solidFill>
              </a:defRPr>
            </a:lvl1pPr>
          </a:lstStyle>
          <a:p>
            <a:pPr defTabSz="457200"/>
            <a:fld id="{D6B1E3F5-E344-48BA-A74B-5148B13757F6}" type="datetimeFigureOut">
              <a:rPr lang="en-US" smtClean="0"/>
              <a:pPr defTabSz="457200"/>
              <a:t>2/27/2019</a:t>
            </a:fld>
            <a:endParaRPr lang="en-US"/>
          </a:p>
        </p:txBody>
      </p:sp>
      <p:sp>
        <p:nvSpPr>
          <p:cNvPr id="5" name="Footer Placeholder 4"/>
          <p:cNvSpPr>
            <a:spLocks noGrp="1"/>
          </p:cNvSpPr>
          <p:nvPr>
            <p:ph type="ftr" sz="quarter" idx="3"/>
          </p:nvPr>
        </p:nvSpPr>
        <p:spPr>
          <a:xfrm>
            <a:off x="2764640" y="6459844"/>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457200"/>
            <a:endParaRPr lang="en-US"/>
          </a:p>
        </p:txBody>
      </p:sp>
      <p:sp>
        <p:nvSpPr>
          <p:cNvPr id="6" name="Slide Number Placeholder 5"/>
          <p:cNvSpPr>
            <a:spLocks noGrp="1"/>
          </p:cNvSpPr>
          <p:nvPr>
            <p:ph type="sldNum" sz="quarter" idx="4"/>
          </p:nvPr>
        </p:nvSpPr>
        <p:spPr>
          <a:xfrm>
            <a:off x="7425373" y="6459844"/>
            <a:ext cx="984019" cy="365125"/>
          </a:xfrm>
          <a:prstGeom prst="rect">
            <a:avLst/>
          </a:prstGeom>
        </p:spPr>
        <p:txBody>
          <a:bodyPr vert="horz" lIns="91440" tIns="45720" rIns="91440" bIns="45720" rtlCol="0" anchor="ctr"/>
          <a:lstStyle>
            <a:lvl1pPr algn="r">
              <a:defRPr sz="1050">
                <a:solidFill>
                  <a:srgbClr val="FFFFFF"/>
                </a:solidFill>
              </a:defRPr>
            </a:lvl1pPr>
          </a:lstStyle>
          <a:p>
            <a:pPr defTabSz="457200"/>
            <a:fld id="{B78E27C4-C4C5-463C-A42A-49F9B1BCF7E0}" type="slidenum">
              <a:rPr lang="en-US" smtClean="0"/>
              <a:pPr defTabSz="45720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AFAA3B1-1FB2-4790-BD76-9A47883FA07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468582" y="127157"/>
            <a:ext cx="1048538" cy="943757"/>
          </a:xfrm>
          <a:prstGeom prst="rect">
            <a:avLst/>
          </a:prstGeom>
        </p:spPr>
      </p:pic>
      <p:pic>
        <p:nvPicPr>
          <p:cNvPr id="12" name="Picture 11" descr="MVPN_master_3color_rgb_LG.jpg">
            <a:extLst>
              <a:ext uri="{FF2B5EF4-FFF2-40B4-BE49-F238E27FC236}">
                <a16:creationId xmlns:a16="http://schemas.microsoft.com/office/drawing/2014/main" id="{A3C82E2C-CEA2-41A7-A1BD-EB14E58026E5}"/>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549949" y="80255"/>
            <a:ext cx="42498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663968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5" y="6334316"/>
            <a:ext cx="9144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7"/>
            <a:ext cx="75438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22986" y="6459836"/>
            <a:ext cx="1854203" cy="365125"/>
          </a:xfrm>
          <a:prstGeom prst="rect">
            <a:avLst/>
          </a:prstGeom>
        </p:spPr>
        <p:txBody>
          <a:bodyPr vert="horz" lIns="91440" tIns="45720" rIns="91440" bIns="45720" rtlCol="0" anchor="ctr"/>
          <a:lstStyle>
            <a:lvl1pPr algn="l">
              <a:defRPr sz="900">
                <a:solidFill>
                  <a:srgbClr val="FFFFFF"/>
                </a:solidFill>
              </a:defRPr>
            </a:lvl1pPr>
          </a:lstStyle>
          <a:p>
            <a:pPr defTabSz="457200"/>
            <a:fld id="{D6B1E3F5-E344-48BA-A74B-5148B13757F6}" type="datetimeFigureOut">
              <a:rPr lang="en-US" smtClean="0"/>
              <a:pPr defTabSz="457200"/>
              <a:t>2/27/2019</a:t>
            </a:fld>
            <a:endParaRPr lang="en-US"/>
          </a:p>
        </p:txBody>
      </p:sp>
      <p:sp>
        <p:nvSpPr>
          <p:cNvPr id="5" name="Footer Placeholder 4"/>
          <p:cNvSpPr>
            <a:spLocks noGrp="1"/>
          </p:cNvSpPr>
          <p:nvPr>
            <p:ph type="ftr" sz="quarter" idx="3"/>
          </p:nvPr>
        </p:nvSpPr>
        <p:spPr>
          <a:xfrm>
            <a:off x="2764640" y="645983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457200"/>
            <a:endParaRPr lang="en-US"/>
          </a:p>
        </p:txBody>
      </p:sp>
      <p:sp>
        <p:nvSpPr>
          <p:cNvPr id="6" name="Slide Number Placeholder 5"/>
          <p:cNvSpPr>
            <a:spLocks noGrp="1"/>
          </p:cNvSpPr>
          <p:nvPr>
            <p:ph type="sldNum" sz="quarter" idx="4"/>
          </p:nvPr>
        </p:nvSpPr>
        <p:spPr>
          <a:xfrm>
            <a:off x="7425369" y="6459836"/>
            <a:ext cx="984019" cy="365125"/>
          </a:xfrm>
          <a:prstGeom prst="rect">
            <a:avLst/>
          </a:prstGeom>
        </p:spPr>
        <p:txBody>
          <a:bodyPr vert="horz" lIns="91440" tIns="45720" rIns="91440" bIns="45720" rtlCol="0" anchor="ctr"/>
          <a:lstStyle>
            <a:lvl1pPr algn="r">
              <a:defRPr sz="1050">
                <a:solidFill>
                  <a:srgbClr val="FFFFFF"/>
                </a:solidFill>
              </a:defRPr>
            </a:lvl1pPr>
          </a:lstStyle>
          <a:p>
            <a:pPr defTabSz="457200"/>
            <a:fld id="{B78E27C4-C4C5-463C-A42A-49F9B1BCF7E0}" type="slidenum">
              <a:rPr lang="en-US" smtClean="0"/>
              <a:pPr defTabSz="45720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AFAA3B1-1FB2-4790-BD76-9A47883FA07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468582" y="127149"/>
            <a:ext cx="1048538" cy="943757"/>
          </a:xfrm>
          <a:prstGeom prst="rect">
            <a:avLst/>
          </a:prstGeom>
        </p:spPr>
      </p:pic>
      <p:pic>
        <p:nvPicPr>
          <p:cNvPr id="12" name="Picture 11" descr="MVPN_master_3color_rgb_LG.jpg">
            <a:extLst>
              <a:ext uri="{FF2B5EF4-FFF2-40B4-BE49-F238E27FC236}">
                <a16:creationId xmlns:a16="http://schemas.microsoft.com/office/drawing/2014/main" id="{A3C82E2C-CEA2-41A7-A1BD-EB14E58026E5}"/>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549945" y="80255"/>
            <a:ext cx="42498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085599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0" y="6334316"/>
            <a:ext cx="9144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7"/>
            <a:ext cx="75438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22981" y="6459826"/>
            <a:ext cx="1854203" cy="365125"/>
          </a:xfrm>
          <a:prstGeom prst="rect">
            <a:avLst/>
          </a:prstGeom>
        </p:spPr>
        <p:txBody>
          <a:bodyPr vert="horz" lIns="91440" tIns="45720" rIns="91440" bIns="45720" rtlCol="0" anchor="ctr"/>
          <a:lstStyle>
            <a:lvl1pPr algn="l">
              <a:defRPr sz="900">
                <a:solidFill>
                  <a:srgbClr val="FFFFFF"/>
                </a:solidFill>
              </a:defRPr>
            </a:lvl1pPr>
          </a:lstStyle>
          <a:p>
            <a:pPr defTabSz="457200"/>
            <a:fld id="{D6B1E3F5-E344-48BA-A74B-5148B13757F6}" type="datetimeFigureOut">
              <a:rPr lang="en-US" smtClean="0"/>
              <a:pPr defTabSz="457200"/>
              <a:t>2/27/2019</a:t>
            </a:fld>
            <a:endParaRPr lang="en-US"/>
          </a:p>
        </p:txBody>
      </p:sp>
      <p:sp>
        <p:nvSpPr>
          <p:cNvPr id="5" name="Footer Placeholder 4"/>
          <p:cNvSpPr>
            <a:spLocks noGrp="1"/>
          </p:cNvSpPr>
          <p:nvPr>
            <p:ph type="ftr" sz="quarter" idx="3"/>
          </p:nvPr>
        </p:nvSpPr>
        <p:spPr>
          <a:xfrm>
            <a:off x="2764640" y="645982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457200"/>
            <a:endParaRPr lang="en-US"/>
          </a:p>
        </p:txBody>
      </p:sp>
      <p:sp>
        <p:nvSpPr>
          <p:cNvPr id="6" name="Slide Number Placeholder 5"/>
          <p:cNvSpPr>
            <a:spLocks noGrp="1"/>
          </p:cNvSpPr>
          <p:nvPr>
            <p:ph type="sldNum" sz="quarter" idx="4"/>
          </p:nvPr>
        </p:nvSpPr>
        <p:spPr>
          <a:xfrm>
            <a:off x="7425364" y="6459826"/>
            <a:ext cx="984019" cy="365125"/>
          </a:xfrm>
          <a:prstGeom prst="rect">
            <a:avLst/>
          </a:prstGeom>
        </p:spPr>
        <p:txBody>
          <a:bodyPr vert="horz" lIns="91440" tIns="45720" rIns="91440" bIns="45720" rtlCol="0" anchor="ctr"/>
          <a:lstStyle>
            <a:lvl1pPr algn="r">
              <a:defRPr sz="1050">
                <a:solidFill>
                  <a:srgbClr val="FFFFFF"/>
                </a:solidFill>
              </a:defRPr>
            </a:lvl1pPr>
          </a:lstStyle>
          <a:p>
            <a:pPr defTabSz="457200"/>
            <a:fld id="{B78E27C4-C4C5-463C-A42A-49F9B1BCF7E0}" type="slidenum">
              <a:rPr lang="en-US" smtClean="0"/>
              <a:pPr defTabSz="45720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AFAA3B1-1FB2-4790-BD76-9A47883FA07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468582" y="127139"/>
            <a:ext cx="1048538" cy="943757"/>
          </a:xfrm>
          <a:prstGeom prst="rect">
            <a:avLst/>
          </a:prstGeom>
        </p:spPr>
      </p:pic>
      <p:pic>
        <p:nvPicPr>
          <p:cNvPr id="12" name="Picture 11" descr="MVPN_master_3color_rgb_LG.jpg">
            <a:extLst>
              <a:ext uri="{FF2B5EF4-FFF2-40B4-BE49-F238E27FC236}">
                <a16:creationId xmlns:a16="http://schemas.microsoft.com/office/drawing/2014/main" id="{A3C82E2C-CEA2-41A7-A1BD-EB14E58026E5}"/>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549940" y="80255"/>
            <a:ext cx="42498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38544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4" y="6334316"/>
            <a:ext cx="9144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7"/>
            <a:ext cx="75438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22975" y="6459814"/>
            <a:ext cx="1854203" cy="365125"/>
          </a:xfrm>
          <a:prstGeom prst="rect">
            <a:avLst/>
          </a:prstGeom>
        </p:spPr>
        <p:txBody>
          <a:bodyPr vert="horz" lIns="91440" tIns="45720" rIns="91440" bIns="45720" rtlCol="0" anchor="ctr"/>
          <a:lstStyle>
            <a:lvl1pPr algn="l">
              <a:defRPr sz="900">
                <a:solidFill>
                  <a:srgbClr val="FFFFFF"/>
                </a:solidFill>
              </a:defRPr>
            </a:lvl1pPr>
          </a:lstStyle>
          <a:p>
            <a:pPr defTabSz="457200"/>
            <a:fld id="{D6B1E3F5-E344-48BA-A74B-5148B13757F6}" type="datetimeFigureOut">
              <a:rPr lang="en-US" smtClean="0"/>
              <a:pPr defTabSz="457200"/>
              <a:t>2/27/2019</a:t>
            </a:fld>
            <a:endParaRPr lang="en-US"/>
          </a:p>
        </p:txBody>
      </p:sp>
      <p:sp>
        <p:nvSpPr>
          <p:cNvPr id="5" name="Footer Placeholder 4"/>
          <p:cNvSpPr>
            <a:spLocks noGrp="1"/>
          </p:cNvSpPr>
          <p:nvPr>
            <p:ph type="ftr" sz="quarter" idx="3"/>
          </p:nvPr>
        </p:nvSpPr>
        <p:spPr>
          <a:xfrm>
            <a:off x="2764640" y="6459814"/>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457200"/>
            <a:endParaRPr lang="en-US"/>
          </a:p>
        </p:txBody>
      </p:sp>
      <p:sp>
        <p:nvSpPr>
          <p:cNvPr id="6" name="Slide Number Placeholder 5"/>
          <p:cNvSpPr>
            <a:spLocks noGrp="1"/>
          </p:cNvSpPr>
          <p:nvPr>
            <p:ph type="sldNum" sz="quarter" idx="4"/>
          </p:nvPr>
        </p:nvSpPr>
        <p:spPr>
          <a:xfrm>
            <a:off x="7425358" y="6459814"/>
            <a:ext cx="984019" cy="365125"/>
          </a:xfrm>
          <a:prstGeom prst="rect">
            <a:avLst/>
          </a:prstGeom>
        </p:spPr>
        <p:txBody>
          <a:bodyPr vert="horz" lIns="91440" tIns="45720" rIns="91440" bIns="45720" rtlCol="0" anchor="ctr"/>
          <a:lstStyle>
            <a:lvl1pPr algn="r">
              <a:defRPr sz="1050">
                <a:solidFill>
                  <a:srgbClr val="FFFFFF"/>
                </a:solidFill>
              </a:defRPr>
            </a:lvl1pPr>
          </a:lstStyle>
          <a:p>
            <a:pPr defTabSz="457200"/>
            <a:fld id="{B78E27C4-C4C5-463C-A42A-49F9B1BCF7E0}" type="slidenum">
              <a:rPr lang="en-US" smtClean="0"/>
              <a:pPr defTabSz="45720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AFAA3B1-1FB2-4790-BD76-9A47883FA07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468582" y="127127"/>
            <a:ext cx="1048538" cy="943757"/>
          </a:xfrm>
          <a:prstGeom prst="rect">
            <a:avLst/>
          </a:prstGeom>
        </p:spPr>
      </p:pic>
      <p:pic>
        <p:nvPicPr>
          <p:cNvPr id="12" name="Picture 11" descr="MVPN_master_3color_rgb_LG.jpg">
            <a:extLst>
              <a:ext uri="{FF2B5EF4-FFF2-40B4-BE49-F238E27FC236}">
                <a16:creationId xmlns:a16="http://schemas.microsoft.com/office/drawing/2014/main" id="{A3C82E2C-CEA2-41A7-A1BD-EB14E58026E5}"/>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549934" y="80255"/>
            <a:ext cx="42498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732711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7" y="6334316"/>
            <a:ext cx="9144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7"/>
            <a:ext cx="75438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22968" y="6459800"/>
            <a:ext cx="1854203" cy="365125"/>
          </a:xfrm>
          <a:prstGeom prst="rect">
            <a:avLst/>
          </a:prstGeom>
        </p:spPr>
        <p:txBody>
          <a:bodyPr vert="horz" lIns="91440" tIns="45720" rIns="91440" bIns="45720" rtlCol="0" anchor="ctr"/>
          <a:lstStyle>
            <a:lvl1pPr algn="l">
              <a:defRPr sz="900">
                <a:solidFill>
                  <a:srgbClr val="FFFFFF"/>
                </a:solidFill>
              </a:defRPr>
            </a:lvl1pPr>
          </a:lstStyle>
          <a:p>
            <a:pPr defTabSz="457200"/>
            <a:fld id="{D6B1E3F5-E344-48BA-A74B-5148B13757F6}" type="datetimeFigureOut">
              <a:rPr lang="en-US" smtClean="0"/>
              <a:pPr defTabSz="457200"/>
              <a:t>2/27/2019</a:t>
            </a:fld>
            <a:endParaRPr lang="en-US"/>
          </a:p>
        </p:txBody>
      </p:sp>
      <p:sp>
        <p:nvSpPr>
          <p:cNvPr id="5" name="Footer Placeholder 4"/>
          <p:cNvSpPr>
            <a:spLocks noGrp="1"/>
          </p:cNvSpPr>
          <p:nvPr>
            <p:ph type="ftr" sz="quarter" idx="3"/>
          </p:nvPr>
        </p:nvSpPr>
        <p:spPr>
          <a:xfrm>
            <a:off x="2764640" y="6459800"/>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457200"/>
            <a:endParaRPr lang="en-US"/>
          </a:p>
        </p:txBody>
      </p:sp>
      <p:sp>
        <p:nvSpPr>
          <p:cNvPr id="6" name="Slide Number Placeholder 5"/>
          <p:cNvSpPr>
            <a:spLocks noGrp="1"/>
          </p:cNvSpPr>
          <p:nvPr>
            <p:ph type="sldNum" sz="quarter" idx="4"/>
          </p:nvPr>
        </p:nvSpPr>
        <p:spPr>
          <a:xfrm>
            <a:off x="7425351" y="6459800"/>
            <a:ext cx="984019" cy="365125"/>
          </a:xfrm>
          <a:prstGeom prst="rect">
            <a:avLst/>
          </a:prstGeom>
        </p:spPr>
        <p:txBody>
          <a:bodyPr vert="horz" lIns="91440" tIns="45720" rIns="91440" bIns="45720" rtlCol="0" anchor="ctr"/>
          <a:lstStyle>
            <a:lvl1pPr algn="r">
              <a:defRPr sz="1050">
                <a:solidFill>
                  <a:srgbClr val="FFFFFF"/>
                </a:solidFill>
              </a:defRPr>
            </a:lvl1pPr>
          </a:lstStyle>
          <a:p>
            <a:pPr defTabSz="457200"/>
            <a:fld id="{B78E27C4-C4C5-463C-A42A-49F9B1BCF7E0}" type="slidenum">
              <a:rPr lang="en-US" smtClean="0"/>
              <a:pPr defTabSz="45720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AFAA3B1-1FB2-4790-BD76-9A47883FA07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468582" y="127113"/>
            <a:ext cx="1048538" cy="943757"/>
          </a:xfrm>
          <a:prstGeom prst="rect">
            <a:avLst/>
          </a:prstGeom>
        </p:spPr>
      </p:pic>
      <p:pic>
        <p:nvPicPr>
          <p:cNvPr id="12" name="Picture 11" descr="MVPN_master_3color_rgb_LG.jpg">
            <a:extLst>
              <a:ext uri="{FF2B5EF4-FFF2-40B4-BE49-F238E27FC236}">
                <a16:creationId xmlns:a16="http://schemas.microsoft.com/office/drawing/2014/main" id="{A3C82E2C-CEA2-41A7-A1BD-EB14E58026E5}"/>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549927" y="80255"/>
            <a:ext cx="42498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73156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defTabSz="457200"/>
            <a:fld id="{D6B1E3F5-E344-48BA-A74B-5148B13757F6}" type="datetimeFigureOut">
              <a:rPr lang="en-US" smtClean="0"/>
              <a:pPr defTabSz="457200"/>
              <a:t>2/27/2019</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457200"/>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defTabSz="457200"/>
            <a:fld id="{B78E27C4-C4C5-463C-A42A-49F9B1BCF7E0}" type="slidenum">
              <a:rPr lang="en-US" smtClean="0"/>
              <a:pPr defTabSz="45720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AFAA3B1-1FB2-4790-BD76-9A47883FA07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468581" y="127099"/>
            <a:ext cx="1048538" cy="943757"/>
          </a:xfrm>
          <a:prstGeom prst="rect">
            <a:avLst/>
          </a:prstGeom>
        </p:spPr>
      </p:pic>
      <p:pic>
        <p:nvPicPr>
          <p:cNvPr id="12" name="Picture 11" descr="MVPN_master_3color_rgb_LG.jpg">
            <a:extLst>
              <a:ext uri="{FF2B5EF4-FFF2-40B4-BE49-F238E27FC236}">
                <a16:creationId xmlns:a16="http://schemas.microsoft.com/office/drawing/2014/main" id="{A3C82E2C-CEA2-41A7-A1BD-EB14E58026E5}"/>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549920" y="80255"/>
            <a:ext cx="42498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804407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hyperlink" Target="http://www.goarmy.com/videos/play/army-team-tv-commercial.html" TargetMode="External"/><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hyperlink" Target="https://www.army.mil/features/#army101" TargetMode="Externa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hyperlink" Target="https://youtu.be/96KxIGD8UAE"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hyperlink" Target="http://www.navy.mil/navydata/organization/org-top.asp" TargetMode="External"/><Relationship Id="rId4" Type="http://schemas.openxmlformats.org/officeDocument/2006/relationships/image" Target="../media/image14.gif"/></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MFOilBZvfeA"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hyperlink" Target="http://www.marines.com/history-heritage" TargetMode="Externa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hyperlink" Target="https://youtu.be/hPMA5QHynw8" TargetMode="External"/><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hyperlink" Target="https://www.airforce.com/frequently-asked-questions" TargetMode="Externa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xwX9jWYlCTA"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hyperlink" Target="http://www.uscg.mil/history/faqs/faqs.asp" TargetMode="Externa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nocookie.com/embed/oSWhIUiGang?autoplay=1&amp;iv_load_policy=3&amp;loop=1&amp;modestbranding=1&amp;playlist=oSWhIUiGang" TargetMode="External"/><Relationship Id="rId2" Type="http://schemas.openxmlformats.org/officeDocument/2006/relationships/notesSlide" Target="../notesSlides/notesSlide2.xml"/><Relationship Id="rId1" Type="http://schemas.openxmlformats.org/officeDocument/2006/relationships/slideLayout" Target="../slideLayouts/slideLayout79.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jpg"/><Relationship Id="rId4" Type="http://schemas.openxmlformats.org/officeDocument/2006/relationships/image" Target="../media/image23.jpeg"/><Relationship Id="rId9"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nocookie.com/embed/B8VwDa_Av0Y?autoplay=1&amp;iv_load_policy=3&amp;loop=1&amp;modestbranding=1&amp;playlist=B8VwDa_Av0Y" TargetMode="External"/><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38.jpg"/><Relationship Id="rId5" Type="http://schemas.openxmlformats.org/officeDocument/2006/relationships/image" Target="../media/image37.jpe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9.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67.xml"/><Relationship Id="rId5" Type="http://schemas.openxmlformats.org/officeDocument/2006/relationships/hyperlink" Target="https://youtu.be/K-llabp_X_s" TargetMode="Externa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62.xml"/><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hyperlink" Target="http://www.mhahouston.org/" TargetMode="External"/><Relationship Id="rId7" Type="http://schemas.openxmlformats.org/officeDocument/2006/relationships/hyperlink" Target="http://www.combinedarms.us/" TargetMode="External"/><Relationship Id="rId2" Type="http://schemas.openxmlformats.org/officeDocument/2006/relationships/notesSlide" Target="../notesSlides/notesSlide39.xml"/><Relationship Id="rId1" Type="http://schemas.openxmlformats.org/officeDocument/2006/relationships/slideLayout" Target="../slideLayouts/slideLayout62.xml"/><Relationship Id="rId6" Type="http://schemas.openxmlformats.org/officeDocument/2006/relationships/hyperlink" Target="https://www.unitedwayhouston.org/our-work/mission-united" TargetMode="External"/><Relationship Id="rId5" Type="http://schemas.openxmlformats.org/officeDocument/2006/relationships/hyperlink" Target="https://www.unitedwayhouston.org/" TargetMode="External"/><Relationship Id="rId4" Type="http://schemas.openxmlformats.org/officeDocument/2006/relationships/hyperlink" Target="https://mhahouston.org/veteran-resource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hyperlink" Target="http://www.defense.gov/About-DoD/insignias" TargetMode="External"/><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2AE40-A8EB-4B93-8BEA-7195A22CDD6A}"/>
              </a:ext>
            </a:extLst>
          </p:cNvPr>
          <p:cNvSpPr>
            <a:spLocks noGrp="1"/>
          </p:cNvSpPr>
          <p:nvPr>
            <p:ph type="ctrTitle"/>
          </p:nvPr>
        </p:nvSpPr>
        <p:spPr/>
        <p:txBody>
          <a:bodyPr>
            <a:normAutofit/>
          </a:bodyPr>
          <a:lstStyle/>
          <a:p>
            <a:pPr algn="ctr"/>
            <a:r>
              <a:rPr lang="en-US" sz="4700" dirty="0"/>
              <a:t>Military Cultural Competency </a:t>
            </a:r>
            <a:br>
              <a:rPr lang="en-US" sz="4700" dirty="0"/>
            </a:br>
            <a:r>
              <a:rPr lang="en-US" sz="4700" dirty="0"/>
              <a:t>2 Hr. Workshop </a:t>
            </a:r>
          </a:p>
        </p:txBody>
      </p:sp>
      <p:sp>
        <p:nvSpPr>
          <p:cNvPr id="3" name="Subtitle 2">
            <a:extLst>
              <a:ext uri="{FF2B5EF4-FFF2-40B4-BE49-F238E27FC236}">
                <a16:creationId xmlns:a16="http://schemas.microsoft.com/office/drawing/2014/main" id="{85A2E422-3D0D-458B-B73F-69E278DC7D99}"/>
              </a:ext>
            </a:extLst>
          </p:cNvPr>
          <p:cNvSpPr>
            <a:spLocks noGrp="1"/>
          </p:cNvSpPr>
          <p:nvPr>
            <p:ph type="subTitle" idx="1"/>
          </p:nvPr>
        </p:nvSpPr>
        <p:spPr>
          <a:xfrm>
            <a:off x="381000" y="4455620"/>
            <a:ext cx="8610600" cy="1143000"/>
          </a:xfrm>
        </p:spPr>
        <p:txBody>
          <a:bodyPr>
            <a:normAutofit/>
          </a:bodyPr>
          <a:lstStyle/>
          <a:p>
            <a:pPr algn="ctr"/>
            <a:r>
              <a:rPr lang="en-US" sz="2000" dirty="0"/>
              <a:t>Veterans Behavioral Health, MHA of Greater Houston </a:t>
            </a:r>
          </a:p>
        </p:txBody>
      </p:sp>
    </p:spTree>
    <p:extLst>
      <p:ext uri="{BB962C8B-B14F-4D97-AF65-F5344CB8AC3E}">
        <p14:creationId xmlns:p14="http://schemas.microsoft.com/office/powerpoint/2010/main" val="331738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1" y="76201"/>
            <a:ext cx="6287606" cy="1569660"/>
          </a:xfrm>
          <a:prstGeom prst="rect">
            <a:avLst/>
          </a:prstGeom>
          <a:noFill/>
        </p:spPr>
        <p:txBody>
          <a:bodyPr wrap="square" rtlCol="0">
            <a:spAutoFit/>
          </a:bodyPr>
          <a:lstStyle/>
          <a:p>
            <a:pPr algn="ctr" defTabSz="457200"/>
            <a:r>
              <a:rPr lang="en-US" sz="4800" dirty="0">
                <a:solidFill>
                  <a:prstClr val="black"/>
                </a:solidFill>
                <a:latin typeface="Calibri Light" panose="020F0302020204030204"/>
              </a:rPr>
              <a:t>Active/Reserve Components</a:t>
            </a:r>
          </a:p>
        </p:txBody>
      </p:sp>
      <p:sp>
        <p:nvSpPr>
          <p:cNvPr id="5" name="TextBox 4"/>
          <p:cNvSpPr txBox="1"/>
          <p:nvPr/>
        </p:nvSpPr>
        <p:spPr>
          <a:xfrm>
            <a:off x="979005" y="1841249"/>
            <a:ext cx="3276600" cy="3108543"/>
          </a:xfrm>
          <a:prstGeom prst="rect">
            <a:avLst/>
          </a:prstGeom>
          <a:noFill/>
        </p:spPr>
        <p:txBody>
          <a:bodyPr wrap="square" rtlCol="0">
            <a:spAutoFit/>
          </a:bodyPr>
          <a:lstStyle/>
          <a:p>
            <a:pPr defTabSz="457200"/>
            <a:r>
              <a:rPr lang="en-US" sz="2800" dirty="0">
                <a:solidFill>
                  <a:prstClr val="black"/>
                </a:solidFill>
                <a:latin typeface="Calibri Light" panose="020F0302020204030204" pitchFamily="34" charset="0"/>
              </a:rPr>
              <a:t>ACTIVE COMPONENT</a:t>
            </a:r>
          </a:p>
          <a:p>
            <a:pPr defTabSz="457200"/>
            <a:r>
              <a:rPr lang="en-US" sz="2800" dirty="0">
                <a:solidFill>
                  <a:prstClr val="black"/>
                </a:solidFill>
                <a:latin typeface="Calibri Light" panose="020F0302020204030204" pitchFamily="34" charset="0"/>
              </a:rPr>
              <a:t>520,000 - Army</a:t>
            </a:r>
          </a:p>
          <a:p>
            <a:pPr defTabSz="457200"/>
            <a:r>
              <a:rPr lang="en-US" sz="2800" dirty="0">
                <a:solidFill>
                  <a:prstClr val="black"/>
                </a:solidFill>
                <a:latin typeface="Calibri Light" panose="020F0302020204030204" pitchFamily="34" charset="0"/>
              </a:rPr>
              <a:t>323,600 - Navy</a:t>
            </a:r>
          </a:p>
          <a:p>
            <a:pPr defTabSz="457200"/>
            <a:r>
              <a:rPr lang="en-US" sz="2800" dirty="0">
                <a:solidFill>
                  <a:prstClr val="black"/>
                </a:solidFill>
                <a:latin typeface="Calibri Light" panose="020F0302020204030204" pitchFamily="34" charset="0"/>
              </a:rPr>
              <a:t>190,200 - Marine Corps</a:t>
            </a:r>
          </a:p>
          <a:p>
            <a:pPr defTabSz="457200"/>
            <a:r>
              <a:rPr lang="en-US" sz="2800" dirty="0">
                <a:solidFill>
                  <a:prstClr val="black"/>
                </a:solidFill>
                <a:latin typeface="Calibri Light" panose="020F0302020204030204" pitchFamily="34" charset="0"/>
              </a:rPr>
              <a:t>327,600 - Air Force </a:t>
            </a:r>
          </a:p>
          <a:p>
            <a:pPr defTabSz="457200"/>
            <a:r>
              <a:rPr lang="en-US" sz="2800" dirty="0">
                <a:solidFill>
                  <a:prstClr val="black"/>
                </a:solidFill>
                <a:latin typeface="Calibri Light" panose="020F0302020204030204" pitchFamily="34" charset="0"/>
              </a:rPr>
              <a:t>40,000 - Coast Guard</a:t>
            </a:r>
          </a:p>
        </p:txBody>
      </p:sp>
      <p:sp>
        <p:nvSpPr>
          <p:cNvPr id="6" name="TextBox 5"/>
          <p:cNvSpPr txBox="1"/>
          <p:nvPr/>
        </p:nvSpPr>
        <p:spPr>
          <a:xfrm>
            <a:off x="4981634" y="2041215"/>
            <a:ext cx="3696699" cy="2677656"/>
          </a:xfrm>
          <a:prstGeom prst="rect">
            <a:avLst/>
          </a:prstGeom>
          <a:noFill/>
        </p:spPr>
        <p:txBody>
          <a:bodyPr wrap="square" rtlCol="0">
            <a:spAutoFit/>
          </a:bodyPr>
          <a:lstStyle/>
          <a:p>
            <a:pPr defTabSz="457200"/>
            <a:r>
              <a:rPr lang="en-US" sz="2800" dirty="0">
                <a:solidFill>
                  <a:prstClr val="black"/>
                </a:solidFill>
                <a:latin typeface="Calibri Light" panose="020F0302020204030204" pitchFamily="34" charset="0"/>
              </a:rPr>
              <a:t>RESERVE COMPONENT</a:t>
            </a:r>
          </a:p>
          <a:p>
            <a:pPr defTabSz="457200"/>
            <a:r>
              <a:rPr lang="en-US" sz="2800" dirty="0">
                <a:solidFill>
                  <a:prstClr val="black"/>
                </a:solidFill>
                <a:latin typeface="Calibri Light" panose="020F0302020204030204" pitchFamily="34" charset="0"/>
              </a:rPr>
              <a:t>205,000 - Army </a:t>
            </a:r>
          </a:p>
          <a:p>
            <a:pPr defTabSz="457200"/>
            <a:r>
              <a:rPr lang="en-US" sz="2800" dirty="0">
                <a:solidFill>
                  <a:prstClr val="black"/>
                </a:solidFill>
                <a:latin typeface="Calibri Light" panose="020F0302020204030204" pitchFamily="34" charset="0"/>
              </a:rPr>
              <a:t>59,100 - Navy </a:t>
            </a:r>
          </a:p>
          <a:p>
            <a:pPr defTabSz="457200"/>
            <a:r>
              <a:rPr lang="en-US" sz="2800" dirty="0">
                <a:solidFill>
                  <a:prstClr val="black"/>
                </a:solidFill>
                <a:latin typeface="Calibri Light" panose="020F0302020204030204" pitchFamily="34" charset="0"/>
              </a:rPr>
              <a:t>39,600 - Marine Corps </a:t>
            </a:r>
          </a:p>
          <a:p>
            <a:pPr defTabSz="457200"/>
            <a:r>
              <a:rPr lang="en-US" sz="2800" dirty="0">
                <a:solidFill>
                  <a:prstClr val="black"/>
                </a:solidFill>
                <a:latin typeface="Calibri Light" panose="020F0302020204030204" pitchFamily="34" charset="0"/>
              </a:rPr>
              <a:t>70,400 - Air Force </a:t>
            </a:r>
          </a:p>
          <a:p>
            <a:pPr defTabSz="457200"/>
            <a:r>
              <a:rPr lang="en-US" sz="2800" dirty="0">
                <a:solidFill>
                  <a:prstClr val="black"/>
                </a:solidFill>
                <a:latin typeface="Calibri Light" panose="020F0302020204030204" pitchFamily="34" charset="0"/>
              </a:rPr>
              <a:t>7,500 - Coast Guard </a:t>
            </a:r>
          </a:p>
        </p:txBody>
      </p:sp>
      <p:sp>
        <p:nvSpPr>
          <p:cNvPr id="3" name="TextBox 2"/>
          <p:cNvSpPr txBox="1"/>
          <p:nvPr/>
        </p:nvSpPr>
        <p:spPr>
          <a:xfrm>
            <a:off x="-147062" y="5715000"/>
            <a:ext cx="9144000" cy="369332"/>
          </a:xfrm>
          <a:prstGeom prst="rect">
            <a:avLst/>
          </a:prstGeom>
          <a:noFill/>
        </p:spPr>
        <p:txBody>
          <a:bodyPr wrap="square" rtlCol="0">
            <a:spAutoFit/>
          </a:bodyPr>
          <a:lstStyle/>
          <a:p>
            <a:pPr algn="ctr" defTabSz="457200"/>
            <a:r>
              <a:rPr lang="en-US" dirty="0">
                <a:solidFill>
                  <a:srgbClr val="1F497D"/>
                </a:solidFill>
              </a:rPr>
              <a:t>(</a:t>
            </a:r>
            <a:r>
              <a:rPr lang="en-US" dirty="0">
                <a:solidFill>
                  <a:srgbClr val="1F497D"/>
                </a:solidFill>
                <a:latin typeface="Calibri Light" panose="020F0302020204030204" pitchFamily="34" charset="0"/>
              </a:rPr>
              <a:t>http://www.dtic.mil/congressional_budget/pdfs/FY2015_pdfs/MILPER_CRPT-113hrpt446.pdf)</a:t>
            </a:r>
          </a:p>
        </p:txBody>
      </p:sp>
      <p:sp>
        <p:nvSpPr>
          <p:cNvPr id="7" name="TextBox 6"/>
          <p:cNvSpPr txBox="1"/>
          <p:nvPr/>
        </p:nvSpPr>
        <p:spPr>
          <a:xfrm>
            <a:off x="-147062" y="6019800"/>
            <a:ext cx="9144000" cy="369332"/>
          </a:xfrm>
          <a:prstGeom prst="rect">
            <a:avLst/>
          </a:prstGeom>
          <a:noFill/>
        </p:spPr>
        <p:txBody>
          <a:bodyPr wrap="square" rtlCol="0">
            <a:spAutoFit/>
          </a:bodyPr>
          <a:lstStyle/>
          <a:p>
            <a:pPr algn="ctr" defTabSz="457200"/>
            <a:r>
              <a:rPr lang="en-US" dirty="0">
                <a:solidFill>
                  <a:srgbClr val="1F497D"/>
                </a:solidFill>
                <a:latin typeface="Calibri Light" panose="020F0302020204030204" pitchFamily="34" charset="0"/>
              </a:rPr>
              <a:t>&amp; (http://transportation.house.gov/uploadedfiles/coastguard2015.pdf)</a:t>
            </a:r>
          </a:p>
        </p:txBody>
      </p:sp>
    </p:spTree>
    <p:extLst>
      <p:ext uri="{BB962C8B-B14F-4D97-AF65-F5344CB8AC3E}">
        <p14:creationId xmlns:p14="http://schemas.microsoft.com/office/powerpoint/2010/main" val="2330774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7" y="423340"/>
            <a:ext cx="5266699" cy="830997"/>
          </a:xfrm>
          <a:prstGeom prst="rect">
            <a:avLst/>
          </a:prstGeom>
          <a:noFill/>
        </p:spPr>
        <p:txBody>
          <a:bodyPr wrap="square" rtlCol="0">
            <a:spAutoFit/>
          </a:bodyPr>
          <a:lstStyle/>
          <a:p>
            <a:pPr algn="ctr" defTabSz="457200"/>
            <a:r>
              <a:rPr lang="en-US" sz="4800" b="1" dirty="0">
                <a:solidFill>
                  <a:prstClr val="black"/>
                </a:solidFill>
                <a:latin typeface="Calibri Light" panose="020F0302020204030204"/>
              </a:rPr>
              <a:t>National Guard </a:t>
            </a: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43887" y="1669836"/>
            <a:ext cx="2799404" cy="34207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5"/>
          <p:cNvSpPr>
            <a:spLocks noGrp="1"/>
          </p:cNvSpPr>
          <p:nvPr>
            <p:ph sz="half" idx="4294967295"/>
          </p:nvPr>
        </p:nvSpPr>
        <p:spPr>
          <a:xfrm>
            <a:off x="262356" y="1828802"/>
            <a:ext cx="5670641" cy="4391247"/>
          </a:xfrm>
          <a:prstGeom prst="rect">
            <a:avLst/>
          </a:prstGeom>
        </p:spPr>
        <p:txBody>
          <a:bodyPr>
            <a:normAutofit fontScale="85000" lnSpcReduction="20000"/>
          </a:bodyPr>
          <a:lstStyle/>
          <a:p>
            <a:r>
              <a:rPr lang="en-US" sz="2800" dirty="0"/>
              <a:t>The National Guard falls under the jurisdiction of the Texas Military Department. </a:t>
            </a:r>
          </a:p>
          <a:p>
            <a:r>
              <a:rPr lang="en-US" sz="2800" dirty="0"/>
              <a:t>They have two missions: State and Federal. </a:t>
            </a:r>
          </a:p>
          <a:p>
            <a:pPr lvl="1"/>
            <a:r>
              <a:rPr lang="en-US" sz="2400" dirty="0"/>
              <a:t>This means they have two Commanders in Chief: the Governor and the President of the United States. </a:t>
            </a:r>
          </a:p>
          <a:p>
            <a:pPr lvl="1"/>
            <a:r>
              <a:rPr lang="en-US" sz="2400" dirty="0"/>
              <a:t>Quite often, the National Guard represents the most deployed US force because of their dual-mission requirements. </a:t>
            </a:r>
          </a:p>
          <a:p>
            <a:r>
              <a:rPr lang="en-US" sz="2800" dirty="0"/>
              <a:t>Both Guard and Reserves train 39 days per year to be mission ready.</a:t>
            </a:r>
          </a:p>
          <a:p>
            <a:pPr lvl="1"/>
            <a:r>
              <a:rPr lang="en-US" sz="2400" dirty="0"/>
              <a:t>This is a part time job.  For example, a junior enlisted soldier makes roughly $250 per month.</a:t>
            </a:r>
          </a:p>
          <a:p>
            <a:endParaRPr lang="en-US" dirty="0"/>
          </a:p>
        </p:txBody>
      </p:sp>
    </p:spTree>
    <p:extLst>
      <p:ext uri="{BB962C8B-B14F-4D97-AF65-F5344CB8AC3E}">
        <p14:creationId xmlns:p14="http://schemas.microsoft.com/office/powerpoint/2010/main" val="96836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wipe(down)">
                                      <p:cBhvr>
                                        <p:cTn id="15" dur="500"/>
                                        <p:tgtEl>
                                          <p:spTgt spid="7">
                                            <p:txEl>
                                              <p:pRg st="2" end="2"/>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wipe(down)">
                                      <p:cBhvr>
                                        <p:cTn id="18" dur="500"/>
                                        <p:tgtEl>
                                          <p:spTgt spid="7">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wipe(down)">
                                      <p:cBhvr>
                                        <p:cTn id="23" dur="500"/>
                                        <p:tgtEl>
                                          <p:spTgt spid="7">
                                            <p:txEl>
                                              <p:pRg st="4" end="4"/>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animEffect transition="in" filter="wipe(down)">
                                      <p:cBhvr>
                                        <p:cTn id="26"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1607" y="265890"/>
            <a:ext cx="5837917" cy="1200329"/>
          </a:xfrm>
          <a:prstGeom prst="rect">
            <a:avLst/>
          </a:prstGeom>
          <a:noFill/>
        </p:spPr>
        <p:txBody>
          <a:bodyPr wrap="square" rtlCol="0">
            <a:spAutoFit/>
          </a:bodyPr>
          <a:lstStyle/>
          <a:p>
            <a:pPr algn="ctr" defTabSz="457200"/>
            <a:r>
              <a:rPr lang="en-US" sz="3600" b="1" dirty="0">
                <a:solidFill>
                  <a:prstClr val="black"/>
                </a:solidFill>
                <a:latin typeface="Calibri Light" panose="020F0302020204030204"/>
              </a:rPr>
              <a:t>The Branches of the Military</a:t>
            </a:r>
          </a:p>
          <a:p>
            <a:pPr algn="ctr" defTabSz="457200"/>
            <a:r>
              <a:rPr lang="en-US" sz="3600" b="1" dirty="0">
                <a:solidFill>
                  <a:prstClr val="black"/>
                </a:solidFill>
                <a:latin typeface="Calibri Light" panose="020F0302020204030204"/>
              </a:rPr>
              <a:t>Army</a:t>
            </a: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184" y="2489978"/>
            <a:ext cx="1427134" cy="1902845"/>
          </a:xfrm>
          <a:prstGeom prst="rect">
            <a:avLst/>
          </a:prstGeom>
        </p:spPr>
      </p:pic>
      <p:sp>
        <p:nvSpPr>
          <p:cNvPr id="10" name="Content Placeholder 9"/>
          <p:cNvSpPr>
            <a:spLocks noGrp="1"/>
          </p:cNvSpPr>
          <p:nvPr>
            <p:ph sz="half" idx="2"/>
          </p:nvPr>
        </p:nvSpPr>
        <p:spPr>
          <a:xfrm>
            <a:off x="1820364" y="2056094"/>
            <a:ext cx="7001933" cy="4200245"/>
          </a:xfrm>
        </p:spPr>
        <p:txBody>
          <a:bodyPr>
            <a:normAutofit fontScale="85000" lnSpcReduction="20000"/>
          </a:bodyPr>
          <a:lstStyle/>
          <a:p>
            <a:r>
              <a:rPr lang="en-US" sz="3200" dirty="0"/>
              <a:t>The U.S. Army’s mission is to fight and win our Nation’s wars by providing prompt, sustained land dominance across the full range of military operations and spectrum of conflict in support of combatant commanders.</a:t>
            </a:r>
          </a:p>
          <a:p>
            <a:r>
              <a:rPr lang="en-US" sz="3200" b="1" dirty="0"/>
              <a:t>People who serve in the Army are called Soldiers. </a:t>
            </a:r>
          </a:p>
          <a:p>
            <a:r>
              <a:rPr lang="en-US" sz="3200" dirty="0"/>
              <a:t>It is the largest and oldest branch of the military.</a:t>
            </a:r>
          </a:p>
          <a:p>
            <a:r>
              <a:rPr lang="en-US" sz="3200" dirty="0"/>
              <a:t>For information on ranks, traditions, organization, etc. please visit</a:t>
            </a:r>
            <a:r>
              <a:rPr lang="en-US" dirty="0"/>
              <a:t> </a:t>
            </a:r>
            <a:r>
              <a:rPr lang="en-US" sz="3500" dirty="0">
                <a:solidFill>
                  <a:schemeClr val="bg1">
                    <a:lumMod val="95000"/>
                    <a:lumOff val="5000"/>
                  </a:schemeClr>
                </a:solidFill>
                <a:hlinkClick r:id="rId5"/>
              </a:rPr>
              <a:t>https://www.army.mil/features/#army101</a:t>
            </a:r>
            <a:r>
              <a:rPr lang="en-US" sz="3500" dirty="0">
                <a:solidFill>
                  <a:schemeClr val="bg1">
                    <a:lumMod val="95000"/>
                    <a:lumOff val="5000"/>
                  </a:schemeClr>
                </a:solidFill>
              </a:rPr>
              <a:t>    </a:t>
            </a:r>
            <a:endParaRPr lang="en-US" dirty="0">
              <a:solidFill>
                <a:schemeClr val="bg1">
                  <a:lumMod val="95000"/>
                  <a:lumOff val="5000"/>
                </a:schemeClr>
              </a:solidFill>
            </a:endParaRPr>
          </a:p>
        </p:txBody>
      </p:sp>
    </p:spTree>
    <p:extLst>
      <p:ext uri="{BB962C8B-B14F-4D97-AF65-F5344CB8AC3E}">
        <p14:creationId xmlns:p14="http://schemas.microsoft.com/office/powerpoint/2010/main" val="828757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5311" y="152400"/>
            <a:ext cx="7149891" cy="1569660"/>
          </a:xfrm>
          <a:prstGeom prst="rect">
            <a:avLst/>
          </a:prstGeom>
          <a:noFill/>
        </p:spPr>
        <p:txBody>
          <a:bodyPr wrap="square" rtlCol="0">
            <a:spAutoFit/>
          </a:bodyPr>
          <a:lstStyle/>
          <a:p>
            <a:pPr algn="ctr" defTabSz="457200"/>
            <a:r>
              <a:rPr lang="en-US" sz="4800" b="1" dirty="0">
                <a:solidFill>
                  <a:prstClr val="black"/>
                </a:solidFill>
                <a:latin typeface="Calibri Light" panose="020F0302020204030204"/>
              </a:rPr>
              <a:t>The Branches of the Military</a:t>
            </a:r>
          </a:p>
          <a:p>
            <a:pPr algn="ctr" defTabSz="457200"/>
            <a:r>
              <a:rPr lang="en-US" sz="4800" b="1" dirty="0">
                <a:solidFill>
                  <a:prstClr val="black"/>
                </a:solidFill>
                <a:latin typeface="Calibri Light" panose="020F0302020204030204"/>
              </a:rPr>
              <a:t>Navy</a:t>
            </a:r>
          </a:p>
        </p:txBody>
      </p:sp>
      <p:pic>
        <p:nvPicPr>
          <p:cNvPr id="6" name="Picture 5">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309" y="2535131"/>
            <a:ext cx="1427134" cy="1902845"/>
          </a:xfrm>
          <a:prstGeom prst="rect">
            <a:avLst/>
          </a:prstGeom>
        </p:spPr>
      </p:pic>
      <p:sp>
        <p:nvSpPr>
          <p:cNvPr id="8" name="Content Placeholder 9"/>
          <p:cNvSpPr>
            <a:spLocks noGrp="1"/>
          </p:cNvSpPr>
          <p:nvPr>
            <p:ph sz="half" idx="4294967295"/>
          </p:nvPr>
        </p:nvSpPr>
        <p:spPr>
          <a:xfrm>
            <a:off x="1753338" y="2067388"/>
            <a:ext cx="7001933" cy="4200245"/>
          </a:xfrm>
          <a:prstGeom prst="rect">
            <a:avLst/>
          </a:prstGeom>
        </p:spPr>
        <p:txBody>
          <a:bodyPr>
            <a:normAutofit fontScale="85000" lnSpcReduction="20000"/>
          </a:bodyPr>
          <a:lstStyle/>
          <a:p>
            <a:r>
              <a:rPr lang="en-US" sz="3200" dirty="0"/>
              <a:t>The mission of the Navy is to maintain, train, and equip combat-ready Naval forces capable of winning wars, deterring aggression and maintaining freedom of the seas.</a:t>
            </a:r>
          </a:p>
          <a:p>
            <a:r>
              <a:rPr lang="en-US" sz="3200" b="1" dirty="0"/>
              <a:t>People who serve in the Navy are called Sailors.</a:t>
            </a:r>
          </a:p>
          <a:p>
            <a:r>
              <a:rPr lang="en-US" sz="3200" dirty="0"/>
              <a:t>The Navy is the second largest branch of the military.</a:t>
            </a:r>
          </a:p>
          <a:p>
            <a:r>
              <a:rPr lang="en-US" sz="3200" dirty="0"/>
              <a:t>For information on ranks, traditions, organization, etc. please visit </a:t>
            </a:r>
            <a:r>
              <a:rPr lang="en-US" sz="3200" dirty="0">
                <a:hlinkClick r:id="rId5"/>
              </a:rPr>
              <a:t>http://www.navy.mil/navydata/organization/org-top.asp</a:t>
            </a:r>
            <a:r>
              <a:rPr lang="en-US" sz="3200" dirty="0"/>
              <a:t> </a:t>
            </a:r>
          </a:p>
          <a:p>
            <a:endParaRPr lang="en-US" dirty="0"/>
          </a:p>
        </p:txBody>
      </p:sp>
    </p:spTree>
    <p:extLst>
      <p:ext uri="{BB962C8B-B14F-4D97-AF65-F5344CB8AC3E}">
        <p14:creationId xmlns:p14="http://schemas.microsoft.com/office/powerpoint/2010/main" val="210699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7" y="222297"/>
            <a:ext cx="7200899" cy="1569660"/>
          </a:xfrm>
          <a:prstGeom prst="rect">
            <a:avLst/>
          </a:prstGeom>
          <a:noFill/>
        </p:spPr>
        <p:txBody>
          <a:bodyPr wrap="square" rtlCol="0">
            <a:spAutoFit/>
          </a:bodyPr>
          <a:lstStyle/>
          <a:p>
            <a:pPr algn="ctr" defTabSz="457200"/>
            <a:r>
              <a:rPr lang="en-US" sz="4800" b="1" dirty="0">
                <a:solidFill>
                  <a:prstClr val="black"/>
                </a:solidFill>
                <a:latin typeface="Calibri Light" panose="020F0302020204030204"/>
              </a:rPr>
              <a:t>The Branches of the Military</a:t>
            </a:r>
          </a:p>
          <a:p>
            <a:pPr algn="ctr" defTabSz="457200"/>
            <a:r>
              <a:rPr lang="en-US" sz="4800" b="1" dirty="0">
                <a:solidFill>
                  <a:prstClr val="black"/>
                </a:solidFill>
                <a:latin typeface="Calibri Light" panose="020F0302020204030204"/>
              </a:rPr>
              <a:t>Marine Corps</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1" y="2489978"/>
            <a:ext cx="1410410" cy="1902845"/>
          </a:xfrm>
          <a:prstGeom prst="rect">
            <a:avLst/>
          </a:prstGeom>
        </p:spPr>
      </p:pic>
      <p:sp>
        <p:nvSpPr>
          <p:cNvPr id="8" name="Content Placeholder 9"/>
          <p:cNvSpPr>
            <a:spLocks noGrp="1"/>
          </p:cNvSpPr>
          <p:nvPr>
            <p:ph sz="half" idx="4294967295"/>
          </p:nvPr>
        </p:nvSpPr>
        <p:spPr>
          <a:xfrm>
            <a:off x="1753338" y="2067388"/>
            <a:ext cx="7001933" cy="4200245"/>
          </a:xfrm>
          <a:prstGeom prst="rect">
            <a:avLst/>
          </a:prstGeom>
        </p:spPr>
        <p:txBody>
          <a:bodyPr>
            <a:normAutofit fontScale="85000" lnSpcReduction="20000"/>
          </a:bodyPr>
          <a:lstStyle/>
          <a:p>
            <a:r>
              <a:rPr lang="en-US" sz="3200" dirty="0"/>
              <a:t>The mission of the Marines is to forward deploy to respond swiftly and aggressively in times of crisis; as soldiers of the sea, providing forces and detachments to naval ships and shore operations. </a:t>
            </a:r>
          </a:p>
          <a:p>
            <a:r>
              <a:rPr lang="en-US" sz="3200" b="1" dirty="0"/>
              <a:t>People who serve in the Marine Corps are called Marines.</a:t>
            </a:r>
          </a:p>
          <a:p>
            <a:r>
              <a:rPr lang="en-US" sz="3200" dirty="0"/>
              <a:t>The Marine Corps has been a component of the Navy since June 30, 1834.</a:t>
            </a:r>
          </a:p>
          <a:p>
            <a:r>
              <a:rPr lang="en-US" sz="3200" dirty="0"/>
              <a:t>For information on ranks, traditions, organization, etc. please visit </a:t>
            </a:r>
            <a:r>
              <a:rPr lang="en-US" sz="3200" dirty="0">
                <a:hlinkClick r:id="rId5"/>
              </a:rPr>
              <a:t>http://www.marines.com/history-heritage</a:t>
            </a:r>
            <a:r>
              <a:rPr lang="en-US" sz="3200" dirty="0"/>
              <a:t> </a:t>
            </a:r>
            <a:endParaRPr lang="en-US" dirty="0"/>
          </a:p>
        </p:txBody>
      </p:sp>
    </p:spTree>
    <p:extLst>
      <p:ext uri="{BB962C8B-B14F-4D97-AF65-F5344CB8AC3E}">
        <p14:creationId xmlns:p14="http://schemas.microsoft.com/office/powerpoint/2010/main" val="3088867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39255"/>
            <a:ext cx="6934200" cy="1200329"/>
          </a:xfrm>
          <a:prstGeom prst="rect">
            <a:avLst/>
          </a:prstGeom>
          <a:noFill/>
        </p:spPr>
        <p:txBody>
          <a:bodyPr wrap="square" rtlCol="0">
            <a:spAutoFit/>
          </a:bodyPr>
          <a:lstStyle/>
          <a:p>
            <a:pPr algn="ctr" defTabSz="457200"/>
            <a:r>
              <a:rPr lang="en-US" sz="3600" b="1" dirty="0">
                <a:solidFill>
                  <a:prstClr val="black"/>
                </a:solidFill>
                <a:latin typeface="Calibri Light" panose="020F0302020204030204"/>
              </a:rPr>
              <a:t>The Branches of the Military</a:t>
            </a:r>
          </a:p>
          <a:p>
            <a:pPr algn="ctr" defTabSz="457200"/>
            <a:r>
              <a:rPr lang="en-US" sz="3600" b="1" dirty="0">
                <a:solidFill>
                  <a:prstClr val="black"/>
                </a:solidFill>
                <a:latin typeface="Calibri Light" panose="020F0302020204030204"/>
              </a:rPr>
              <a:t>Air Force</a:t>
            </a:r>
          </a:p>
        </p:txBody>
      </p:sp>
      <p:pic>
        <p:nvPicPr>
          <p:cNvPr id="5" name="Picture 4">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933" y="2467399"/>
            <a:ext cx="1428750" cy="1905000"/>
          </a:xfrm>
          <a:prstGeom prst="rect">
            <a:avLst/>
          </a:prstGeom>
        </p:spPr>
      </p:pic>
      <p:sp>
        <p:nvSpPr>
          <p:cNvPr id="8" name="Content Placeholder 9"/>
          <p:cNvSpPr>
            <a:spLocks noGrp="1"/>
          </p:cNvSpPr>
          <p:nvPr>
            <p:ph sz="half" idx="4294967295"/>
          </p:nvPr>
        </p:nvSpPr>
        <p:spPr>
          <a:xfrm>
            <a:off x="1753338" y="2067388"/>
            <a:ext cx="7001933" cy="4200245"/>
          </a:xfrm>
          <a:prstGeom prst="rect">
            <a:avLst/>
          </a:prstGeom>
        </p:spPr>
        <p:txBody>
          <a:bodyPr>
            <a:normAutofit fontScale="92500" lnSpcReduction="20000"/>
          </a:bodyPr>
          <a:lstStyle/>
          <a:p>
            <a:r>
              <a:rPr lang="en-US" sz="3200" dirty="0"/>
              <a:t>The mission of the Air Force is to fly, fight and win...in air, space, and cyberspace.</a:t>
            </a:r>
          </a:p>
          <a:p>
            <a:r>
              <a:rPr lang="en-US" sz="3200" b="1" dirty="0"/>
              <a:t>People who serve in the Air Force are called Airmen.</a:t>
            </a:r>
          </a:p>
          <a:p>
            <a:r>
              <a:rPr lang="en-US" sz="3200" dirty="0"/>
              <a:t>Originally part of the Army, the Air Force was formed as a separate branch of the military on September 18, 1947.</a:t>
            </a:r>
          </a:p>
          <a:p>
            <a:r>
              <a:rPr lang="en-US" sz="3200" dirty="0"/>
              <a:t>For information on ranks, traditions, organization, etc. please visit </a:t>
            </a:r>
            <a:r>
              <a:rPr lang="en-US" sz="3200" dirty="0">
                <a:hlinkClick r:id="rId5"/>
              </a:rPr>
              <a:t>https://www.airforce.com/frequently-asked-questions</a:t>
            </a:r>
            <a:r>
              <a:rPr lang="en-US" sz="3200" dirty="0"/>
              <a:t> </a:t>
            </a:r>
            <a:endParaRPr lang="en-US" dirty="0"/>
          </a:p>
        </p:txBody>
      </p:sp>
    </p:spTree>
    <p:extLst>
      <p:ext uri="{BB962C8B-B14F-4D97-AF65-F5344CB8AC3E}">
        <p14:creationId xmlns:p14="http://schemas.microsoft.com/office/powerpoint/2010/main" val="4149677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7358"/>
            <a:ext cx="7315200" cy="1569660"/>
          </a:xfrm>
          <a:prstGeom prst="rect">
            <a:avLst/>
          </a:prstGeom>
          <a:noFill/>
        </p:spPr>
        <p:txBody>
          <a:bodyPr wrap="square" rtlCol="0">
            <a:spAutoFit/>
          </a:bodyPr>
          <a:lstStyle/>
          <a:p>
            <a:pPr algn="ctr" defTabSz="457200"/>
            <a:r>
              <a:rPr lang="en-US" sz="4800" b="1" dirty="0">
                <a:solidFill>
                  <a:prstClr val="black"/>
                </a:solidFill>
                <a:latin typeface="Calibri Light" panose="020F0302020204030204"/>
              </a:rPr>
              <a:t>The Branches of the Military</a:t>
            </a:r>
          </a:p>
          <a:p>
            <a:pPr algn="ctr" defTabSz="457200"/>
            <a:r>
              <a:rPr lang="en-US" sz="4800" b="1" dirty="0">
                <a:solidFill>
                  <a:prstClr val="black"/>
                </a:solidFill>
                <a:latin typeface="Calibri Light" panose="020F0302020204030204"/>
              </a:rPr>
              <a:t>Coast Guard</a:t>
            </a:r>
          </a:p>
        </p:txBody>
      </p:sp>
      <p:pic>
        <p:nvPicPr>
          <p:cNvPr id="7" name="Picture 6">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469" y="2467459"/>
            <a:ext cx="1430948" cy="1907931"/>
          </a:xfrm>
          <a:prstGeom prst="rect">
            <a:avLst/>
          </a:prstGeom>
        </p:spPr>
      </p:pic>
      <p:sp>
        <p:nvSpPr>
          <p:cNvPr id="8" name="Content Placeholder 9"/>
          <p:cNvSpPr>
            <a:spLocks noGrp="1"/>
          </p:cNvSpPr>
          <p:nvPr>
            <p:ph sz="half" idx="4294967295"/>
          </p:nvPr>
        </p:nvSpPr>
        <p:spPr>
          <a:xfrm>
            <a:off x="1753338" y="2067388"/>
            <a:ext cx="7001933" cy="4200245"/>
          </a:xfrm>
          <a:prstGeom prst="rect">
            <a:avLst/>
          </a:prstGeom>
        </p:spPr>
        <p:txBody>
          <a:bodyPr>
            <a:normAutofit fontScale="92500" lnSpcReduction="20000"/>
          </a:bodyPr>
          <a:lstStyle/>
          <a:p>
            <a:r>
              <a:rPr lang="en-US" sz="3200" dirty="0"/>
              <a:t>The mission of the Coast Guard is to safeguarded our Nation's maritime interests and environment around the world.</a:t>
            </a:r>
          </a:p>
          <a:p>
            <a:r>
              <a:rPr lang="en-US" sz="3200" b="1" dirty="0"/>
              <a:t>People who serve in the Coast Guard are called Coast Guardsmen.</a:t>
            </a:r>
          </a:p>
          <a:p>
            <a:r>
              <a:rPr lang="en-US" sz="3200" dirty="0"/>
              <a:t>It is the only military organization within the Department of Homeland Security rather than Department of Defense.</a:t>
            </a:r>
          </a:p>
          <a:p>
            <a:r>
              <a:rPr lang="en-US" sz="3200" dirty="0"/>
              <a:t>For information on ranks, traditions, organization, etc. please visit </a:t>
            </a:r>
            <a:r>
              <a:rPr lang="en-US" sz="3200" dirty="0">
                <a:hlinkClick r:id="rId5"/>
              </a:rPr>
              <a:t>http://www.uscg.mil/history/faqs/faqs.asp</a:t>
            </a:r>
            <a:r>
              <a:rPr lang="en-US" sz="3200" dirty="0"/>
              <a:t>  </a:t>
            </a:r>
            <a:endParaRPr lang="en-US" dirty="0"/>
          </a:p>
        </p:txBody>
      </p:sp>
    </p:spTree>
    <p:extLst>
      <p:ext uri="{BB962C8B-B14F-4D97-AF65-F5344CB8AC3E}">
        <p14:creationId xmlns:p14="http://schemas.microsoft.com/office/powerpoint/2010/main" val="219135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800101" y="897527"/>
            <a:ext cx="6663956" cy="1450757"/>
          </a:xfrm>
        </p:spPr>
        <p:txBody>
          <a:bodyPr>
            <a:normAutofit fontScale="90000"/>
          </a:bodyPr>
          <a:lstStyle/>
          <a:p>
            <a:br>
              <a:rPr lang="en-US" dirty="0"/>
            </a:br>
            <a:br>
              <a:rPr lang="en-US" dirty="0"/>
            </a:br>
            <a:br>
              <a:rPr lang="en-US" dirty="0"/>
            </a:br>
            <a:br>
              <a:rPr lang="en-US" dirty="0"/>
            </a:br>
            <a:r>
              <a:rPr lang="en-US" dirty="0"/>
              <a:t>All military branches have active, as well as reserve components. </a:t>
            </a:r>
            <a:br>
              <a:rPr lang="en-US" dirty="0"/>
            </a:br>
            <a:endParaRPr lang="en-US" dirty="0"/>
          </a:p>
        </p:txBody>
      </p:sp>
      <p:sp>
        <p:nvSpPr>
          <p:cNvPr id="6" name="Text Placeholder 5">
            <a:extLst>
              <a:ext uri="{FF2B5EF4-FFF2-40B4-BE49-F238E27FC236}">
                <a16:creationId xmlns:a16="http://schemas.microsoft.com/office/drawing/2014/main" id="{D5C013F6-50F4-40CA-87F2-5421C356BC7A}"/>
              </a:ext>
            </a:extLst>
          </p:cNvPr>
          <p:cNvSpPr>
            <a:spLocks noGrp="1"/>
          </p:cNvSpPr>
          <p:nvPr>
            <p:ph type="body" idx="1"/>
          </p:nvPr>
        </p:nvSpPr>
        <p:spPr/>
        <p:txBody>
          <a:bodyPr/>
          <a:lstStyle/>
          <a:p>
            <a:r>
              <a:rPr lang="en-US" dirty="0">
                <a:solidFill>
                  <a:schemeClr val="tx1"/>
                </a:solidFill>
              </a:rPr>
              <a:t>Authorized Active Duty </a:t>
            </a:r>
          </a:p>
        </p:txBody>
      </p:sp>
      <p:sp>
        <p:nvSpPr>
          <p:cNvPr id="10" name="Content Placeholder 9">
            <a:extLst>
              <a:ext uri="{FF2B5EF4-FFF2-40B4-BE49-F238E27FC236}">
                <a16:creationId xmlns:a16="http://schemas.microsoft.com/office/drawing/2014/main" id="{2CED8A85-DF09-40BA-A144-B8A643BAC714}"/>
              </a:ext>
            </a:extLst>
          </p:cNvPr>
          <p:cNvSpPr>
            <a:spLocks noGrp="1"/>
          </p:cNvSpPr>
          <p:nvPr>
            <p:ph sz="half" idx="2"/>
          </p:nvPr>
        </p:nvSpPr>
        <p:spPr/>
        <p:txBody>
          <a:bodyPr/>
          <a:lstStyle/>
          <a:p>
            <a:r>
              <a:rPr lang="en-US" dirty="0"/>
              <a:t>Army – 483,500</a:t>
            </a:r>
          </a:p>
          <a:p>
            <a:r>
              <a:rPr lang="en-US" dirty="0"/>
              <a:t>Navy – 327,900</a:t>
            </a:r>
          </a:p>
          <a:p>
            <a:r>
              <a:rPr lang="en-US" dirty="0"/>
              <a:t>Marine Corps – 186,000</a:t>
            </a:r>
          </a:p>
          <a:p>
            <a:r>
              <a:rPr lang="en-US" dirty="0"/>
              <a:t>Air Force – 325,100</a:t>
            </a:r>
          </a:p>
          <a:p>
            <a:r>
              <a:rPr lang="en-US" dirty="0"/>
              <a:t>Coast Guard – 40,000</a:t>
            </a:r>
          </a:p>
        </p:txBody>
      </p:sp>
      <p:sp>
        <p:nvSpPr>
          <p:cNvPr id="11" name="Text Placeholder 10">
            <a:extLst>
              <a:ext uri="{FF2B5EF4-FFF2-40B4-BE49-F238E27FC236}">
                <a16:creationId xmlns:a16="http://schemas.microsoft.com/office/drawing/2014/main" id="{64BD2FD1-9ACA-4130-AD52-C587CED563A7}"/>
              </a:ext>
            </a:extLst>
          </p:cNvPr>
          <p:cNvSpPr>
            <a:spLocks noGrp="1"/>
          </p:cNvSpPr>
          <p:nvPr>
            <p:ph type="body" sz="quarter" idx="3"/>
          </p:nvPr>
        </p:nvSpPr>
        <p:spPr/>
        <p:txBody>
          <a:bodyPr/>
          <a:lstStyle/>
          <a:p>
            <a:r>
              <a:rPr lang="en-US" dirty="0">
                <a:solidFill>
                  <a:schemeClr val="tx1"/>
                </a:solidFill>
              </a:rPr>
              <a:t>Authorized Reserve Components</a:t>
            </a:r>
          </a:p>
        </p:txBody>
      </p:sp>
      <p:sp>
        <p:nvSpPr>
          <p:cNvPr id="12" name="Content Placeholder 11">
            <a:extLst>
              <a:ext uri="{FF2B5EF4-FFF2-40B4-BE49-F238E27FC236}">
                <a16:creationId xmlns:a16="http://schemas.microsoft.com/office/drawing/2014/main" id="{D4EA71F8-1751-4202-A4FC-72DEB63FA207}"/>
              </a:ext>
            </a:extLst>
          </p:cNvPr>
          <p:cNvSpPr>
            <a:spLocks noGrp="1"/>
          </p:cNvSpPr>
          <p:nvPr>
            <p:ph sz="quarter" idx="4"/>
          </p:nvPr>
        </p:nvSpPr>
        <p:spPr/>
        <p:txBody>
          <a:bodyPr/>
          <a:lstStyle/>
          <a:p>
            <a:r>
              <a:rPr lang="en-US" dirty="0"/>
              <a:t>Army Guard – 343,500</a:t>
            </a:r>
          </a:p>
          <a:p>
            <a:r>
              <a:rPr lang="en-US" dirty="0"/>
              <a:t>Army Reserves – 199,500</a:t>
            </a:r>
          </a:p>
          <a:p>
            <a:r>
              <a:rPr lang="en-US" dirty="0"/>
              <a:t>Navy Reserves – 59,000</a:t>
            </a:r>
          </a:p>
          <a:p>
            <a:r>
              <a:rPr lang="en-US" dirty="0"/>
              <a:t>Air Guard – 106,600</a:t>
            </a:r>
          </a:p>
          <a:p>
            <a:r>
              <a:rPr lang="en-US" dirty="0"/>
              <a:t>Air Reserves – 69,800</a:t>
            </a:r>
          </a:p>
          <a:p>
            <a:r>
              <a:rPr lang="en-US" dirty="0"/>
              <a:t>Marine Corps – 38,500</a:t>
            </a:r>
          </a:p>
          <a:p>
            <a:r>
              <a:rPr lang="en-US" dirty="0"/>
              <a:t>Coast Guard Reserves – 7,000</a:t>
            </a:r>
          </a:p>
        </p:txBody>
      </p:sp>
      <p:sp>
        <p:nvSpPr>
          <p:cNvPr id="2" name="TextBox 1"/>
          <p:cNvSpPr txBox="1"/>
          <p:nvPr/>
        </p:nvSpPr>
        <p:spPr>
          <a:xfrm>
            <a:off x="2630265" y="5558566"/>
            <a:ext cx="3107266" cy="1200329"/>
          </a:xfrm>
          <a:prstGeom prst="rect">
            <a:avLst/>
          </a:prstGeom>
          <a:noFill/>
        </p:spPr>
        <p:txBody>
          <a:bodyPr wrap="square" rtlCol="0">
            <a:spAutoFit/>
          </a:bodyPr>
          <a:lstStyle/>
          <a:p>
            <a:pPr defTabSz="457200"/>
            <a:r>
              <a:rPr lang="en-US" sz="2400" dirty="0">
                <a:solidFill>
                  <a:prstClr val="black"/>
                </a:solidFill>
              </a:rPr>
              <a:t>*Army and Air Force have both Reserves and National Guard.</a:t>
            </a:r>
          </a:p>
        </p:txBody>
      </p:sp>
    </p:spTree>
    <p:extLst>
      <p:ext uri="{BB962C8B-B14F-4D97-AF65-F5344CB8AC3E}">
        <p14:creationId xmlns:p14="http://schemas.microsoft.com/office/powerpoint/2010/main" val="397743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5400" dirty="0"/>
              <a:t>Veterans &amp; Military in Texas</a:t>
            </a:r>
          </a:p>
        </p:txBody>
      </p:sp>
      <p:sp>
        <p:nvSpPr>
          <p:cNvPr id="3" name="Content Placeholder 2"/>
          <p:cNvSpPr>
            <a:spLocks noGrp="1"/>
          </p:cNvSpPr>
          <p:nvPr>
            <p:ph idx="1"/>
          </p:nvPr>
        </p:nvSpPr>
        <p:spPr>
          <a:xfrm>
            <a:off x="254148" y="1959808"/>
            <a:ext cx="2130233" cy="4462261"/>
          </a:xfrm>
        </p:spPr>
        <p:txBody>
          <a:bodyPr>
            <a:noAutofit/>
          </a:bodyPr>
          <a:lstStyle/>
          <a:p>
            <a:pPr marL="0" indent="0">
              <a:buNone/>
            </a:pPr>
            <a:r>
              <a:rPr lang="en-US" sz="2400" dirty="0"/>
              <a:t>Ranks </a:t>
            </a:r>
            <a:r>
              <a:rPr lang="en-US" sz="2400" b="1" dirty="0"/>
              <a:t>2</a:t>
            </a:r>
            <a:r>
              <a:rPr lang="en-US" sz="2400" b="1" baseline="30000" dirty="0"/>
              <a:t>nd</a:t>
            </a:r>
            <a:r>
              <a:rPr lang="en-US" sz="2400" b="1" dirty="0"/>
              <a:t> </a:t>
            </a:r>
            <a:r>
              <a:rPr lang="en-US" sz="2400" dirty="0"/>
              <a:t>in U.S. in number of Veterans</a:t>
            </a:r>
          </a:p>
          <a:p>
            <a:pPr lvl="1">
              <a:buFont typeface="Wingdings" panose="05000000000000000000" pitchFamily="2" charset="2"/>
              <a:buChar char="Ø"/>
            </a:pPr>
            <a:r>
              <a:rPr lang="en-US" sz="2400" dirty="0"/>
              <a:t>Approximately </a:t>
            </a:r>
            <a:r>
              <a:rPr lang="en-US" sz="2400" b="1" u="sng" dirty="0"/>
              <a:t>1.6 million</a:t>
            </a:r>
          </a:p>
          <a:p>
            <a:pPr lvl="1">
              <a:buFont typeface="Wingdings" panose="05000000000000000000" pitchFamily="2" charset="2"/>
              <a:buChar char="Ø"/>
            </a:pPr>
            <a:r>
              <a:rPr lang="en-US" sz="2400" dirty="0"/>
              <a:t>Est. family members </a:t>
            </a:r>
            <a:r>
              <a:rPr lang="en-US" sz="2400" b="1" u="sng" dirty="0"/>
              <a:t>2.6 million</a:t>
            </a:r>
          </a:p>
          <a:p>
            <a:pPr lvl="1">
              <a:buFont typeface="Wingdings" panose="05000000000000000000" pitchFamily="2" charset="2"/>
              <a:buChar char="Ø"/>
            </a:pPr>
            <a:r>
              <a:rPr lang="en-US" sz="2400" b="1" u="sng" dirty="0"/>
              <a:t>Total is approx. 18% of the states population</a:t>
            </a:r>
            <a:endParaRPr lang="en-US" sz="2400" dirty="0"/>
          </a:p>
        </p:txBody>
      </p:sp>
      <p:pic>
        <p:nvPicPr>
          <p:cNvPr id="5" name="Picture 4"/>
          <p:cNvPicPr/>
          <p:nvPr/>
        </p:nvPicPr>
        <p:blipFill rotWithShape="1">
          <a:blip r:embed="rId3" cstate="print"/>
          <a:srcRect l="56250" t="35431" r="19871" b="21475"/>
          <a:stretch/>
        </p:blipFill>
        <p:spPr bwMode="auto">
          <a:xfrm>
            <a:off x="2384382" y="1959803"/>
            <a:ext cx="4089151" cy="3430903"/>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4" cstate="print"/>
          <a:srcRect l="73558" t="42868" r="14583" b="36186"/>
          <a:stretch/>
        </p:blipFill>
        <p:spPr bwMode="auto">
          <a:xfrm>
            <a:off x="6429274" y="1740772"/>
            <a:ext cx="2760877" cy="395352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3339506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87923"/>
            <a:ext cx="6629400" cy="1428750"/>
          </a:xfrm>
        </p:spPr>
        <p:txBody>
          <a:bodyPr>
            <a:noAutofit/>
          </a:bodyPr>
          <a:lstStyle/>
          <a:p>
            <a:pPr algn="ctr"/>
            <a:r>
              <a:rPr lang="en-US" sz="5400" dirty="0"/>
              <a:t>Military Installations in Texas</a:t>
            </a:r>
          </a:p>
        </p:txBody>
      </p:sp>
      <p:pic>
        <p:nvPicPr>
          <p:cNvPr id="3" name="Picture 2"/>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95726" y="706397"/>
            <a:ext cx="4651513" cy="5943600"/>
          </a:xfrm>
          <a:prstGeom prst="rect">
            <a:avLst/>
          </a:prstGeom>
        </p:spPr>
      </p:pic>
      <p:sp>
        <p:nvSpPr>
          <p:cNvPr id="4" name="TextBox 3"/>
          <p:cNvSpPr txBox="1"/>
          <p:nvPr/>
        </p:nvSpPr>
        <p:spPr>
          <a:xfrm>
            <a:off x="5649586" y="2033349"/>
            <a:ext cx="3037214" cy="5047536"/>
          </a:xfrm>
          <a:prstGeom prst="rect">
            <a:avLst/>
          </a:prstGeom>
          <a:noFill/>
        </p:spPr>
        <p:txBody>
          <a:bodyPr wrap="square" rtlCol="0">
            <a:spAutoFit/>
          </a:bodyPr>
          <a:lstStyle/>
          <a:p>
            <a:pPr defTabSz="457200"/>
            <a:endParaRPr lang="en-US" sz="2400" dirty="0">
              <a:solidFill>
                <a:prstClr val="black"/>
              </a:solidFill>
            </a:endParaRPr>
          </a:p>
          <a:p>
            <a:pPr marL="342900" indent="-342900" defTabSz="457200">
              <a:buFont typeface="Wingdings" panose="05000000000000000000" pitchFamily="2" charset="2"/>
              <a:buChar char="Ø"/>
            </a:pPr>
            <a:r>
              <a:rPr lang="en-US" sz="2800" dirty="0">
                <a:solidFill>
                  <a:srgbClr val="1F497D"/>
                </a:solidFill>
                <a:latin typeface="Calibri Light" panose="020F0302020204030204"/>
              </a:rPr>
              <a:t> 6 Air Force</a:t>
            </a:r>
          </a:p>
          <a:p>
            <a:pPr marL="342900" indent="-342900" defTabSz="457200">
              <a:buFont typeface="Wingdings" panose="05000000000000000000" pitchFamily="2" charset="2"/>
              <a:buChar char="Ø"/>
            </a:pPr>
            <a:r>
              <a:rPr lang="en-US" sz="2800" dirty="0">
                <a:solidFill>
                  <a:srgbClr val="1F497D"/>
                </a:solidFill>
                <a:latin typeface="Calibri Light" panose="020F0302020204030204"/>
              </a:rPr>
              <a:t> 5 Army</a:t>
            </a:r>
          </a:p>
          <a:p>
            <a:pPr marL="342900" indent="-342900" defTabSz="457200">
              <a:buFont typeface="Wingdings" panose="05000000000000000000" pitchFamily="2" charset="2"/>
              <a:buChar char="Ø"/>
            </a:pPr>
            <a:r>
              <a:rPr lang="en-US" sz="2800" dirty="0">
                <a:solidFill>
                  <a:srgbClr val="1F497D"/>
                </a:solidFill>
                <a:latin typeface="Calibri Light" panose="020F0302020204030204"/>
              </a:rPr>
              <a:t> 2 Navy</a:t>
            </a:r>
          </a:p>
          <a:p>
            <a:pPr marL="342900" indent="-342900" defTabSz="457200">
              <a:buFont typeface="Wingdings" panose="05000000000000000000" pitchFamily="2" charset="2"/>
              <a:buChar char="Ø"/>
            </a:pPr>
            <a:r>
              <a:rPr lang="en-US" sz="2800" dirty="0">
                <a:solidFill>
                  <a:srgbClr val="1F497D"/>
                </a:solidFill>
                <a:latin typeface="Calibri Light" panose="020F0302020204030204"/>
              </a:rPr>
              <a:t> 2 Joint Reserves</a:t>
            </a:r>
          </a:p>
          <a:p>
            <a:pPr defTabSz="457200"/>
            <a:endParaRPr lang="en-US" sz="2800" dirty="0">
              <a:solidFill>
                <a:srgbClr val="1F497D"/>
              </a:solidFill>
              <a:latin typeface="Calibri Light" panose="020F0302020204030204"/>
            </a:endParaRPr>
          </a:p>
          <a:p>
            <a:pPr defTabSz="457200"/>
            <a:r>
              <a:rPr lang="en-US" sz="2800" dirty="0">
                <a:solidFill>
                  <a:srgbClr val="1F497D"/>
                </a:solidFill>
                <a:latin typeface="Calibri Light" panose="020F0302020204030204"/>
              </a:rPr>
              <a:t>Various Reserves and National Guard Units are located throughout the state.</a:t>
            </a:r>
          </a:p>
          <a:p>
            <a:pPr defTabSz="457200"/>
            <a:endParaRPr lang="en-US" dirty="0">
              <a:solidFill>
                <a:prstClr val="black"/>
              </a:solidFill>
            </a:endParaRPr>
          </a:p>
        </p:txBody>
      </p:sp>
      <p:sp>
        <p:nvSpPr>
          <p:cNvPr id="5" name="TextBox 4"/>
          <p:cNvSpPr txBox="1"/>
          <p:nvPr/>
        </p:nvSpPr>
        <p:spPr>
          <a:xfrm>
            <a:off x="5047224" y="1325467"/>
            <a:ext cx="3829050" cy="1323439"/>
          </a:xfrm>
          <a:prstGeom prst="rect">
            <a:avLst/>
          </a:prstGeom>
          <a:noFill/>
        </p:spPr>
        <p:txBody>
          <a:bodyPr wrap="square" rtlCol="0">
            <a:spAutoFit/>
          </a:bodyPr>
          <a:lstStyle/>
          <a:p>
            <a:pPr defTabSz="457200"/>
            <a:r>
              <a:rPr lang="en-US" sz="4000" dirty="0">
                <a:solidFill>
                  <a:srgbClr val="1F497D"/>
                </a:solidFill>
                <a:latin typeface="Calibri Light" panose="020F0302020204030204"/>
              </a:rPr>
              <a:t>15 Total Installations</a:t>
            </a:r>
          </a:p>
        </p:txBody>
      </p:sp>
      <p:sp>
        <p:nvSpPr>
          <p:cNvPr id="6" name="5-Point Star 5"/>
          <p:cNvSpPr/>
          <p:nvPr/>
        </p:nvSpPr>
        <p:spPr>
          <a:xfrm>
            <a:off x="3284073" y="3912275"/>
            <a:ext cx="228600" cy="304800"/>
          </a:xfrm>
          <a:prstGeom prst="star5">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3902551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1" y="1981200"/>
            <a:ext cx="8610600" cy="1569660"/>
          </a:xfrm>
          <a:prstGeom prst="rect">
            <a:avLst/>
          </a:prstGeom>
          <a:noFill/>
        </p:spPr>
        <p:txBody>
          <a:bodyPr wrap="square" rtlCol="0">
            <a:spAutoFit/>
          </a:bodyPr>
          <a:lstStyle/>
          <a:p>
            <a:pPr algn="ctr" defTabSz="457200"/>
            <a:r>
              <a:rPr lang="en-US" sz="4800" dirty="0">
                <a:solidFill>
                  <a:srgbClr val="1F497D"/>
                </a:solidFill>
                <a:hlinkClick r:id="rId3"/>
              </a:rPr>
              <a:t>The Moral Obligation to Know our Veterans</a:t>
            </a:r>
            <a:endParaRPr lang="en-US" sz="4800" dirty="0">
              <a:solidFill>
                <a:srgbClr val="1F497D"/>
              </a:solidFill>
            </a:endParaRPr>
          </a:p>
        </p:txBody>
      </p:sp>
    </p:spTree>
    <p:extLst>
      <p:ext uri="{BB962C8B-B14F-4D97-AF65-F5344CB8AC3E}">
        <p14:creationId xmlns:p14="http://schemas.microsoft.com/office/powerpoint/2010/main" val="3887383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7D21066-8163-422B-9221-D2F4A6D96CEE}"/>
              </a:ext>
            </a:extLst>
          </p:cNvPr>
          <p:cNvSpPr>
            <a:spLocks noGrp="1"/>
          </p:cNvSpPr>
          <p:nvPr>
            <p:ph type="title"/>
          </p:nvPr>
        </p:nvSpPr>
        <p:spPr/>
        <p:txBody>
          <a:bodyPr/>
          <a:lstStyle/>
          <a:p>
            <a:r>
              <a:rPr lang="en-US" dirty="0"/>
              <a:t>The Process </a:t>
            </a:r>
          </a:p>
        </p:txBody>
      </p:sp>
      <p:pic>
        <p:nvPicPr>
          <p:cNvPr id="8" name="Picture 3">
            <a:extLst>
              <a:ext uri="{FF2B5EF4-FFF2-40B4-BE49-F238E27FC236}">
                <a16:creationId xmlns:a16="http://schemas.microsoft.com/office/drawing/2014/main" id="{1DB12105-ED42-49DC-BE55-823C97995BB9}"/>
              </a:ext>
            </a:extLst>
          </p:cNvPr>
          <p:cNvPicPr>
            <a:picLocks noChangeAspect="1" noChangeArrowheads="1"/>
          </p:cNvPicPr>
          <p:nvPr/>
        </p:nvPicPr>
        <p:blipFill rotWithShape="1">
          <a:blip r:embed="rId3" cstate="print"/>
          <a:srcRect l="3935" t="2680"/>
          <a:stretch/>
        </p:blipFill>
        <p:spPr bwMode="auto">
          <a:xfrm>
            <a:off x="838200" y="1905297"/>
            <a:ext cx="7086600" cy="4071479"/>
          </a:xfrm>
          <a:prstGeom prst="rect">
            <a:avLst/>
          </a:prstGeom>
          <a:noFill/>
          <a:ln w="9525">
            <a:noFill/>
            <a:miter lim="800000"/>
            <a:headEnd/>
            <a:tailEnd/>
          </a:ln>
        </p:spPr>
      </p:pic>
    </p:spTree>
    <p:extLst>
      <p:ext uri="{BB962C8B-B14F-4D97-AF65-F5344CB8AC3E}">
        <p14:creationId xmlns:p14="http://schemas.microsoft.com/office/powerpoint/2010/main" val="1288622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168" y="242674"/>
            <a:ext cx="7671358" cy="1569660"/>
          </a:xfrm>
          <a:prstGeom prst="rect">
            <a:avLst/>
          </a:prstGeom>
          <a:noFill/>
        </p:spPr>
        <p:txBody>
          <a:bodyPr wrap="square" rtlCol="0">
            <a:spAutoFit/>
          </a:bodyPr>
          <a:lstStyle/>
          <a:p>
            <a:pPr algn="ctr" defTabSz="457200"/>
            <a:r>
              <a:rPr lang="en-US" sz="4800" dirty="0">
                <a:solidFill>
                  <a:prstClr val="black"/>
                </a:solidFill>
                <a:latin typeface="Calibri Light" panose="020F0302020204030204"/>
              </a:rPr>
              <a:t>Forging the Warrior </a:t>
            </a:r>
          </a:p>
          <a:p>
            <a:pPr algn="ctr" defTabSz="457200"/>
            <a:r>
              <a:rPr lang="en-US" sz="4800" dirty="0">
                <a:solidFill>
                  <a:prstClr val="black"/>
                </a:solidFill>
                <a:latin typeface="Calibri Light" panose="020F0302020204030204"/>
              </a:rPr>
              <a:t>from the Civilian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9614" y="2203555"/>
            <a:ext cx="2393310" cy="212434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7158" y="1590810"/>
            <a:ext cx="1383745" cy="276749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169" y="2203616"/>
            <a:ext cx="2390294" cy="212433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46965" y="2203616"/>
            <a:ext cx="2259685" cy="2124339"/>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11408" y="4595315"/>
            <a:ext cx="1415708" cy="2066544"/>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44407" y="4594578"/>
            <a:ext cx="2270299" cy="2057458"/>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169" y="4606162"/>
            <a:ext cx="2340864" cy="2066544"/>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89488" y="4595315"/>
            <a:ext cx="2323516" cy="20640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33021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288" y="591513"/>
            <a:ext cx="8305800" cy="830997"/>
          </a:xfrm>
          <a:prstGeom prst="rect">
            <a:avLst/>
          </a:prstGeom>
          <a:noFill/>
        </p:spPr>
        <p:txBody>
          <a:bodyPr wrap="square" rtlCol="0">
            <a:spAutoFit/>
          </a:bodyPr>
          <a:lstStyle/>
          <a:p>
            <a:pPr algn="ctr" defTabSz="457200"/>
            <a:r>
              <a:rPr lang="en-US" sz="4800" dirty="0">
                <a:solidFill>
                  <a:prstClr val="black"/>
                </a:solidFill>
                <a:latin typeface="Calibri Light" panose="020F0302020204030204"/>
              </a:rPr>
              <a:t>Continuous Training</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27" y="4136357"/>
            <a:ext cx="2874137" cy="2562088"/>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6789" y="4256127"/>
            <a:ext cx="2799313" cy="248130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1774" y="1695436"/>
            <a:ext cx="2369345" cy="252132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0454" y="1695497"/>
            <a:ext cx="2680183" cy="5003009"/>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9257" y="1695436"/>
            <a:ext cx="2490470" cy="22095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76620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781" y="61"/>
            <a:ext cx="7543800" cy="1450757"/>
          </a:xfrm>
        </p:spPr>
        <p:txBody>
          <a:bodyPr/>
          <a:lstStyle/>
          <a:p>
            <a:r>
              <a:rPr lang="en-US" dirty="0"/>
              <a:t>Preparing for Combat</a:t>
            </a:r>
          </a:p>
        </p:txBody>
      </p:sp>
      <p:sp>
        <p:nvSpPr>
          <p:cNvPr id="3" name="Content Placeholder 2"/>
          <p:cNvSpPr>
            <a:spLocks noGrp="1"/>
          </p:cNvSpPr>
          <p:nvPr>
            <p:ph sz="half" idx="2"/>
          </p:nvPr>
        </p:nvSpPr>
        <p:spPr>
          <a:xfrm>
            <a:off x="3716081" y="1786274"/>
            <a:ext cx="5427921" cy="4401879"/>
          </a:xfrm>
        </p:spPr>
        <p:txBody>
          <a:bodyPr>
            <a:normAutofit fontScale="77500" lnSpcReduction="20000"/>
          </a:bodyPr>
          <a:lstStyle/>
          <a:p>
            <a:r>
              <a:rPr lang="en-US" sz="2800" dirty="0"/>
              <a:t>Back to back deployments are common since 9/11.  This can happen due to:</a:t>
            </a:r>
          </a:p>
          <a:p>
            <a:pPr lvl="1"/>
            <a:r>
              <a:rPr lang="en-US" sz="2600" dirty="0"/>
              <a:t>Leaving a unit that just deployed and joining one that is about to.</a:t>
            </a:r>
          </a:p>
          <a:p>
            <a:pPr lvl="1"/>
            <a:r>
              <a:rPr lang="en-US" sz="2600" dirty="0"/>
              <a:t>Getting attached to other units while yours is home.</a:t>
            </a:r>
          </a:p>
          <a:p>
            <a:pPr lvl="1"/>
            <a:r>
              <a:rPr lang="en-US" sz="2600" dirty="0"/>
              <a:t>Volunteering to go again.</a:t>
            </a:r>
          </a:p>
          <a:p>
            <a:r>
              <a:rPr lang="en-US" sz="2800" dirty="0"/>
              <a:t>While the rate of unit activity, or Operational Tempo, of deployments has actually increased, the number of personnel who are required to participate them has only come from the All Volunteer Force.</a:t>
            </a:r>
          </a:p>
          <a:p>
            <a:pPr lvl="1"/>
            <a:r>
              <a:rPr lang="en-US" sz="2600" dirty="0"/>
              <a:t>Viet Nam was the last major combat operation that included conscripted US Servicemen. </a:t>
            </a:r>
          </a:p>
          <a:p>
            <a:endParaRPr lang="en-US" dirty="0"/>
          </a:p>
        </p:txBody>
      </p:sp>
      <p:sp>
        <p:nvSpPr>
          <p:cNvPr id="9" name="TextBox 8"/>
          <p:cNvSpPr txBox="1"/>
          <p:nvPr/>
        </p:nvSpPr>
        <p:spPr>
          <a:xfrm>
            <a:off x="457372" y="3059668"/>
            <a:ext cx="3340594" cy="369332"/>
          </a:xfrm>
          <a:prstGeom prst="rect">
            <a:avLst/>
          </a:prstGeom>
          <a:noFill/>
        </p:spPr>
        <p:txBody>
          <a:bodyPr wrap="none" rtlCol="0">
            <a:spAutoFit/>
          </a:bodyPr>
          <a:lstStyle/>
          <a:p>
            <a:pPr defTabSz="457200"/>
            <a:r>
              <a:rPr lang="en-US" b="1" dirty="0">
                <a:solidFill>
                  <a:prstClr val="black"/>
                </a:solidFill>
                <a:hlinkClick r:id="rId3"/>
              </a:rPr>
              <a:t>Click for video of live fire training</a:t>
            </a:r>
            <a:endParaRPr lang="en-US" b="1" dirty="0">
              <a:solidFill>
                <a:prstClr val="black"/>
              </a:solidFill>
            </a:endParaRPr>
          </a:p>
        </p:txBody>
      </p:sp>
    </p:spTree>
    <p:extLst>
      <p:ext uri="{BB962C8B-B14F-4D97-AF65-F5344CB8AC3E}">
        <p14:creationId xmlns:p14="http://schemas.microsoft.com/office/powerpoint/2010/main" val="3191516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0283" y="471413"/>
            <a:ext cx="8305800" cy="830997"/>
          </a:xfrm>
          <a:prstGeom prst="rect">
            <a:avLst/>
          </a:prstGeom>
          <a:noFill/>
        </p:spPr>
        <p:txBody>
          <a:bodyPr wrap="square" rtlCol="0">
            <a:spAutoFit/>
          </a:bodyPr>
          <a:lstStyle/>
          <a:p>
            <a:pPr algn="ctr" defTabSz="457200"/>
            <a:r>
              <a:rPr lang="en-US" sz="4800" dirty="0">
                <a:solidFill>
                  <a:prstClr val="black"/>
                </a:solidFill>
                <a:latin typeface="Calibri Light" panose="020F0302020204030204"/>
              </a:rPr>
              <a:t>What about Families?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283" y="1607255"/>
            <a:ext cx="2607494" cy="238901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4725" y="3996328"/>
            <a:ext cx="3167903" cy="286472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7849" y="1601052"/>
            <a:ext cx="2954618" cy="2572728"/>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30196" r="6493"/>
          <a:stretch/>
        </p:blipFill>
        <p:spPr>
          <a:xfrm>
            <a:off x="5023268" y="3996267"/>
            <a:ext cx="2315689" cy="2743200"/>
          </a:xfrm>
          <a:prstGeom prst="rect">
            <a:avLst/>
          </a:prstGeom>
        </p:spPr>
      </p:pic>
    </p:spTree>
    <p:extLst>
      <p:ext uri="{BB962C8B-B14F-4D97-AF65-F5344CB8AC3E}">
        <p14:creationId xmlns:p14="http://schemas.microsoft.com/office/powerpoint/2010/main" val="3922902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lstStyle/>
          <a:p>
            <a:r>
              <a:rPr lang="en-US" dirty="0"/>
              <a:t>Below the Surface</a:t>
            </a:r>
          </a:p>
        </p:txBody>
      </p:sp>
      <p:pic>
        <p:nvPicPr>
          <p:cNvPr id="2" name="Military Culture Iceber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5637" y="1660151"/>
            <a:ext cx="8392787" cy="4651002"/>
          </a:xfrm>
          <a:prstGeom prst="rect">
            <a:avLst/>
          </a:prstGeom>
        </p:spPr>
      </p:pic>
    </p:spTree>
    <p:extLst>
      <p:ext uri="{BB962C8B-B14F-4D97-AF65-F5344CB8AC3E}">
        <p14:creationId xmlns:p14="http://schemas.microsoft.com/office/powerpoint/2010/main" val="13934261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7715"/>
            <a:ext cx="9144000" cy="2400657"/>
          </a:xfrm>
          <a:prstGeom prst="rect">
            <a:avLst/>
          </a:prstGeom>
          <a:noFill/>
        </p:spPr>
        <p:txBody>
          <a:bodyPr wrap="square" rtlCol="0">
            <a:spAutoFit/>
          </a:bodyPr>
          <a:lstStyle/>
          <a:p>
            <a:pPr algn="ctr" defTabSz="457200"/>
            <a:endParaRPr lang="en-US" sz="5400" dirty="0">
              <a:solidFill>
                <a:srgbClr val="1F497D"/>
              </a:solidFill>
              <a:latin typeface="Calibri Light" panose="020F0302020204030204"/>
            </a:endParaRPr>
          </a:p>
          <a:p>
            <a:pPr algn="ctr" defTabSz="457200"/>
            <a:r>
              <a:rPr lang="en-US" sz="4800" dirty="0">
                <a:solidFill>
                  <a:prstClr val="black"/>
                </a:solidFill>
                <a:latin typeface="Calibri Light" panose="020F0302020204030204"/>
              </a:rPr>
              <a:t>Transition is a 60-90 day process…Or is it?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8977" y="1719656"/>
            <a:ext cx="2287720" cy="45928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0637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209" y="545144"/>
            <a:ext cx="8305800" cy="5632311"/>
          </a:xfrm>
          <a:prstGeom prst="rect">
            <a:avLst/>
          </a:prstGeom>
          <a:noFill/>
        </p:spPr>
        <p:txBody>
          <a:bodyPr wrap="square" rtlCol="0">
            <a:spAutoFit/>
          </a:bodyPr>
          <a:lstStyle/>
          <a:p>
            <a:pPr algn="ctr" defTabSz="457200"/>
            <a:r>
              <a:rPr lang="en-US" sz="7200" dirty="0">
                <a:solidFill>
                  <a:srgbClr val="1F497D"/>
                </a:solidFill>
                <a:latin typeface="Calibri Light" panose="020F0302020204030204"/>
              </a:rPr>
              <a:t>Hand-off to the</a:t>
            </a:r>
          </a:p>
          <a:p>
            <a:pPr algn="ctr" defTabSz="457200"/>
            <a:r>
              <a:rPr lang="en-US" sz="7200" dirty="0">
                <a:solidFill>
                  <a:srgbClr val="1F497D"/>
                </a:solidFill>
                <a:latin typeface="Calibri Light" panose="020F0302020204030204"/>
              </a:rPr>
              <a:t>Veterans Administration?</a:t>
            </a:r>
          </a:p>
          <a:p>
            <a:pPr algn="ctr" defTabSz="457200"/>
            <a:endParaRPr lang="en-US" sz="7200" dirty="0">
              <a:solidFill>
                <a:srgbClr val="1F497D"/>
              </a:solidFill>
              <a:latin typeface="Calibri Light" panose="020F0302020204030204"/>
            </a:endParaRPr>
          </a:p>
          <a:p>
            <a:pPr algn="ctr" defTabSz="457200"/>
            <a:r>
              <a:rPr lang="en-US" sz="7200" dirty="0">
                <a:solidFill>
                  <a:srgbClr val="1F497D"/>
                </a:solidFill>
                <a:latin typeface="Calibri Light" panose="020F0302020204030204"/>
              </a:rPr>
              <a:t>…Not so easy </a:t>
            </a:r>
          </a:p>
        </p:txBody>
      </p:sp>
    </p:spTree>
    <p:extLst>
      <p:ext uri="{BB962C8B-B14F-4D97-AF65-F5344CB8AC3E}">
        <p14:creationId xmlns:p14="http://schemas.microsoft.com/office/powerpoint/2010/main" val="34673619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3C67DF-9329-4C44-99A8-4AB7747AADE8}"/>
              </a:ext>
            </a:extLst>
          </p:cNvPr>
          <p:cNvSpPr>
            <a:spLocks noGrp="1"/>
          </p:cNvSpPr>
          <p:nvPr>
            <p:ph type="title"/>
          </p:nvPr>
        </p:nvSpPr>
        <p:spPr/>
        <p:txBody>
          <a:bodyPr/>
          <a:lstStyle/>
          <a:p>
            <a:r>
              <a:rPr lang="en-US" dirty="0"/>
              <a:t>Who Qualifies for VA Healthcare?</a:t>
            </a:r>
          </a:p>
        </p:txBody>
      </p:sp>
      <p:sp>
        <p:nvSpPr>
          <p:cNvPr id="5" name="Content Placeholder 4">
            <a:extLst>
              <a:ext uri="{FF2B5EF4-FFF2-40B4-BE49-F238E27FC236}">
                <a16:creationId xmlns:a16="http://schemas.microsoft.com/office/drawing/2014/main" id="{DCC65F60-1129-4F00-8068-58D6AC8DB31F}"/>
              </a:ext>
            </a:extLst>
          </p:cNvPr>
          <p:cNvSpPr>
            <a:spLocks noGrp="1"/>
          </p:cNvSpPr>
          <p:nvPr>
            <p:ph idx="1"/>
          </p:nvPr>
        </p:nvSpPr>
        <p:spPr>
          <a:xfrm>
            <a:off x="822961" y="1845734"/>
            <a:ext cx="7901054" cy="4331782"/>
          </a:xfrm>
        </p:spPr>
        <p:txBody>
          <a:bodyPr>
            <a:normAutofit fontScale="55000" lnSpcReduction="20000"/>
          </a:bodyPr>
          <a:lstStyle/>
          <a:p>
            <a:pPr>
              <a:buFont typeface="Wingdings" panose="05000000000000000000" pitchFamily="2" charset="2"/>
              <a:buChar char="Ø"/>
            </a:pPr>
            <a:r>
              <a:rPr lang="en-US" sz="2800" dirty="0"/>
              <a:t>VBA- Veterans Benefits Administration-  Controls who gets what benefits, including healthcare.</a:t>
            </a:r>
          </a:p>
          <a:p>
            <a:pPr>
              <a:buFont typeface="Wingdings" panose="05000000000000000000" pitchFamily="2" charset="2"/>
              <a:buChar char="Ø"/>
            </a:pPr>
            <a:r>
              <a:rPr lang="en-US" sz="2800" dirty="0"/>
              <a:t>VHA- Veterans Healthcare Administration- charged with taking care of the men and women who have gone to war.</a:t>
            </a:r>
          </a:p>
          <a:p>
            <a:pPr>
              <a:buFont typeface="Wingdings" panose="05000000000000000000" pitchFamily="2" charset="2"/>
              <a:buChar char="Ø"/>
            </a:pPr>
            <a:endParaRPr lang="en-US" sz="2800" dirty="0"/>
          </a:p>
          <a:p>
            <a:pPr>
              <a:buFont typeface="Wingdings" panose="05000000000000000000" pitchFamily="2" charset="2"/>
              <a:buChar char="Ø"/>
            </a:pPr>
            <a:r>
              <a:rPr lang="en-US" sz="2800" dirty="0"/>
              <a:t>Not all Veterans qualify for free services and some do not want VA healthcare. </a:t>
            </a:r>
            <a:r>
              <a:rPr lang="en-US" sz="2600" b="1" dirty="0">
                <a:solidFill>
                  <a:schemeClr val="tx1"/>
                </a:solidFill>
              </a:rPr>
              <a:t>If someone receives a “Bad Conduct Discharge” or “Dishonorable” discharge listed on their DD-214, they will not be eligible for VA benefits.</a:t>
            </a:r>
            <a:endParaRPr lang="en-US" sz="2600" b="1" dirty="0"/>
          </a:p>
          <a:p>
            <a:pPr lvl="0">
              <a:buFont typeface="Wingdings" panose="05000000000000000000" pitchFamily="2" charset="2"/>
              <a:buChar char="Ø"/>
            </a:pPr>
            <a:r>
              <a:rPr lang="en-US" sz="2800" dirty="0"/>
              <a:t>All combat theater veterans discharged after 2003 are eligible for 5 years FREE healthcare from VA service providers</a:t>
            </a:r>
          </a:p>
          <a:p>
            <a:pPr lvl="2">
              <a:buFont typeface="Wingdings" panose="05000000000000000000" pitchFamily="2" charset="2"/>
              <a:buChar char="Ø"/>
            </a:pPr>
            <a:r>
              <a:rPr lang="en-US" sz="2800" dirty="0"/>
              <a:t>This allows time to process service connection claims and/or obtain alternate health coverage</a:t>
            </a:r>
          </a:p>
          <a:p>
            <a:pPr lvl="1">
              <a:buFont typeface="Wingdings" panose="05000000000000000000" pitchFamily="2" charset="2"/>
              <a:buChar char="Ø"/>
            </a:pPr>
            <a:r>
              <a:rPr lang="en-US" sz="2800" dirty="0"/>
              <a:t>Must have service-related condition or injury for lifetime free service (limited to service-connected injury or disease).</a:t>
            </a:r>
          </a:p>
          <a:p>
            <a:pPr lvl="2">
              <a:buFont typeface="Wingdings" panose="05000000000000000000" pitchFamily="2" charset="2"/>
              <a:buChar char="Ø"/>
            </a:pPr>
            <a:r>
              <a:rPr lang="en-US" sz="2800" dirty="0"/>
              <a:t>Must have been awarded the benefit by the VBA, which can be a complicated claims process.</a:t>
            </a:r>
          </a:p>
          <a:p>
            <a:pPr lvl="1">
              <a:buFont typeface="Wingdings" panose="05000000000000000000" pitchFamily="2" charset="2"/>
              <a:buChar char="Ø"/>
            </a:pPr>
            <a:r>
              <a:rPr lang="en-US" sz="2800" dirty="0"/>
              <a:t>Healthcare assistance varies depending on the injury. Your healthcare can be just for a specific condition or injury, or for all your healthcare based upon your disability rating given by the VBA.</a:t>
            </a:r>
          </a:p>
          <a:p>
            <a:pPr lvl="1">
              <a:buFont typeface="Wingdings" panose="05000000000000000000" pitchFamily="2" charset="2"/>
              <a:buChar char="Ø"/>
            </a:pPr>
            <a:r>
              <a:rPr lang="en-US" sz="2800" dirty="0"/>
              <a:t>There are additional guidelines for veterans receiving VHA healthcare services, though are beyond the scope of this training. For more information refer to VA.gov resources or your local VHA facility.</a:t>
            </a:r>
          </a:p>
          <a:p>
            <a:endParaRPr lang="en-US" dirty="0"/>
          </a:p>
        </p:txBody>
      </p:sp>
    </p:spTree>
    <p:extLst>
      <p:ext uri="{BB962C8B-B14F-4D97-AF65-F5344CB8AC3E}">
        <p14:creationId xmlns:p14="http://schemas.microsoft.com/office/powerpoint/2010/main" val="350173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678" y="322092"/>
            <a:ext cx="7053542" cy="1400530"/>
          </a:xfrm>
        </p:spPr>
        <p:txBody>
          <a:bodyPr>
            <a:normAutofit/>
          </a:bodyPr>
          <a:lstStyle/>
          <a:p>
            <a:r>
              <a:rPr lang="en-US" sz="4400" dirty="0"/>
              <a:t>Service Member Life Cycle: an example </a:t>
            </a:r>
          </a:p>
        </p:txBody>
      </p:sp>
      <p:sp>
        <p:nvSpPr>
          <p:cNvPr id="3" name="Content Placeholder 2"/>
          <p:cNvSpPr>
            <a:spLocks noGrp="1"/>
          </p:cNvSpPr>
          <p:nvPr>
            <p:ph idx="1"/>
          </p:nvPr>
        </p:nvSpPr>
        <p:spPr>
          <a:xfrm>
            <a:off x="1089315" y="1952209"/>
            <a:ext cx="6709906" cy="4195481"/>
          </a:xfrm>
        </p:spPr>
        <p:txBody>
          <a:bodyPr>
            <a:normAutofit fontScale="92500"/>
          </a:bodyPr>
          <a:lstStyle/>
          <a:p>
            <a:pPr>
              <a:buFont typeface="Wingdings" panose="05000000000000000000" pitchFamily="2" charset="2"/>
              <a:buChar char="Ø"/>
            </a:pPr>
            <a:r>
              <a:rPr lang="en-US" sz="2400" dirty="0"/>
              <a:t>At 22 years of age, the average military service member has relocated from home more than once, has family and friends often residing in at least 2 other states, has traveled the world, through peacekeeping or wartime missions/deployments, been promoted 3 times, bought a car and wrecked it, married and had children, has had relationship and financial problems, seen death, is responsible for dozens of soldiers, maintained millions of dollars’ worth of equipment, and gets paid less than $32,000 per year.</a:t>
            </a:r>
          </a:p>
          <a:p>
            <a:pPr>
              <a:buFont typeface="Wingdings" panose="05000000000000000000" pitchFamily="2" charset="2"/>
              <a:buChar char="Ø"/>
            </a:pPr>
            <a:r>
              <a:rPr lang="en-US" sz="2400" dirty="0"/>
              <a:t>If this average service member enlisted directly after high school they have already completed their first enlistment contract.</a:t>
            </a:r>
          </a:p>
        </p:txBody>
      </p:sp>
    </p:spTree>
    <p:extLst>
      <p:ext uri="{BB962C8B-B14F-4D97-AF65-F5344CB8AC3E}">
        <p14:creationId xmlns:p14="http://schemas.microsoft.com/office/powerpoint/2010/main" val="4171773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E45BD-9249-4FD3-A219-65E92E77A663}"/>
              </a:ext>
            </a:extLst>
          </p:cNvPr>
          <p:cNvSpPr>
            <a:spLocks noGrp="1"/>
          </p:cNvSpPr>
          <p:nvPr>
            <p:ph type="title"/>
          </p:nvPr>
        </p:nvSpPr>
        <p:spPr>
          <a:xfrm>
            <a:off x="217609" y="304800"/>
            <a:ext cx="7543800" cy="1450757"/>
          </a:xfrm>
        </p:spPr>
        <p:txBody>
          <a:bodyPr/>
          <a:lstStyle/>
          <a:p>
            <a:r>
              <a:rPr lang="en-US" dirty="0"/>
              <a:t>Meet  your Instructor: </a:t>
            </a:r>
            <a:br>
              <a:rPr lang="en-US" dirty="0"/>
            </a:br>
            <a:r>
              <a:rPr lang="en-US" dirty="0"/>
              <a:t>T’Liza Kiel </a:t>
            </a:r>
          </a:p>
        </p:txBody>
      </p:sp>
      <p:pic>
        <p:nvPicPr>
          <p:cNvPr id="4" name="Content Placeholder 3">
            <a:extLst>
              <a:ext uri="{FF2B5EF4-FFF2-40B4-BE49-F238E27FC236}">
                <a16:creationId xmlns:a16="http://schemas.microsoft.com/office/drawing/2014/main" id="{7E2AE294-9356-49F2-84EC-A3363A8B3C8D}"/>
              </a:ext>
            </a:extLst>
          </p:cNvPr>
          <p:cNvPicPr>
            <a:picLocks noGrp="1" noChangeAspect="1"/>
          </p:cNvPicPr>
          <p:nvPr>
            <p:ph idx="1"/>
          </p:nvPr>
        </p:nvPicPr>
        <p:blipFill rotWithShape="1">
          <a:blip r:embed="rId3"/>
          <a:srcRect l="36190" t="33069" r="34286" b="12540"/>
          <a:stretch/>
        </p:blipFill>
        <p:spPr>
          <a:xfrm>
            <a:off x="5850692" y="1704567"/>
            <a:ext cx="1769308" cy="3259532"/>
          </a:xfrm>
          <a:prstGeom prst="rect">
            <a:avLst/>
          </a:prstGeom>
        </p:spPr>
      </p:pic>
      <p:pic>
        <p:nvPicPr>
          <p:cNvPr id="2052" name="Picture 4" descr="Image may contain: 1 person, smiling">
            <a:extLst>
              <a:ext uri="{FF2B5EF4-FFF2-40B4-BE49-F238E27FC236}">
                <a16:creationId xmlns:a16="http://schemas.microsoft.com/office/drawing/2014/main" id="{27FAB5DD-C4D5-48EC-8D6E-DF9CB738AB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818" t="3526" r="7252" b="7053"/>
          <a:stretch/>
        </p:blipFill>
        <p:spPr bwMode="auto">
          <a:xfrm>
            <a:off x="4623033" y="1559474"/>
            <a:ext cx="1229344" cy="14507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may contain: 1 person, smiling, indoor">
            <a:extLst>
              <a:ext uri="{FF2B5EF4-FFF2-40B4-BE49-F238E27FC236}">
                <a16:creationId xmlns:a16="http://schemas.microsoft.com/office/drawing/2014/main" id="{A89D6A88-F02B-49B4-ADC8-1F14F64938D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437" t="19225" r="16098" b="-1240"/>
          <a:stretch/>
        </p:blipFill>
        <p:spPr bwMode="auto">
          <a:xfrm>
            <a:off x="7589347" y="2275925"/>
            <a:ext cx="1512693" cy="408794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FA929C2-0A58-4BAE-BA80-96BA60E18B4D}"/>
              </a:ext>
            </a:extLst>
          </p:cNvPr>
          <p:cNvSpPr txBox="1"/>
          <p:nvPr/>
        </p:nvSpPr>
        <p:spPr>
          <a:xfrm>
            <a:off x="350875" y="2190307"/>
            <a:ext cx="2368046" cy="3416320"/>
          </a:xfrm>
          <a:prstGeom prst="rect">
            <a:avLst/>
          </a:prstGeom>
          <a:noFill/>
        </p:spPr>
        <p:txBody>
          <a:bodyPr wrap="square" rtlCol="0">
            <a:spAutoFit/>
          </a:bodyPr>
          <a:lstStyle/>
          <a:p>
            <a:pPr defTabSz="457200"/>
            <a:r>
              <a:rPr lang="en-US" dirty="0">
                <a:solidFill>
                  <a:prstClr val="black"/>
                </a:solidFill>
              </a:rPr>
              <a:t>Mental Health America of Greater Houston, Veterans Behavioral Health Director</a:t>
            </a:r>
          </a:p>
          <a:p>
            <a:pPr defTabSz="457200"/>
            <a:endParaRPr lang="en-US" dirty="0">
              <a:solidFill>
                <a:prstClr val="black"/>
              </a:solidFill>
            </a:endParaRPr>
          </a:p>
          <a:p>
            <a:pPr defTabSz="457200"/>
            <a:r>
              <a:rPr lang="en-US" dirty="0">
                <a:solidFill>
                  <a:prstClr val="black"/>
                </a:solidFill>
              </a:rPr>
              <a:t>Army National Guard, Veteran</a:t>
            </a:r>
          </a:p>
          <a:p>
            <a:pPr defTabSz="457200"/>
            <a:r>
              <a:rPr lang="en-US" dirty="0">
                <a:solidFill>
                  <a:prstClr val="black"/>
                </a:solidFill>
              </a:rPr>
              <a:t>OIF 2009-2010</a:t>
            </a:r>
          </a:p>
          <a:p>
            <a:pPr defTabSz="457200"/>
            <a:endParaRPr lang="en-US" dirty="0">
              <a:solidFill>
                <a:prstClr val="black"/>
              </a:solidFill>
            </a:endParaRPr>
          </a:p>
          <a:p>
            <a:pPr defTabSz="457200"/>
            <a:r>
              <a:rPr lang="en-US" dirty="0">
                <a:solidFill>
                  <a:prstClr val="black"/>
                </a:solidFill>
              </a:rPr>
              <a:t>B.S, Criminal Justice</a:t>
            </a:r>
          </a:p>
          <a:p>
            <a:pPr defTabSz="457200"/>
            <a:r>
              <a:rPr lang="en-US" dirty="0">
                <a:solidFill>
                  <a:prstClr val="black"/>
                </a:solidFill>
              </a:rPr>
              <a:t>M.A., Sociology</a:t>
            </a:r>
          </a:p>
          <a:p>
            <a:pPr defTabSz="457200"/>
            <a:endParaRPr lang="en-US" dirty="0">
              <a:solidFill>
                <a:prstClr val="black"/>
              </a:solidFill>
            </a:endParaRPr>
          </a:p>
        </p:txBody>
      </p:sp>
      <p:pic>
        <p:nvPicPr>
          <p:cNvPr id="5" name="Picture 4">
            <a:extLst>
              <a:ext uri="{FF2B5EF4-FFF2-40B4-BE49-F238E27FC236}">
                <a16:creationId xmlns:a16="http://schemas.microsoft.com/office/drawing/2014/main" id="{08E30727-F7B8-4631-B63C-2ECBB5F78D50}"/>
              </a:ext>
            </a:extLst>
          </p:cNvPr>
          <p:cNvPicPr>
            <a:picLocks noChangeAspect="1"/>
          </p:cNvPicPr>
          <p:nvPr/>
        </p:nvPicPr>
        <p:blipFill rotWithShape="1">
          <a:blip r:embed="rId6">
            <a:extLst>
              <a:ext uri="{28A0092B-C50C-407E-A947-70E740481C1C}">
                <a14:useLocalDpi xmlns:a14="http://schemas.microsoft.com/office/drawing/2010/main" val="0"/>
              </a:ext>
            </a:extLst>
          </a:blip>
          <a:srcRect l="23432" t="11111" r="17408" b="15556"/>
          <a:stretch/>
        </p:blipFill>
        <p:spPr>
          <a:xfrm>
            <a:off x="2726226" y="1792354"/>
            <a:ext cx="1896807" cy="3134947"/>
          </a:xfrm>
          <a:prstGeom prst="rect">
            <a:avLst/>
          </a:prstGeom>
        </p:spPr>
      </p:pic>
      <p:pic>
        <p:nvPicPr>
          <p:cNvPr id="8" name="Picture 7">
            <a:extLst>
              <a:ext uri="{FF2B5EF4-FFF2-40B4-BE49-F238E27FC236}">
                <a16:creationId xmlns:a16="http://schemas.microsoft.com/office/drawing/2014/main" id="{2BBB945E-5E9F-47DB-9032-201295D7E9D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074" b="4445"/>
          <a:stretch/>
        </p:blipFill>
        <p:spPr>
          <a:xfrm>
            <a:off x="4405763" y="3516913"/>
            <a:ext cx="2054186" cy="2728340"/>
          </a:xfrm>
          <a:prstGeom prst="rect">
            <a:avLst/>
          </a:prstGeom>
        </p:spPr>
      </p:pic>
    </p:spTree>
    <p:extLst>
      <p:ext uri="{BB962C8B-B14F-4D97-AF65-F5344CB8AC3E}">
        <p14:creationId xmlns:p14="http://schemas.microsoft.com/office/powerpoint/2010/main" val="21582627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246" y="2641990"/>
            <a:ext cx="7053542" cy="1400530"/>
          </a:xfrm>
        </p:spPr>
        <p:txBody>
          <a:bodyPr>
            <a:noAutofit/>
          </a:bodyPr>
          <a:lstStyle/>
          <a:p>
            <a:r>
              <a:rPr lang="en-US" sz="7200" dirty="0"/>
              <a:t>Military Trauma</a:t>
            </a:r>
          </a:p>
        </p:txBody>
      </p:sp>
    </p:spTree>
    <p:extLst>
      <p:ext uri="{BB962C8B-B14F-4D97-AF65-F5344CB8AC3E}">
        <p14:creationId xmlns:p14="http://schemas.microsoft.com/office/powerpoint/2010/main" val="2300302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272" y="456247"/>
            <a:ext cx="7053542" cy="1400530"/>
          </a:xfrm>
        </p:spPr>
        <p:txBody>
          <a:bodyPr>
            <a:normAutofit fontScale="90000"/>
          </a:bodyPr>
          <a:lstStyle/>
          <a:p>
            <a:r>
              <a:rPr lang="en-US" sz="5400" dirty="0"/>
              <a:t>Physical Injuries are Common</a:t>
            </a:r>
          </a:p>
        </p:txBody>
      </p:sp>
      <p:sp>
        <p:nvSpPr>
          <p:cNvPr id="3" name="Content Placeholder 2"/>
          <p:cNvSpPr>
            <a:spLocks noGrp="1"/>
          </p:cNvSpPr>
          <p:nvPr>
            <p:ph idx="1"/>
          </p:nvPr>
        </p:nvSpPr>
        <p:spPr>
          <a:xfrm>
            <a:off x="655936" y="1783644"/>
            <a:ext cx="7797800" cy="4572000"/>
          </a:xfrm>
        </p:spPr>
        <p:txBody>
          <a:bodyPr>
            <a:noAutofit/>
          </a:bodyPr>
          <a:lstStyle/>
          <a:p>
            <a:pPr>
              <a:buFont typeface="Wingdings" panose="05000000000000000000" pitchFamily="2" charset="2"/>
              <a:buChar char="Ø"/>
            </a:pPr>
            <a:r>
              <a:rPr lang="en-US" sz="3200" dirty="0"/>
              <a:t>The most common injury in veterans are the physical injuries</a:t>
            </a:r>
          </a:p>
          <a:p>
            <a:pPr>
              <a:buFont typeface="Wingdings" panose="05000000000000000000" pitchFamily="2" charset="2"/>
              <a:buChar char="Ø"/>
            </a:pPr>
            <a:r>
              <a:rPr lang="en-US" sz="3200" dirty="0"/>
              <a:t>More and more veterans are surviving military injuries that would have killed them in previous wars:</a:t>
            </a:r>
          </a:p>
          <a:p>
            <a:pPr lvl="1">
              <a:buFont typeface="Wingdings" panose="05000000000000000000" pitchFamily="2" charset="2"/>
              <a:buChar char="Ø"/>
            </a:pPr>
            <a:r>
              <a:rPr lang="en-US" sz="3200" dirty="0"/>
              <a:t>Amputations, polytrauma injuries (e.g. internal and external physical injuries. Ex: head trauma + amputation + broken bones + severe blood loss, though stabilized in theater and returned home)</a:t>
            </a:r>
          </a:p>
        </p:txBody>
      </p:sp>
    </p:spTree>
    <p:extLst>
      <p:ext uri="{BB962C8B-B14F-4D97-AF65-F5344CB8AC3E}">
        <p14:creationId xmlns:p14="http://schemas.microsoft.com/office/powerpoint/2010/main" val="1703494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‘Traumatic in the Military’?</a:t>
            </a:r>
          </a:p>
        </p:txBody>
      </p:sp>
      <p:sp>
        <p:nvSpPr>
          <p:cNvPr id="3" name="Content Placeholder 2"/>
          <p:cNvSpPr>
            <a:spLocks noGrp="1"/>
          </p:cNvSpPr>
          <p:nvPr>
            <p:ph idx="1"/>
          </p:nvPr>
        </p:nvSpPr>
        <p:spPr>
          <a:xfrm>
            <a:off x="822962" y="1819000"/>
            <a:ext cx="7263003" cy="5039049"/>
          </a:xfrm>
        </p:spPr>
        <p:txBody>
          <a:bodyPr>
            <a:normAutofit fontScale="92500" lnSpcReduction="10000"/>
          </a:bodyPr>
          <a:lstStyle/>
          <a:p>
            <a:pPr>
              <a:buFont typeface="Wingdings" panose="05000000000000000000" pitchFamily="2" charset="2"/>
              <a:buChar char="q"/>
            </a:pPr>
            <a:r>
              <a:rPr lang="en-US" sz="3000" dirty="0"/>
              <a:t>Potentially traumatic events include those that involve actual or threatened death, serious injury, or sexual violence.</a:t>
            </a:r>
          </a:p>
          <a:p>
            <a:pPr>
              <a:buFont typeface="Wingdings" panose="05000000000000000000" pitchFamily="2" charset="2"/>
              <a:buChar char="q"/>
            </a:pPr>
            <a:r>
              <a:rPr lang="en-US" sz="3000" dirty="0"/>
              <a:t>Everyone’s experience while deployed to a war zone, whether on a front-line or support role, is unique and the same event may or may not be perceived as traumatic by different people. </a:t>
            </a:r>
          </a:p>
          <a:p>
            <a:pPr>
              <a:buFont typeface="Wingdings" panose="05000000000000000000" pitchFamily="2" charset="2"/>
              <a:buChar char="q"/>
            </a:pPr>
            <a:r>
              <a:rPr lang="en-US" sz="3000" dirty="0"/>
              <a:t>Most traumatic stress reactions are “normal responses to abnormal events” and only become symptoms of a disorder when they persist and cause significant distress or impairment in life functioning.</a:t>
            </a:r>
          </a:p>
          <a:p>
            <a:endParaRPr lang="en-US" dirty="0"/>
          </a:p>
        </p:txBody>
      </p:sp>
    </p:spTree>
    <p:extLst>
      <p:ext uri="{BB962C8B-B14F-4D97-AF65-F5344CB8AC3E}">
        <p14:creationId xmlns:p14="http://schemas.microsoft.com/office/powerpoint/2010/main" val="2836435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304800"/>
            <a:ext cx="6781800" cy="1219200"/>
          </a:xfrm>
        </p:spPr>
        <p:txBody>
          <a:bodyPr anchor="t">
            <a:normAutofit fontScale="90000"/>
          </a:bodyPr>
          <a:lstStyle/>
          <a:p>
            <a:r>
              <a:rPr lang="en-US" b="1" dirty="0"/>
              <a:t>Veterans live with multiple unseen injuries: </a:t>
            </a:r>
          </a:p>
        </p:txBody>
      </p:sp>
      <p:sp>
        <p:nvSpPr>
          <p:cNvPr id="3" name="Content Placeholder 2"/>
          <p:cNvSpPr>
            <a:spLocks noGrp="1"/>
          </p:cNvSpPr>
          <p:nvPr>
            <p:ph idx="1"/>
          </p:nvPr>
        </p:nvSpPr>
        <p:spPr>
          <a:xfrm>
            <a:off x="488650" y="2116583"/>
            <a:ext cx="8337014" cy="3702571"/>
          </a:xfrm>
        </p:spPr>
        <p:txBody>
          <a:bodyPr>
            <a:normAutofit fontScale="70000" lnSpcReduction="20000"/>
          </a:bodyPr>
          <a:lstStyle/>
          <a:p>
            <a:pPr>
              <a:buFont typeface="Wingdings" panose="05000000000000000000" pitchFamily="2" charset="2"/>
              <a:buChar char="Ø"/>
            </a:pPr>
            <a:r>
              <a:rPr lang="en-US" sz="3200" dirty="0"/>
              <a:t>Post Traumatic Stress Symptoms or Disorder </a:t>
            </a:r>
          </a:p>
          <a:p>
            <a:pPr>
              <a:buFont typeface="Wingdings" panose="05000000000000000000" pitchFamily="2" charset="2"/>
              <a:buChar char="Ø"/>
            </a:pPr>
            <a:r>
              <a:rPr lang="en-US" sz="3200" dirty="0"/>
              <a:t>Traumatic Brain Injury</a:t>
            </a:r>
          </a:p>
          <a:p>
            <a:r>
              <a:rPr lang="en-US" sz="3200" dirty="0"/>
              <a:t>Military Sexual Trauma (MST)</a:t>
            </a:r>
          </a:p>
          <a:p>
            <a:pPr lvl="1"/>
            <a:r>
              <a:rPr lang="en-US" sz="2400" dirty="0"/>
              <a:t>~40% personal trauma (e.g. rape)</a:t>
            </a:r>
          </a:p>
          <a:p>
            <a:pPr lvl="1"/>
            <a:r>
              <a:rPr lang="en-US" sz="2400" dirty="0"/>
              <a:t>~85% incl. sexual harassment, witnessing or experiencing</a:t>
            </a:r>
            <a:endParaRPr lang="en-US" sz="3200" dirty="0"/>
          </a:p>
          <a:p>
            <a:pPr>
              <a:buFont typeface="Wingdings" panose="05000000000000000000" pitchFamily="2" charset="2"/>
              <a:buChar char="Ø"/>
            </a:pPr>
            <a:r>
              <a:rPr lang="en-US" sz="3200" dirty="0"/>
              <a:t>Moral Injury</a:t>
            </a:r>
          </a:p>
          <a:p>
            <a:pPr lvl="1">
              <a:buFont typeface="Wingdings" panose="05000000000000000000" pitchFamily="2" charset="2"/>
              <a:buChar char="Ø"/>
            </a:pPr>
            <a:r>
              <a:rPr lang="en-US" sz="3200" dirty="0"/>
              <a:t>Acts that go against the way we were raised or against our belief systems (e.g. killing children)</a:t>
            </a:r>
            <a:endParaRPr lang="en-US" sz="4000" dirty="0"/>
          </a:p>
          <a:p>
            <a:pPr>
              <a:buFont typeface="Wingdings" panose="05000000000000000000" pitchFamily="2" charset="2"/>
              <a:buChar char="Ø"/>
            </a:pPr>
            <a:r>
              <a:rPr lang="en-US" sz="3200" dirty="0"/>
              <a:t>Depression</a:t>
            </a:r>
          </a:p>
          <a:p>
            <a:pPr>
              <a:buFont typeface="Wingdings" panose="05000000000000000000" pitchFamily="2" charset="2"/>
              <a:buChar char="Ø"/>
            </a:pPr>
            <a:r>
              <a:rPr lang="en-US" sz="3200" dirty="0"/>
              <a:t>Comorbidity</a:t>
            </a:r>
            <a:endParaRPr lang="en-US" dirty="0"/>
          </a:p>
        </p:txBody>
      </p:sp>
    </p:spTree>
    <p:extLst>
      <p:ext uri="{BB962C8B-B14F-4D97-AF65-F5344CB8AC3E}">
        <p14:creationId xmlns:p14="http://schemas.microsoft.com/office/powerpoint/2010/main" val="9815486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Protective Factors</a:t>
            </a:r>
          </a:p>
        </p:txBody>
      </p:sp>
      <p:sp>
        <p:nvSpPr>
          <p:cNvPr id="3" name="Content Placeholder 2"/>
          <p:cNvSpPr>
            <a:spLocks noGrp="1"/>
          </p:cNvSpPr>
          <p:nvPr>
            <p:ph idx="1"/>
          </p:nvPr>
        </p:nvSpPr>
        <p:spPr>
          <a:xfrm>
            <a:off x="654027" y="1783379"/>
            <a:ext cx="7835950" cy="4788018"/>
          </a:xfrm>
        </p:spPr>
        <p:txBody>
          <a:bodyPr/>
          <a:lstStyle/>
          <a:p>
            <a:pPr marL="0" indent="0">
              <a:buNone/>
            </a:pPr>
            <a:r>
              <a:rPr lang="en-US" sz="2800" dirty="0"/>
              <a:t>As with anyone, there are dynamics that influence the severity of the impact of trauma on veterans.  Some factors that increase resiliency are:</a:t>
            </a:r>
          </a:p>
          <a:p>
            <a:pPr>
              <a:buFont typeface="Wingdings" panose="05000000000000000000" pitchFamily="2" charset="2"/>
              <a:buChar char="q"/>
            </a:pPr>
            <a:r>
              <a:rPr lang="en-US" sz="2800" dirty="0"/>
              <a:t>Biological vulnerabilities</a:t>
            </a:r>
          </a:p>
          <a:p>
            <a:pPr>
              <a:buFont typeface="Wingdings" panose="05000000000000000000" pitchFamily="2" charset="2"/>
              <a:buChar char="q"/>
            </a:pPr>
            <a:r>
              <a:rPr lang="en-US" sz="2800" dirty="0"/>
              <a:t>Pre-trauma life experiences</a:t>
            </a:r>
          </a:p>
          <a:p>
            <a:pPr>
              <a:buFont typeface="Wingdings" panose="05000000000000000000" pitchFamily="2" charset="2"/>
              <a:buChar char="q"/>
            </a:pPr>
            <a:r>
              <a:rPr lang="en-US" sz="2800" dirty="0"/>
              <a:t>Age at the time of trauma</a:t>
            </a:r>
          </a:p>
          <a:p>
            <a:pPr>
              <a:buFont typeface="Wingdings" panose="05000000000000000000" pitchFamily="2" charset="2"/>
              <a:buChar char="q"/>
            </a:pPr>
            <a:r>
              <a:rPr lang="en-US" sz="2800" dirty="0"/>
              <a:t>Frequency and severity of traumatic stressors</a:t>
            </a:r>
          </a:p>
          <a:p>
            <a:pPr>
              <a:buFont typeface="Wingdings" panose="05000000000000000000" pitchFamily="2" charset="2"/>
              <a:buChar char="q"/>
            </a:pPr>
            <a:r>
              <a:rPr lang="en-US" sz="2800" dirty="0"/>
              <a:t>Environmental support after trauma</a:t>
            </a:r>
          </a:p>
          <a:p>
            <a:endParaRPr lang="en-US" dirty="0"/>
          </a:p>
        </p:txBody>
      </p:sp>
    </p:spTree>
    <p:extLst>
      <p:ext uri="{BB962C8B-B14F-4D97-AF65-F5344CB8AC3E}">
        <p14:creationId xmlns:p14="http://schemas.microsoft.com/office/powerpoint/2010/main" val="33607330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85800" y="152401"/>
            <a:ext cx="7543800" cy="990600"/>
          </a:xfrm>
        </p:spPr>
        <p:txBody>
          <a:bodyPr/>
          <a:lstStyle/>
          <a:p>
            <a:r>
              <a:rPr lang="en-US" dirty="0"/>
              <a:t>A Few Acronyms to know </a:t>
            </a:r>
          </a:p>
        </p:txBody>
      </p:sp>
      <p:sp>
        <p:nvSpPr>
          <p:cNvPr id="3" name="Content Placeholder 2"/>
          <p:cNvSpPr>
            <a:spLocks noGrp="1"/>
          </p:cNvSpPr>
          <p:nvPr>
            <p:ph sz="half" idx="1"/>
          </p:nvPr>
        </p:nvSpPr>
        <p:spPr>
          <a:xfrm>
            <a:off x="502389" y="1737381"/>
            <a:ext cx="3493768" cy="5501633"/>
          </a:xfrm>
        </p:spPr>
        <p:txBody>
          <a:bodyPr>
            <a:noAutofit/>
          </a:bodyPr>
          <a:lstStyle/>
          <a:p>
            <a:r>
              <a:rPr lang="en-US" sz="2400" dirty="0"/>
              <a:t>PCS – Permanent Change of Station </a:t>
            </a:r>
          </a:p>
          <a:p>
            <a:r>
              <a:rPr lang="en-US" sz="2400" dirty="0"/>
              <a:t>ETS – Expiration Term of Service </a:t>
            </a:r>
          </a:p>
          <a:p>
            <a:r>
              <a:rPr lang="en-US" sz="2400" dirty="0"/>
              <a:t>DD214 – Discharge paperwork</a:t>
            </a:r>
          </a:p>
          <a:p>
            <a:r>
              <a:rPr lang="en-US" sz="2400" dirty="0"/>
              <a:t>MRE – Meal Ready to Eat</a:t>
            </a:r>
          </a:p>
          <a:p>
            <a:r>
              <a:rPr lang="en-US" sz="2400" dirty="0"/>
              <a:t>NCOIC – Non Commissioned Officer in Charge</a:t>
            </a:r>
          </a:p>
          <a:p>
            <a:r>
              <a:rPr lang="en-US" sz="2400" dirty="0"/>
              <a:t>Garrison – Home Base</a:t>
            </a:r>
          </a:p>
          <a:p>
            <a:endParaRPr lang="en-US" sz="2400" dirty="0"/>
          </a:p>
        </p:txBody>
      </p:sp>
      <p:sp>
        <p:nvSpPr>
          <p:cNvPr id="9" name="Content Placeholder 8"/>
          <p:cNvSpPr>
            <a:spLocks noGrp="1"/>
          </p:cNvSpPr>
          <p:nvPr>
            <p:ph sz="half" idx="2"/>
          </p:nvPr>
        </p:nvSpPr>
        <p:spPr>
          <a:xfrm>
            <a:off x="4385946" y="1850065"/>
            <a:ext cx="3852085" cy="4044202"/>
          </a:xfrm>
        </p:spPr>
        <p:txBody>
          <a:bodyPr>
            <a:noAutofit/>
          </a:bodyPr>
          <a:lstStyle/>
          <a:p>
            <a:r>
              <a:rPr lang="en-US" sz="2400" dirty="0"/>
              <a:t>FOB – Forward Operating Base</a:t>
            </a:r>
          </a:p>
          <a:p>
            <a:r>
              <a:rPr lang="en-US" sz="2400" dirty="0"/>
              <a:t>AGR – Active Guard and Reserve</a:t>
            </a:r>
          </a:p>
          <a:p>
            <a:r>
              <a:rPr lang="en-US" sz="2400" dirty="0"/>
              <a:t>DoD – Department of Defense</a:t>
            </a:r>
          </a:p>
          <a:p>
            <a:r>
              <a:rPr lang="en-US" sz="2400" dirty="0"/>
              <a:t>CAC – Common Access Card</a:t>
            </a:r>
          </a:p>
          <a:p>
            <a:r>
              <a:rPr lang="en-US" sz="2400" dirty="0"/>
              <a:t>NES – Navy Enlisted Classification</a:t>
            </a:r>
          </a:p>
          <a:p>
            <a:r>
              <a:rPr lang="en-US" sz="2400" dirty="0"/>
              <a:t>ROE – Rules of Engagement</a:t>
            </a:r>
          </a:p>
          <a:p>
            <a:endParaRPr lang="en-US" sz="2400" dirty="0"/>
          </a:p>
        </p:txBody>
      </p:sp>
      <p:sp>
        <p:nvSpPr>
          <p:cNvPr id="10" name="Rectangle 9"/>
          <p:cNvSpPr/>
          <p:nvPr/>
        </p:nvSpPr>
        <p:spPr>
          <a:xfrm>
            <a:off x="3750339" y="5794706"/>
            <a:ext cx="5241262" cy="830997"/>
          </a:xfrm>
          <a:prstGeom prst="rect">
            <a:avLst/>
          </a:prstGeom>
        </p:spPr>
        <p:txBody>
          <a:bodyPr wrap="square">
            <a:spAutoFit/>
          </a:bodyPr>
          <a:lstStyle/>
          <a:p>
            <a:pPr defTabSz="457200"/>
            <a:r>
              <a:rPr lang="en-US" sz="2400" i="1" dirty="0">
                <a:solidFill>
                  <a:prstClr val="black"/>
                </a:solidFill>
              </a:rPr>
              <a:t>http://www.dtic.mil/doctrine/new_pubs/dictionary.pdf </a:t>
            </a:r>
          </a:p>
        </p:txBody>
      </p:sp>
    </p:spTree>
    <p:extLst>
      <p:ext uri="{BB962C8B-B14F-4D97-AF65-F5344CB8AC3E}">
        <p14:creationId xmlns:p14="http://schemas.microsoft.com/office/powerpoint/2010/main" val="2982256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BEFA0-7C3B-4CFE-9226-4DE536CED4EE}"/>
              </a:ext>
            </a:extLst>
          </p:cNvPr>
          <p:cNvSpPr>
            <a:spLocks noGrp="1"/>
          </p:cNvSpPr>
          <p:nvPr>
            <p:ph type="title"/>
          </p:nvPr>
        </p:nvSpPr>
        <p:spPr/>
        <p:txBody>
          <a:bodyPr/>
          <a:lstStyle/>
          <a:p>
            <a:r>
              <a:rPr lang="en-US" dirty="0"/>
              <a:t>VBH, MHA</a:t>
            </a:r>
          </a:p>
        </p:txBody>
      </p:sp>
      <p:sp>
        <p:nvSpPr>
          <p:cNvPr id="3" name="Content Placeholder 2">
            <a:extLst>
              <a:ext uri="{FF2B5EF4-FFF2-40B4-BE49-F238E27FC236}">
                <a16:creationId xmlns:a16="http://schemas.microsoft.com/office/drawing/2014/main" id="{E14B515A-ABD2-48E1-9E5F-3E7FBBCB5BC0}"/>
              </a:ext>
            </a:extLst>
          </p:cNvPr>
          <p:cNvSpPr>
            <a:spLocks noGrp="1"/>
          </p:cNvSpPr>
          <p:nvPr>
            <p:ph idx="1"/>
          </p:nvPr>
        </p:nvSpPr>
        <p:spPr/>
        <p:txBody>
          <a:bodyPr/>
          <a:lstStyle/>
          <a:p>
            <a:pPr>
              <a:buFont typeface="Wingdings" panose="05000000000000000000" pitchFamily="2" charset="2"/>
              <a:buChar char="q"/>
            </a:pPr>
            <a:r>
              <a:rPr lang="en-US" dirty="0"/>
              <a:t>Houston Chapter, Military Veteran Peer Network</a:t>
            </a:r>
          </a:p>
          <a:p>
            <a:pPr lvl="1">
              <a:buFont typeface="Wingdings" panose="05000000000000000000" pitchFamily="2" charset="2"/>
              <a:buChar char="q"/>
            </a:pPr>
            <a:r>
              <a:rPr lang="en-US" dirty="0"/>
              <a:t>Milvetpeer.net </a:t>
            </a:r>
          </a:p>
          <a:p>
            <a:pPr>
              <a:buFont typeface="Wingdings" panose="05000000000000000000" pitchFamily="2" charset="2"/>
              <a:buChar char="q"/>
            </a:pPr>
            <a:r>
              <a:rPr lang="en-US" dirty="0"/>
              <a:t>Veteran Peer Mentoring </a:t>
            </a:r>
          </a:p>
          <a:p>
            <a:pPr>
              <a:buFont typeface="Wingdings" panose="05000000000000000000" pitchFamily="2" charset="2"/>
              <a:buChar char="q"/>
            </a:pPr>
            <a:r>
              <a:rPr lang="en-US" dirty="0"/>
              <a:t>Serving Justice Involved Veterans </a:t>
            </a:r>
          </a:p>
          <a:p>
            <a:pPr>
              <a:buFont typeface="Wingdings" panose="05000000000000000000" pitchFamily="2" charset="2"/>
              <a:buChar char="q"/>
            </a:pPr>
            <a:r>
              <a:rPr lang="en-US" dirty="0"/>
              <a:t>Advocacy through Training and Education </a:t>
            </a:r>
          </a:p>
        </p:txBody>
      </p:sp>
    </p:spTree>
    <p:extLst>
      <p:ext uri="{BB962C8B-B14F-4D97-AF65-F5344CB8AC3E}">
        <p14:creationId xmlns:p14="http://schemas.microsoft.com/office/powerpoint/2010/main" val="7045378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31" r="2412" b="4056"/>
          <a:stretch/>
        </p:blipFill>
        <p:spPr bwMode="auto">
          <a:xfrm>
            <a:off x="74819" y="365764"/>
            <a:ext cx="5112327" cy="6184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819" t="29728" r="16050"/>
          <a:stretch/>
        </p:blipFill>
        <p:spPr>
          <a:xfrm>
            <a:off x="4817233" y="1014627"/>
            <a:ext cx="4123106" cy="3376107"/>
          </a:xfrm>
          <a:prstGeom prst="rect">
            <a:avLst/>
          </a:prstGeom>
        </p:spPr>
      </p:pic>
      <p:sp>
        <p:nvSpPr>
          <p:cNvPr id="2" name="TextBox 1">
            <a:extLst>
              <a:ext uri="{FF2B5EF4-FFF2-40B4-BE49-F238E27FC236}">
                <a16:creationId xmlns:a16="http://schemas.microsoft.com/office/drawing/2014/main" id="{77A7F6C0-3CFF-454C-9653-182D3975A613}"/>
              </a:ext>
            </a:extLst>
          </p:cNvPr>
          <p:cNvSpPr txBox="1"/>
          <p:nvPr/>
        </p:nvSpPr>
        <p:spPr>
          <a:xfrm>
            <a:off x="5558171" y="4922882"/>
            <a:ext cx="3030279" cy="1323439"/>
          </a:xfrm>
          <a:prstGeom prst="rect">
            <a:avLst/>
          </a:prstGeom>
          <a:noFill/>
        </p:spPr>
        <p:txBody>
          <a:bodyPr wrap="square" rtlCol="0">
            <a:spAutoFit/>
          </a:bodyPr>
          <a:lstStyle/>
          <a:p>
            <a:pPr algn="ctr" defTabSz="457200"/>
            <a:r>
              <a:rPr lang="en-US" sz="4000" dirty="0">
                <a:solidFill>
                  <a:srgbClr val="4F81BD">
                    <a:lumMod val="60000"/>
                    <a:lumOff val="40000"/>
                  </a:srgbClr>
                </a:solidFill>
                <a:hlinkClick r:id="rId5"/>
              </a:rPr>
              <a:t>Empowering Arms</a:t>
            </a:r>
            <a:endParaRPr lang="en-US" sz="4000" dirty="0">
              <a:solidFill>
                <a:srgbClr val="4F81BD">
                  <a:lumMod val="60000"/>
                  <a:lumOff val="40000"/>
                </a:srgbClr>
              </a:solidFill>
            </a:endParaRPr>
          </a:p>
        </p:txBody>
      </p:sp>
    </p:spTree>
    <p:extLst>
      <p:ext uri="{BB962C8B-B14F-4D97-AF65-F5344CB8AC3E}">
        <p14:creationId xmlns:p14="http://schemas.microsoft.com/office/powerpoint/2010/main" val="14503213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61" y="182879"/>
            <a:ext cx="3763061" cy="6500553"/>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4424" t="8606" r="4667" b="20606"/>
          <a:stretch/>
        </p:blipFill>
        <p:spPr>
          <a:xfrm rot="10800000">
            <a:off x="3743203" y="1637609"/>
            <a:ext cx="5284417" cy="4114798"/>
          </a:xfrm>
          <a:prstGeom prst="rect">
            <a:avLst/>
          </a:prstGeom>
        </p:spPr>
      </p:pic>
    </p:spTree>
    <p:extLst>
      <p:ext uri="{BB962C8B-B14F-4D97-AF65-F5344CB8AC3E}">
        <p14:creationId xmlns:p14="http://schemas.microsoft.com/office/powerpoint/2010/main" val="20121207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C6E3C-21C5-4B01-8C69-74B7AE0CFE1C}"/>
              </a:ext>
            </a:extLst>
          </p:cNvPr>
          <p:cNvSpPr>
            <a:spLocks noGrp="1"/>
          </p:cNvSpPr>
          <p:nvPr>
            <p:ph type="title"/>
          </p:nvPr>
        </p:nvSpPr>
        <p:spPr/>
        <p:txBody>
          <a:bodyPr/>
          <a:lstStyle/>
          <a:p>
            <a:r>
              <a:rPr lang="en-US" dirty="0"/>
              <a:t>Houston Veteran Resources</a:t>
            </a:r>
          </a:p>
        </p:txBody>
      </p:sp>
      <p:sp>
        <p:nvSpPr>
          <p:cNvPr id="3" name="Content Placeholder 2">
            <a:extLst>
              <a:ext uri="{FF2B5EF4-FFF2-40B4-BE49-F238E27FC236}">
                <a16:creationId xmlns:a16="http://schemas.microsoft.com/office/drawing/2014/main" id="{8EE6C8ED-B6D9-45DE-9B16-9744CA3041D2}"/>
              </a:ext>
            </a:extLst>
          </p:cNvPr>
          <p:cNvSpPr>
            <a:spLocks noGrp="1"/>
          </p:cNvSpPr>
          <p:nvPr>
            <p:ph idx="1"/>
          </p:nvPr>
        </p:nvSpPr>
        <p:spPr/>
        <p:txBody>
          <a:bodyPr/>
          <a:lstStyle/>
          <a:p>
            <a:pPr marL="0" indent="0">
              <a:buNone/>
            </a:pPr>
            <a:r>
              <a:rPr lang="en-US" b="1" u="sng" dirty="0"/>
              <a:t>Start Here</a:t>
            </a:r>
          </a:p>
          <a:p>
            <a:pPr>
              <a:buFont typeface="Wingdings" panose="05000000000000000000" pitchFamily="2" charset="2"/>
              <a:buChar char="Ø"/>
            </a:pPr>
            <a:r>
              <a:rPr lang="en-US" dirty="0"/>
              <a:t>Veterans Behavioral Health Team, MHA of Greater Houston</a:t>
            </a:r>
          </a:p>
          <a:p>
            <a:pPr lvl="1"/>
            <a:r>
              <a:rPr lang="en-US" dirty="0">
                <a:hlinkClick r:id="rId3"/>
              </a:rPr>
              <a:t>www.mhahouston.org</a:t>
            </a:r>
            <a:endParaRPr lang="en-US" dirty="0"/>
          </a:p>
          <a:p>
            <a:pPr lvl="1"/>
            <a:r>
              <a:rPr lang="en-US" dirty="0">
                <a:hlinkClick r:id="rId4"/>
              </a:rPr>
              <a:t>https://mhahouston.org/veteran-resources/</a:t>
            </a:r>
            <a:r>
              <a:rPr lang="en-US" dirty="0"/>
              <a:t> </a:t>
            </a:r>
          </a:p>
          <a:p>
            <a:pPr>
              <a:buFont typeface="Wingdings" panose="05000000000000000000" pitchFamily="2" charset="2"/>
              <a:buChar char="Ø"/>
            </a:pPr>
            <a:r>
              <a:rPr lang="en-US" dirty="0"/>
              <a:t>United Way of </a:t>
            </a:r>
            <a:r>
              <a:rPr lang="en-US" dirty="0" err="1"/>
              <a:t>GreaterHouston</a:t>
            </a:r>
            <a:r>
              <a:rPr lang="en-US" dirty="0"/>
              <a:t> </a:t>
            </a:r>
          </a:p>
          <a:p>
            <a:pPr lvl="1"/>
            <a:r>
              <a:rPr lang="en-US" dirty="0"/>
              <a:t>211</a:t>
            </a:r>
          </a:p>
          <a:p>
            <a:pPr lvl="1"/>
            <a:r>
              <a:rPr lang="en-US" dirty="0"/>
              <a:t>Mission United</a:t>
            </a:r>
          </a:p>
          <a:p>
            <a:pPr lvl="1"/>
            <a:r>
              <a:rPr lang="en-US" dirty="0">
                <a:hlinkClick r:id="rId5"/>
              </a:rPr>
              <a:t>https://www.unitedwayhouston.org/</a:t>
            </a:r>
            <a:r>
              <a:rPr lang="en-US" dirty="0"/>
              <a:t> </a:t>
            </a:r>
          </a:p>
          <a:p>
            <a:pPr lvl="1"/>
            <a:r>
              <a:rPr lang="en-US" dirty="0">
                <a:hlinkClick r:id="rId6"/>
              </a:rPr>
              <a:t>https://www.unitedwayhouston.org/our-work/mission-united</a:t>
            </a:r>
            <a:r>
              <a:rPr lang="en-US" dirty="0"/>
              <a:t> </a:t>
            </a:r>
          </a:p>
          <a:p>
            <a:pPr>
              <a:buFont typeface="Wingdings" panose="05000000000000000000" pitchFamily="2" charset="2"/>
              <a:buChar char="Ø"/>
            </a:pPr>
            <a:r>
              <a:rPr lang="en-US" dirty="0"/>
              <a:t>Combined Arms</a:t>
            </a:r>
          </a:p>
          <a:p>
            <a:pPr lvl="1"/>
            <a:r>
              <a:rPr lang="en-US" dirty="0">
                <a:hlinkClick r:id="rId7"/>
              </a:rPr>
              <a:t>www.combinedarms.us</a:t>
            </a:r>
            <a:r>
              <a:rPr lang="en-US" dirty="0"/>
              <a:t> </a:t>
            </a:r>
          </a:p>
        </p:txBody>
      </p:sp>
    </p:spTree>
    <p:extLst>
      <p:ext uri="{BB962C8B-B14F-4D97-AF65-F5344CB8AC3E}">
        <p14:creationId xmlns:p14="http://schemas.microsoft.com/office/powerpoint/2010/main" val="1532530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031E7-7068-4FF2-9CB2-DCC2CA6EAB54}"/>
              </a:ext>
            </a:extLst>
          </p:cNvPr>
          <p:cNvSpPr>
            <a:spLocks noGrp="1"/>
          </p:cNvSpPr>
          <p:nvPr>
            <p:ph type="title"/>
          </p:nvPr>
        </p:nvSpPr>
        <p:spPr/>
        <p:txBody>
          <a:bodyPr/>
          <a:lstStyle/>
          <a:p>
            <a:r>
              <a:rPr lang="en-US" dirty="0"/>
              <a:t>Class Introductions</a:t>
            </a:r>
          </a:p>
        </p:txBody>
      </p:sp>
      <p:sp>
        <p:nvSpPr>
          <p:cNvPr id="3" name="Content Placeholder 2">
            <a:extLst>
              <a:ext uri="{FF2B5EF4-FFF2-40B4-BE49-F238E27FC236}">
                <a16:creationId xmlns:a16="http://schemas.microsoft.com/office/drawing/2014/main" id="{34E461EC-D3AF-438A-B30B-6AD5809ECA78}"/>
              </a:ext>
            </a:extLst>
          </p:cNvPr>
          <p:cNvSpPr>
            <a:spLocks noGrp="1"/>
          </p:cNvSpPr>
          <p:nvPr>
            <p:ph idx="1"/>
          </p:nvPr>
        </p:nvSpPr>
        <p:spPr/>
        <p:txBody>
          <a:bodyPr/>
          <a:lstStyle/>
          <a:p>
            <a:pPr>
              <a:buFont typeface="Wingdings" panose="05000000000000000000" pitchFamily="2" charset="2"/>
              <a:buChar char="q"/>
            </a:pPr>
            <a:r>
              <a:rPr lang="en-US" dirty="0"/>
              <a:t>Name</a:t>
            </a:r>
          </a:p>
          <a:p>
            <a:pPr>
              <a:buFont typeface="Wingdings" panose="05000000000000000000" pitchFamily="2" charset="2"/>
              <a:buChar char="q"/>
            </a:pPr>
            <a:r>
              <a:rPr lang="en-US" dirty="0"/>
              <a:t>Military Affiliation if any:</a:t>
            </a:r>
          </a:p>
          <a:p>
            <a:pPr lvl="1">
              <a:buFont typeface="Wingdings" panose="05000000000000000000" pitchFamily="2" charset="2"/>
              <a:buChar char="q"/>
            </a:pPr>
            <a:r>
              <a:rPr lang="en-US" dirty="0"/>
              <a:t>Are  you a veteran?</a:t>
            </a:r>
          </a:p>
          <a:p>
            <a:pPr lvl="1">
              <a:buFont typeface="Wingdings" panose="05000000000000000000" pitchFamily="2" charset="2"/>
              <a:buChar char="q"/>
            </a:pPr>
            <a:r>
              <a:rPr lang="en-US" dirty="0"/>
              <a:t>Are any of  your family members Veterans?</a:t>
            </a:r>
          </a:p>
          <a:p>
            <a:pPr>
              <a:buFont typeface="Wingdings" panose="05000000000000000000" pitchFamily="2" charset="2"/>
              <a:buChar char="q"/>
            </a:pPr>
            <a:r>
              <a:rPr lang="en-US" dirty="0"/>
              <a:t>Why is this workshop important to you? </a:t>
            </a:r>
          </a:p>
        </p:txBody>
      </p:sp>
    </p:spTree>
    <p:extLst>
      <p:ext uri="{BB962C8B-B14F-4D97-AF65-F5344CB8AC3E}">
        <p14:creationId xmlns:p14="http://schemas.microsoft.com/office/powerpoint/2010/main" val="17884249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26D2FF-CF21-4223-B6B1-2DC5FCA77727}"/>
              </a:ext>
            </a:extLst>
          </p:cNvPr>
          <p:cNvSpPr>
            <a:spLocks noGrp="1"/>
          </p:cNvSpPr>
          <p:nvPr>
            <p:ph type="title"/>
          </p:nvPr>
        </p:nvSpPr>
        <p:spPr/>
        <p:txBody>
          <a:bodyPr/>
          <a:lstStyle/>
          <a:p>
            <a:r>
              <a:rPr lang="en-US" dirty="0"/>
              <a:t>Questions? </a:t>
            </a:r>
          </a:p>
        </p:txBody>
      </p:sp>
    </p:spTree>
    <p:extLst>
      <p:ext uri="{BB962C8B-B14F-4D97-AF65-F5344CB8AC3E}">
        <p14:creationId xmlns:p14="http://schemas.microsoft.com/office/powerpoint/2010/main" val="1601589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DC1DC-F333-49CE-B64B-38B97F1D7AFE}"/>
              </a:ext>
            </a:extLst>
          </p:cNvPr>
          <p:cNvSpPr>
            <a:spLocks noGrp="1"/>
          </p:cNvSpPr>
          <p:nvPr>
            <p:ph type="title"/>
          </p:nvPr>
        </p:nvSpPr>
        <p:spPr/>
        <p:txBody>
          <a:bodyPr/>
          <a:lstStyle/>
          <a:p>
            <a:r>
              <a:rPr lang="en-US" dirty="0"/>
              <a:t>Workshop Objectives </a:t>
            </a:r>
          </a:p>
        </p:txBody>
      </p:sp>
      <p:sp>
        <p:nvSpPr>
          <p:cNvPr id="3" name="Content Placeholder 2">
            <a:extLst>
              <a:ext uri="{FF2B5EF4-FFF2-40B4-BE49-F238E27FC236}">
                <a16:creationId xmlns:a16="http://schemas.microsoft.com/office/drawing/2014/main" id="{CA315A2F-872D-41A3-A33A-23A46738188E}"/>
              </a:ext>
            </a:extLst>
          </p:cNvPr>
          <p:cNvSpPr>
            <a:spLocks noGrp="1"/>
          </p:cNvSpPr>
          <p:nvPr>
            <p:ph idx="1"/>
          </p:nvPr>
        </p:nvSpPr>
        <p:spPr/>
        <p:txBody>
          <a:bodyPr>
            <a:normAutofit fontScale="92500" lnSpcReduction="10000"/>
          </a:bodyPr>
          <a:lstStyle/>
          <a:p>
            <a:pPr lvl="0"/>
            <a:r>
              <a:rPr lang="en-US" dirty="0"/>
              <a:t>1. Provide a clear and general understanding of Military Culture</a:t>
            </a:r>
          </a:p>
          <a:p>
            <a:pPr lvl="1"/>
            <a:r>
              <a:rPr lang="en-US" dirty="0"/>
              <a:t>Describe how military culture may contribute to stigma, help seeking, and health behaviors  </a:t>
            </a:r>
          </a:p>
          <a:p>
            <a:pPr lvl="1"/>
            <a:r>
              <a:rPr lang="en-US" dirty="0"/>
              <a:t>Identify factors that shape opinions about the military and military service</a:t>
            </a:r>
          </a:p>
          <a:p>
            <a:pPr lvl="1"/>
            <a:r>
              <a:rPr lang="en-US" dirty="0"/>
              <a:t>Evaluate the possible impact of military culture and Service Member, Veterans or Family sense of self, others and worldview</a:t>
            </a:r>
          </a:p>
          <a:p>
            <a:pPr lvl="0"/>
            <a:r>
              <a:rPr lang="en-US" dirty="0"/>
              <a:t>2. Train staff about military-related trauma and the impacts trauma may have. </a:t>
            </a:r>
          </a:p>
          <a:p>
            <a:pPr lvl="0"/>
            <a:r>
              <a:rPr lang="en-US" dirty="0"/>
              <a:t>3. Analyze potential prejudices and biases that you may hold related to military culture, Service Members, and/or Veterans</a:t>
            </a:r>
          </a:p>
          <a:p>
            <a:pPr lvl="0"/>
            <a:r>
              <a:rPr lang="en-US" dirty="0"/>
              <a:t>4. Understand best practices in working with Service Members, their families, and Veterans, in any settings </a:t>
            </a:r>
          </a:p>
          <a:p>
            <a:pPr lvl="0"/>
            <a:r>
              <a:rPr lang="en-US" dirty="0"/>
              <a:t>5. Increase knowledge of resources</a:t>
            </a:r>
          </a:p>
          <a:p>
            <a:endParaRPr lang="en-US" dirty="0"/>
          </a:p>
        </p:txBody>
      </p:sp>
    </p:spTree>
    <p:extLst>
      <p:ext uri="{BB962C8B-B14F-4D97-AF65-F5344CB8AC3E}">
        <p14:creationId xmlns:p14="http://schemas.microsoft.com/office/powerpoint/2010/main" val="3568553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419" y="389531"/>
            <a:ext cx="7225728" cy="5696299"/>
          </a:xfrm>
          <a:prstGeom prst="rect">
            <a:avLst/>
          </a:prstGeom>
        </p:spPr>
      </p:pic>
      <p:sp>
        <p:nvSpPr>
          <p:cNvPr id="4" name="TextBox 3"/>
          <p:cNvSpPr txBox="1"/>
          <p:nvPr/>
        </p:nvSpPr>
        <p:spPr>
          <a:xfrm>
            <a:off x="541455" y="6288504"/>
            <a:ext cx="7964905" cy="523220"/>
          </a:xfrm>
          <a:prstGeom prst="rect">
            <a:avLst/>
          </a:prstGeom>
          <a:noFill/>
        </p:spPr>
        <p:txBody>
          <a:bodyPr wrap="square" rtlCol="0">
            <a:spAutoFit/>
          </a:bodyPr>
          <a:lstStyle/>
          <a:p>
            <a:pPr algn="ctr" defTabSz="457200"/>
            <a:r>
              <a:rPr lang="en-US" sz="2800" dirty="0">
                <a:solidFill>
                  <a:srgbClr val="1F497D"/>
                </a:solidFill>
                <a:latin typeface="Calibri Light" panose="020F0302020204030204" pitchFamily="34" charset="0"/>
              </a:rPr>
              <a:t>This belief is not deeply rooted and can be changed.</a:t>
            </a:r>
          </a:p>
        </p:txBody>
      </p:sp>
      <p:cxnSp>
        <p:nvCxnSpPr>
          <p:cNvPr id="5" name="Straight Connector 4">
            <a:extLst>
              <a:ext uri="{FF2B5EF4-FFF2-40B4-BE49-F238E27FC236}">
                <a16:creationId xmlns:a16="http://schemas.microsoft.com/office/drawing/2014/main" id="{92E837FD-1201-448F-853A-CFCFB4C3D1C4}"/>
              </a:ext>
            </a:extLst>
          </p:cNvPr>
          <p:cNvCxnSpPr/>
          <p:nvPr/>
        </p:nvCxnSpPr>
        <p:spPr>
          <a:xfrm>
            <a:off x="2288692" y="1382233"/>
            <a:ext cx="2615609" cy="0"/>
          </a:xfrm>
          <a:prstGeom prst="line">
            <a:avLst/>
          </a:prstGeom>
          <a:ln w="762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21542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30058"/>
          <a:stretch/>
        </p:blipFill>
        <p:spPr>
          <a:xfrm>
            <a:off x="1050912" y="490762"/>
            <a:ext cx="7042176" cy="5215378"/>
          </a:xfrm>
          <a:prstGeom prst="rect">
            <a:avLst/>
          </a:prstGeom>
        </p:spPr>
      </p:pic>
    </p:spTree>
    <p:extLst>
      <p:ext uri="{BB962C8B-B14F-4D97-AF65-F5344CB8AC3E}">
        <p14:creationId xmlns:p14="http://schemas.microsoft.com/office/powerpoint/2010/main" val="3152522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530" y="1811871"/>
            <a:ext cx="4188837" cy="4397544"/>
          </a:xfrm>
          <a:prstGeom prst="rect">
            <a:avLst/>
          </a:prstGeom>
          <a:ln>
            <a:noFill/>
          </a:ln>
          <a:effectLst>
            <a:outerShdw blurRad="292100" dist="139700" dir="2700000" algn="tl" rotWithShape="0">
              <a:srgbClr val="333333">
                <a:alpha val="65000"/>
              </a:srgbClr>
            </a:outerShdw>
          </a:effectLst>
        </p:spPr>
      </p:pic>
      <p:sp>
        <p:nvSpPr>
          <p:cNvPr id="6" name="Title 5">
            <a:extLst>
              <a:ext uri="{FF2B5EF4-FFF2-40B4-BE49-F238E27FC236}">
                <a16:creationId xmlns:a16="http://schemas.microsoft.com/office/drawing/2014/main" id="{1582E38D-95BC-4CFA-AB7F-02893CEE3234}"/>
              </a:ext>
            </a:extLst>
          </p:cNvPr>
          <p:cNvSpPr>
            <a:spLocks noGrp="1"/>
          </p:cNvSpPr>
          <p:nvPr>
            <p:ph type="title"/>
          </p:nvPr>
        </p:nvSpPr>
        <p:spPr/>
        <p:txBody>
          <a:bodyPr/>
          <a:lstStyle/>
          <a:p>
            <a:r>
              <a:rPr lang="en-US" dirty="0"/>
              <a:t>The Military Branches </a:t>
            </a:r>
          </a:p>
        </p:txBody>
      </p:sp>
    </p:spTree>
    <p:extLst>
      <p:ext uri="{BB962C8B-B14F-4D97-AF65-F5344CB8AC3E}">
        <p14:creationId xmlns:p14="http://schemas.microsoft.com/office/powerpoint/2010/main" val="3256908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Military Family </a:t>
            </a:r>
          </a:p>
        </p:txBody>
      </p:sp>
      <p:sp>
        <p:nvSpPr>
          <p:cNvPr id="3" name="Content Placeholder 2"/>
          <p:cNvSpPr>
            <a:spLocks noGrp="1"/>
          </p:cNvSpPr>
          <p:nvPr>
            <p:ph idx="1"/>
          </p:nvPr>
        </p:nvSpPr>
        <p:spPr/>
        <p:txBody>
          <a:bodyPr>
            <a:normAutofit fontScale="77500" lnSpcReduction="20000"/>
          </a:bodyPr>
          <a:lstStyle/>
          <a:p>
            <a:r>
              <a:rPr lang="en-US" sz="3200" dirty="0"/>
              <a:t>There are five branches of the US military:</a:t>
            </a:r>
          </a:p>
          <a:p>
            <a:pPr lvl="1"/>
            <a:r>
              <a:rPr lang="en-US" sz="2800" dirty="0"/>
              <a:t>Army</a:t>
            </a:r>
          </a:p>
          <a:p>
            <a:pPr lvl="1"/>
            <a:r>
              <a:rPr lang="en-US" sz="2800" dirty="0"/>
              <a:t>Navy</a:t>
            </a:r>
          </a:p>
          <a:p>
            <a:pPr lvl="1"/>
            <a:r>
              <a:rPr lang="en-US" sz="2800" dirty="0"/>
              <a:t>Marine Corps</a:t>
            </a:r>
          </a:p>
          <a:p>
            <a:pPr lvl="1"/>
            <a:r>
              <a:rPr lang="en-US" sz="2800" dirty="0"/>
              <a:t>Air Force</a:t>
            </a:r>
          </a:p>
          <a:p>
            <a:pPr lvl="1"/>
            <a:r>
              <a:rPr lang="en-US" sz="2800" dirty="0"/>
              <a:t>Coast Guard</a:t>
            </a:r>
          </a:p>
          <a:p>
            <a:r>
              <a:rPr lang="en-US" sz="3200" dirty="0"/>
              <a:t>Though they are separate branches with separate missions, structures, &amp; customs, all service members (SMs) share a common respect and unity.  </a:t>
            </a:r>
          </a:p>
          <a:p>
            <a:r>
              <a:rPr lang="en-US" sz="3200" dirty="0"/>
              <a:t>More information about the military as a whole can be found at </a:t>
            </a:r>
            <a:r>
              <a:rPr lang="en-US" sz="3200" dirty="0">
                <a:hlinkClick r:id="rId3"/>
              </a:rPr>
              <a:t>http://www.defense.gov/About-DoD/insignias</a:t>
            </a:r>
            <a:r>
              <a:rPr lang="en-US" sz="3200" dirty="0"/>
              <a:t> </a:t>
            </a:r>
          </a:p>
          <a:p>
            <a:pPr marL="0" indent="0">
              <a:buNone/>
            </a:pPr>
            <a:endParaRPr lang="en-US" dirty="0"/>
          </a:p>
        </p:txBody>
      </p:sp>
    </p:spTree>
    <p:extLst>
      <p:ext uri="{BB962C8B-B14F-4D97-AF65-F5344CB8AC3E}">
        <p14:creationId xmlns:p14="http://schemas.microsoft.com/office/powerpoint/2010/main" val="271570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c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1_Retrospec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2_Retrospec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3_Retrospec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5.xml><?xml version="1.0" encoding="utf-8"?>
<a:theme xmlns:a="http://schemas.openxmlformats.org/drawingml/2006/main" name="4_Retrospec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6.xml><?xml version="1.0" encoding="utf-8"?>
<a:theme xmlns:a="http://schemas.openxmlformats.org/drawingml/2006/main" name="5_Retrospec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7.xml><?xml version="1.0" encoding="utf-8"?>
<a:theme xmlns:a="http://schemas.openxmlformats.org/drawingml/2006/main" name="6_Retrospec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TotalTime>
  <Words>3246</Words>
  <Application>Microsoft Office PowerPoint</Application>
  <PresentationFormat>On-screen Show (4:3)</PresentationFormat>
  <Paragraphs>332</Paragraphs>
  <Slides>40</Slides>
  <Notes>40</Notes>
  <HiddenSlides>0</HiddenSlides>
  <MMClips>1</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40</vt:i4>
      </vt:variant>
    </vt:vector>
  </HeadingPairs>
  <TitlesOfParts>
    <vt:vector size="51" baseType="lpstr">
      <vt:lpstr>Arial</vt:lpstr>
      <vt:lpstr>Calibri</vt:lpstr>
      <vt:lpstr>Calibri Light</vt:lpstr>
      <vt:lpstr>Wingdings</vt:lpstr>
      <vt:lpstr>Retrospect</vt:lpstr>
      <vt:lpstr>1_Retrospect</vt:lpstr>
      <vt:lpstr>2_Retrospect</vt:lpstr>
      <vt:lpstr>3_Retrospect</vt:lpstr>
      <vt:lpstr>4_Retrospect</vt:lpstr>
      <vt:lpstr>5_Retrospect</vt:lpstr>
      <vt:lpstr>6_Retrospect</vt:lpstr>
      <vt:lpstr>Military Cultural Competency  2 Hr. Workshop </vt:lpstr>
      <vt:lpstr>PowerPoint Presentation</vt:lpstr>
      <vt:lpstr>Meet  your Instructor:  T’Liza Kiel </vt:lpstr>
      <vt:lpstr>Class Introductions</vt:lpstr>
      <vt:lpstr>Workshop Objectives </vt:lpstr>
      <vt:lpstr>PowerPoint Presentation</vt:lpstr>
      <vt:lpstr>PowerPoint Presentation</vt:lpstr>
      <vt:lpstr>The Military Branches </vt:lpstr>
      <vt:lpstr>The Military Family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All military branches have active, as well as reserve components.  </vt:lpstr>
      <vt:lpstr>Veterans &amp; Military in Texas</vt:lpstr>
      <vt:lpstr>Military Installations in Texas</vt:lpstr>
      <vt:lpstr>The Process </vt:lpstr>
      <vt:lpstr>PowerPoint Presentation</vt:lpstr>
      <vt:lpstr>PowerPoint Presentation</vt:lpstr>
      <vt:lpstr>Preparing for Combat</vt:lpstr>
      <vt:lpstr>PowerPoint Presentation</vt:lpstr>
      <vt:lpstr>Below the Surface</vt:lpstr>
      <vt:lpstr>PowerPoint Presentation</vt:lpstr>
      <vt:lpstr>PowerPoint Presentation</vt:lpstr>
      <vt:lpstr>Who Qualifies for VA Healthcare?</vt:lpstr>
      <vt:lpstr>Service Member Life Cycle: an example </vt:lpstr>
      <vt:lpstr>Military Trauma</vt:lpstr>
      <vt:lpstr>Physical Injuries are Common</vt:lpstr>
      <vt:lpstr>What is ‘Traumatic in the Military’?</vt:lpstr>
      <vt:lpstr>Veterans live with multiple unseen injuries: </vt:lpstr>
      <vt:lpstr>Protective Factors</vt:lpstr>
      <vt:lpstr>A Few Acronyms to know </vt:lpstr>
      <vt:lpstr>VBH, MHA</vt:lpstr>
      <vt:lpstr>PowerPoint Presentation</vt:lpstr>
      <vt:lpstr>PowerPoint Presentation</vt:lpstr>
      <vt:lpstr>Houston Veteran Resources</vt:lpstr>
      <vt:lpstr>Questions? </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T’Liza Kiel</dc:creator>
  <cp:lastModifiedBy>T’Liza Kiel</cp:lastModifiedBy>
  <cp:revision>9</cp:revision>
  <dcterms:created xsi:type="dcterms:W3CDTF">2019-02-17T15:22:11Z</dcterms:created>
  <dcterms:modified xsi:type="dcterms:W3CDTF">2019-02-27T20:32:14Z</dcterms:modified>
</cp:coreProperties>
</file>