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362" r:id="rId2"/>
    <p:sldId id="445" r:id="rId3"/>
    <p:sldId id="434" r:id="rId4"/>
    <p:sldId id="446" r:id="rId5"/>
    <p:sldId id="448" r:id="rId6"/>
    <p:sldId id="450" r:id="rId7"/>
    <p:sldId id="449" r:id="rId8"/>
    <p:sldId id="452" r:id="rId9"/>
    <p:sldId id="453" r:id="rId10"/>
    <p:sldId id="454" r:id="rId11"/>
    <p:sldId id="447" r:id="rId12"/>
    <p:sldId id="451"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A42C"/>
    <a:srgbClr val="9B2539"/>
    <a:srgbClr val="7C1E2E"/>
    <a:srgbClr val="DEDD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14" autoAdjust="0"/>
    <p:restoredTop sz="94689" autoAdjust="0"/>
  </p:normalViewPr>
  <p:slideViewPr>
    <p:cSldViewPr>
      <p:cViewPr varScale="1">
        <p:scale>
          <a:sx n="108" d="100"/>
          <a:sy n="108" d="100"/>
        </p:scale>
        <p:origin x="18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8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8C0AF3A-3F71-4B22-A59C-62F7B107AE5A}" type="datetimeFigureOut">
              <a:rPr lang="en-US"/>
              <a:pPr>
                <a:defRPr/>
              </a:pPr>
              <a:t>5/28/2018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488ECAA-B648-4956-893F-1B04B56C6556}" type="slidenum">
              <a:rPr lang="en-US"/>
              <a:pPr>
                <a:defRPr/>
              </a:pPr>
              <a:t>‹#›</a:t>
            </a:fld>
            <a:endParaRPr lang="en-US"/>
          </a:p>
        </p:txBody>
      </p:sp>
    </p:spTree>
    <p:extLst>
      <p:ext uri="{BB962C8B-B14F-4D97-AF65-F5344CB8AC3E}">
        <p14:creationId xmlns:p14="http://schemas.microsoft.com/office/powerpoint/2010/main" val="21779314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C3ACCAF-AAA9-44FF-BCB6-D890EA202900}" type="datetimeFigureOut">
              <a:rPr lang="en-US"/>
              <a:pPr>
                <a:defRPr/>
              </a:pPr>
              <a:t>5/28/2018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7C926B-1D0F-48C1-8582-40DF90A525C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7168286-F11D-493D-8686-C32BDE0A3382}" type="datetimeFigureOut">
              <a:rPr lang="en-US"/>
              <a:pPr>
                <a:defRPr/>
              </a:pPr>
              <a:t>5/28/2018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C1F424-1B2A-4F74-A883-D09C6C62492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E29BBDE-9796-4FBA-95AB-1221A442BEC9}" type="datetimeFigureOut">
              <a:rPr lang="en-US"/>
              <a:pPr>
                <a:defRPr/>
              </a:pPr>
              <a:t>5/28/2018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2E7D92-FC49-4189-8DAB-D5810679C6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7BBADC1-1EA4-4C69-86A4-990B963B5625}" type="datetimeFigureOut">
              <a:rPr lang="en-US"/>
              <a:pPr>
                <a:defRPr/>
              </a:pPr>
              <a:t>5/28/2018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4EE53B-AE86-4102-933A-2180E61343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FF038E6-1E08-48DC-AD5C-E9DACCD88519}" type="datetimeFigureOut">
              <a:rPr lang="en-US"/>
              <a:pPr>
                <a:defRPr/>
              </a:pPr>
              <a:t>5/28/2018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1D060E-BB8E-4893-A72F-B16494B7831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E3AC851-50FE-45A7-9441-5179B8394810}" type="datetimeFigureOut">
              <a:rPr lang="en-US"/>
              <a:pPr>
                <a:defRPr/>
              </a:pPr>
              <a:t>5/28/2018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D391B7-E3CF-4873-B33B-AB05C2CD76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DC9872A-0B0A-42E3-8419-61AB6EA623DC}" type="datetimeFigureOut">
              <a:rPr lang="en-US"/>
              <a:pPr>
                <a:defRPr/>
              </a:pPr>
              <a:t>5/28/2018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3D12312-166C-4101-9391-0B0720331C4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C34C3DC-93A9-4C53-A0F6-2F54934EF19D}" type="datetimeFigureOut">
              <a:rPr lang="en-US"/>
              <a:pPr>
                <a:defRPr/>
              </a:pPr>
              <a:t>5/28/2018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E5B09EA-61DD-47CB-BCD7-0FD20B4E6C5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C56C44-E305-43B7-95DB-6CFD1D79D70A}" type="datetimeFigureOut">
              <a:rPr lang="en-US"/>
              <a:pPr>
                <a:defRPr/>
              </a:pPr>
              <a:t>5/28/2018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A309FC9-C317-483F-A6A6-7C4CDDF988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62887F5-3397-452A-ACBF-5769E8E30867}" type="datetimeFigureOut">
              <a:rPr lang="en-US"/>
              <a:pPr>
                <a:defRPr/>
              </a:pPr>
              <a:t>5/28/2018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152F27-4A77-4B3F-833E-4954BA5333E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14A11B4-B9E3-425D-A8F0-BE50F8B8A928}" type="datetimeFigureOut">
              <a:rPr lang="en-US"/>
              <a:pPr>
                <a:defRPr/>
              </a:pPr>
              <a:t>5/28/2018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60494B-F96A-498C-A218-BF9F5F30B2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036E8BE-3A8A-4C0C-BBA5-E0DC86504D90}" type="datetimeFigureOut">
              <a:rPr lang="en-US"/>
              <a:pPr>
                <a:defRPr/>
              </a:pPr>
              <a:t>5/28/2018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F163104-60E6-4C7F-AD64-8B7ECD2752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5" r:id="rId1"/>
    <p:sldLayoutId id="2147483754" r:id="rId2"/>
    <p:sldLayoutId id="2147483753" r:id="rId3"/>
    <p:sldLayoutId id="2147483752" r:id="rId4"/>
    <p:sldLayoutId id="2147483751" r:id="rId5"/>
    <p:sldLayoutId id="2147483750" r:id="rId6"/>
    <p:sldLayoutId id="2147483749" r:id="rId7"/>
    <p:sldLayoutId id="2147483748" r:id="rId8"/>
    <p:sldLayoutId id="2147483747" r:id="rId9"/>
    <p:sldLayoutId id="2147483746" r:id="rId10"/>
    <p:sldLayoutId id="214748374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adcp.org/sites/default/files/nadcp/best-practice-standards/index.html"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7010400" y="0"/>
            <a:ext cx="2133600"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228600"/>
            <a:ext cx="9144000" cy="1905000"/>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55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3" name="Content Placeholder 2"/>
          <p:cNvSpPr>
            <a:spLocks noGrp="1"/>
          </p:cNvSpPr>
          <p:nvPr>
            <p:ph idx="1"/>
          </p:nvPr>
        </p:nvSpPr>
        <p:spPr>
          <a:xfrm>
            <a:off x="-304800" y="159327"/>
            <a:ext cx="9601200" cy="4184073"/>
          </a:xfrm>
        </p:spPr>
        <p:txBody>
          <a:bodyPr/>
          <a:lstStyle/>
          <a:p>
            <a:pPr eaLnBrk="1" hangingPunct="1">
              <a:spcBef>
                <a:spcPts val="0"/>
              </a:spcBef>
              <a:buNone/>
              <a:defRPr/>
            </a:pPr>
            <a:r>
              <a:rPr lang="en-US" sz="6000" b="1" cap="small"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Signs That You Might Not be a Drug Court . . . </a:t>
            </a:r>
          </a:p>
          <a:p>
            <a:pPr eaLnBrk="1" hangingPunct="1">
              <a:spcBef>
                <a:spcPts val="1800"/>
              </a:spcBef>
              <a:buNone/>
              <a:defRPr/>
            </a:pPr>
            <a:r>
              <a:rPr lang="en-US" sz="2000" b="1" cap="small" dirty="0"/>
              <a:t>      </a:t>
            </a:r>
          </a:p>
          <a:p>
            <a:pPr eaLnBrk="1" hangingPunct="1">
              <a:spcBef>
                <a:spcPts val="0"/>
              </a:spcBef>
              <a:buNone/>
              <a:defRPr/>
            </a:pPr>
            <a:r>
              <a:rPr lang="en-US" sz="4400" b="1" i="1" cap="small" dirty="0">
                <a:effectLst>
                  <a:outerShdw blurRad="38100" dist="38100" dir="2700000" algn="tl">
                    <a:srgbClr val="000000">
                      <a:alpha val="43137"/>
                    </a:srgbClr>
                  </a:outerShdw>
                </a:effectLst>
              </a:rPr>
              <a:t>    </a:t>
            </a:r>
            <a:r>
              <a:rPr lang="en-US" sz="4000" b="1" i="1" cap="small" dirty="0">
                <a:effectLst>
                  <a:outerShdw blurRad="38100" dist="38100" dir="2700000" algn="tl">
                    <a:srgbClr val="000000">
                      <a:alpha val="43137"/>
                    </a:srgbClr>
                  </a:outerShdw>
                </a:effectLst>
              </a:rPr>
              <a:t>Douglas B. Marlowe, J.D., Ph.D.</a:t>
            </a:r>
          </a:p>
          <a:p>
            <a:pPr eaLnBrk="1" hangingPunct="1">
              <a:spcBef>
                <a:spcPts val="0"/>
              </a:spcBef>
              <a:buNone/>
              <a:defRPr/>
            </a:pPr>
            <a:r>
              <a:rPr lang="en-US" b="1" i="1" cap="small" dirty="0">
                <a:latin typeface="Times New Roman" pitchFamily="18" charset="0"/>
                <a:cs typeface="Times New Roman" pitchFamily="18" charset="0"/>
              </a:rPr>
              <a:t>       </a:t>
            </a:r>
            <a:endParaRPr lang="en-US" sz="3000" b="1" i="1" cap="small" dirty="0">
              <a:effectLst>
                <a:outerShdw blurRad="38100" dist="38100" dir="2700000" algn="tl">
                  <a:srgbClr val="000000">
                    <a:alpha val="43137"/>
                  </a:srgbClr>
                </a:outerShdw>
              </a:effectLst>
              <a:cs typeface="Times New Roman" pitchFamily="18" charset="0"/>
            </a:endParaRPr>
          </a:p>
        </p:txBody>
      </p:sp>
      <p:pic>
        <p:nvPicPr>
          <p:cNvPr id="1026" name="Picture 2" descr="Image result for here's your sign meme">
            <a:extLst>
              <a:ext uri="{FF2B5EF4-FFF2-40B4-BE49-F238E27FC236}">
                <a16:creationId xmlns:a16="http://schemas.microsoft.com/office/drawing/2014/main" id="{CE00D989-EFC3-48DE-8D7E-93E4D92C1A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2436" y="3948673"/>
            <a:ext cx="2045354" cy="259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720152" y="0"/>
            <a:ext cx="2423848"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rPr>
              <a:t>Questionable “Drug Courts”</a:t>
            </a: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92459" y="1143000"/>
            <a:ext cx="6765541"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0"/>
              </a:spcBef>
              <a:buClr>
                <a:srgbClr val="FF0000"/>
              </a:buClr>
              <a:buNone/>
            </a:pPr>
            <a:r>
              <a:rPr lang="en-US" altLang="en-US" sz="5000" b="1" dirty="0">
                <a:effectLst>
                  <a:outerShdw blurRad="38100" dist="38100" dir="2700000" algn="tl">
                    <a:srgbClr val="000000">
                      <a:alpha val="43137"/>
                    </a:srgbClr>
                  </a:outerShdw>
                </a:effectLst>
                <a:latin typeface="Arial" panose="020B0604020202020204" pitchFamily="34" charset="0"/>
              </a:rPr>
              <a:t> </a:t>
            </a:r>
            <a:r>
              <a:rPr lang="en-US" altLang="en-US" sz="3500" b="1" i="1" dirty="0">
                <a:effectLst>
                  <a:outerShdw blurRad="38100" dist="38100" dir="2700000" algn="tl">
                    <a:srgbClr val="000000">
                      <a:alpha val="43137"/>
                    </a:srgbClr>
                  </a:outerShdw>
                </a:effectLst>
                <a:latin typeface="Arial" panose="020B0604020202020204" pitchFamily="34" charset="0"/>
              </a:rPr>
              <a:t>continued</a:t>
            </a:r>
            <a:r>
              <a:rPr lang="en-US" altLang="en-US" sz="5000" b="1" dirty="0">
                <a:effectLst>
                  <a:outerShdw blurRad="38100" dist="38100" dir="2700000" algn="tl">
                    <a:srgbClr val="000000">
                      <a:alpha val="43137"/>
                    </a:srgbClr>
                  </a:outerShdw>
                </a:effectLst>
                <a:latin typeface="Arial" panose="020B0604020202020204" pitchFamily="34" charset="0"/>
              </a:rPr>
              <a:t> .  .  .</a:t>
            </a:r>
          </a:p>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Blanket prohibitions against evidence-based interventions (e.g., MAT)</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Requirements not reasonably related to </a:t>
            </a:r>
            <a:r>
              <a:rPr lang="en-US" altLang="en-US" sz="2200" b="1" u="sng" dirty="0">
                <a:effectLst>
                  <a:outerShdw blurRad="38100" dist="38100" dir="2700000" algn="tl">
                    <a:srgbClr val="000000">
                      <a:alpha val="43137"/>
                    </a:srgbClr>
                  </a:outerShdw>
                </a:effectLst>
                <a:latin typeface="Arial" panose="020B0604020202020204" pitchFamily="34" charset="0"/>
              </a:rPr>
              <a:t>participant’s</a:t>
            </a:r>
            <a:r>
              <a:rPr lang="en-US" altLang="en-US" sz="2200" b="1" dirty="0">
                <a:effectLst>
                  <a:outerShdw blurRad="38100" dist="38100" dir="2700000" algn="tl">
                    <a:srgbClr val="000000">
                      <a:alpha val="43137"/>
                    </a:srgbClr>
                  </a:outerShdw>
                </a:effectLst>
                <a:latin typeface="Arial" panose="020B0604020202020204" pitchFamily="34" charset="0"/>
              </a:rPr>
              <a:t> current offense, rehabilitation needs, or public safety threat</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No current and reliable data on adherence to best practices, including access and outcomes for suspect classes </a:t>
            </a:r>
          </a:p>
          <a:p>
            <a:pPr eaLnBrk="1" hangingPunct="1">
              <a:spcBef>
                <a:spcPts val="1200"/>
              </a:spcBef>
              <a:buClr>
                <a:srgbClr val="FF0000"/>
              </a:buClr>
            </a:pPr>
            <a:endParaRPr lang="en-US" altLang="en-US" sz="2200" b="1" dirty="0">
              <a:effectLst>
                <a:outerShdw blurRad="38100" dist="38100" dir="2700000" algn="tl">
                  <a:srgbClr val="000000">
                    <a:alpha val="43137"/>
                  </a:srgbClr>
                </a:outerShdw>
              </a:effectLst>
              <a:latin typeface="Arial" panose="020B0604020202020204" pitchFamily="34" charset="0"/>
            </a:endParaRPr>
          </a:p>
          <a:p>
            <a:pPr marL="0" indent="0" eaLnBrk="1" hangingPunct="1">
              <a:spcBef>
                <a:spcPts val="1200"/>
              </a:spcBef>
              <a:buClr>
                <a:srgbClr val="FF0000"/>
              </a:buClr>
              <a:buNone/>
            </a:pPr>
            <a:endParaRPr lang="en-US" altLang="en-US" sz="2200" b="1" dirty="0">
              <a:effectLst>
                <a:outerShdw blurRad="38100" dist="38100" dir="2700000" algn="tl">
                  <a:srgbClr val="000000">
                    <a:alpha val="43137"/>
                  </a:srgbClr>
                </a:outerShdw>
              </a:effectLst>
              <a:latin typeface="Arial" panose="020B0604020202020204" pitchFamily="34" charset="0"/>
            </a:endParaRPr>
          </a:p>
        </p:txBody>
      </p:sp>
      <p:pic>
        <p:nvPicPr>
          <p:cNvPr id="1026" name="Picture 2" descr="Image result for more examples">
            <a:extLst>
              <a:ext uri="{FF2B5EF4-FFF2-40B4-BE49-F238E27FC236}">
                <a16:creationId xmlns:a16="http://schemas.microsoft.com/office/drawing/2014/main" id="{22E09A0F-DD09-4B16-8C10-6EDD24004A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277648"/>
            <a:ext cx="2193541" cy="193184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11A6267-7ACB-4827-AD76-479FA8F0776F}"/>
              </a:ext>
            </a:extLst>
          </p:cNvPr>
          <p:cNvSpPr/>
          <p:nvPr/>
        </p:nvSpPr>
        <p:spPr>
          <a:xfrm>
            <a:off x="8001000" y="2287659"/>
            <a:ext cx="152400" cy="3432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6D18269-67C0-4F7E-B5D8-212DF769B1FC}"/>
              </a:ext>
            </a:extLst>
          </p:cNvPr>
          <p:cNvSpPr/>
          <p:nvPr/>
        </p:nvSpPr>
        <p:spPr>
          <a:xfrm>
            <a:off x="6858000" y="1277648"/>
            <a:ext cx="2193541" cy="703552"/>
          </a:xfrm>
          <a:prstGeom prst="rect">
            <a:avLst/>
          </a:prstGeom>
          <a:solidFill>
            <a:srgbClr val="9B2539"/>
          </a:solidFill>
          <a:ln>
            <a:solidFill>
              <a:srgbClr val="9B25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6B56875-FA01-49FC-A9DC-2D91F105EA67}"/>
              </a:ext>
            </a:extLst>
          </p:cNvPr>
          <p:cNvSpPr txBox="1"/>
          <p:nvPr/>
        </p:nvSpPr>
        <p:spPr>
          <a:xfrm>
            <a:off x="8077200" y="2209800"/>
            <a:ext cx="734496" cy="430887"/>
          </a:xfrm>
          <a:prstGeom prst="rect">
            <a:avLst/>
          </a:prstGeom>
          <a:noFill/>
        </p:spPr>
        <p:txBody>
          <a:bodyPr wrap="none" rtlCol="0">
            <a:spAutoFit/>
          </a:bodyPr>
          <a:lstStyle/>
          <a:p>
            <a:r>
              <a:rPr lang="en-US" sz="2200" b="1" dirty="0">
                <a:solidFill>
                  <a:srgbClr val="00B050"/>
                </a:solidFill>
                <a:effectLst>
                  <a:outerShdw blurRad="38100" dist="38100" dir="2700000" algn="tl">
                    <a:srgbClr val="000000">
                      <a:alpha val="43137"/>
                    </a:srgbClr>
                  </a:outerShdw>
                </a:effectLst>
              </a:rPr>
              <a:t>.  .  .</a:t>
            </a:r>
          </a:p>
        </p:txBody>
      </p:sp>
    </p:spTree>
    <p:extLst>
      <p:ext uri="{BB962C8B-B14F-4D97-AF65-F5344CB8AC3E}">
        <p14:creationId xmlns:p14="http://schemas.microsoft.com/office/powerpoint/2010/main" val="419201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1" end="1"/>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2" end="2"/>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706090" y="0"/>
            <a:ext cx="2437910"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dirty="0">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04800"/>
            <a:ext cx="9144000" cy="914400"/>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300" b="1" dirty="0">
                <a:solidFill>
                  <a:schemeClr val="bg1"/>
                </a:solidFill>
                <a:effectLst>
                  <a:outerShdw blurRad="38100" dist="38100" dir="2700000" algn="tl">
                    <a:srgbClr val="000000">
                      <a:alpha val="43137"/>
                    </a:srgbClr>
                  </a:outerShdw>
                </a:effectLst>
                <a:latin typeface="Cambria" pitchFamily="18" charset="0"/>
                <a:ea typeface="+mj-ea"/>
                <a:cs typeface="+mj-cs"/>
              </a:rPr>
              <a:t>Quadrant Model</a:t>
            </a:r>
            <a:endParaRPr kumimoji="0" lang="en-US" sz="53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4">
            <a:extLst>
              <a:ext uri="{FF2B5EF4-FFF2-40B4-BE49-F238E27FC236}">
                <a16:creationId xmlns:a16="http://schemas.microsoft.com/office/drawing/2014/main" id="{A0CA6D85-C78C-4E69-82EA-3EFE88743DF5}"/>
              </a:ext>
            </a:extLst>
          </p:cNvPr>
          <p:cNvSpPr txBox="1">
            <a:spLocks noChangeArrowheads="1"/>
          </p:cNvSpPr>
          <p:nvPr/>
        </p:nvSpPr>
        <p:spPr bwMode="auto">
          <a:xfrm>
            <a:off x="1739229" y="1610380"/>
            <a:ext cx="1842171" cy="523220"/>
          </a:xfrm>
          <a:prstGeom prst="rect">
            <a:avLst/>
          </a:prstGeom>
          <a:noFill/>
          <a:ln w="9525">
            <a:noFill/>
            <a:miter lim="800000"/>
            <a:headEnd/>
            <a:tailEnd/>
          </a:ln>
          <a:effectLst/>
        </p:spPr>
        <p:txBody>
          <a:bodyPr wrap="none">
            <a:spAutoFit/>
          </a:bodyPr>
          <a:lstStyle/>
          <a:p>
            <a:pPr algn="l" eaLnBrk="1" hangingPunct="1">
              <a:spcBef>
                <a:spcPct val="0"/>
              </a:spcBef>
              <a:defRPr/>
            </a:pPr>
            <a:r>
              <a:rPr lang="en-US" sz="2800" b="1" dirty="0">
                <a:solidFill>
                  <a:srgbClr val="C00000"/>
                </a:solidFill>
                <a:effectLst>
                  <a:outerShdw blurRad="38100" dist="38100" dir="2700000" algn="tl">
                    <a:srgbClr val="000000"/>
                  </a:outerShdw>
                </a:effectLst>
                <a:latin typeface="Arial" charset="0"/>
              </a:rPr>
              <a:t>High Risk</a:t>
            </a:r>
          </a:p>
        </p:txBody>
      </p:sp>
      <p:grpSp>
        <p:nvGrpSpPr>
          <p:cNvPr id="17" name="Group 15">
            <a:extLst>
              <a:ext uri="{FF2B5EF4-FFF2-40B4-BE49-F238E27FC236}">
                <a16:creationId xmlns:a16="http://schemas.microsoft.com/office/drawing/2014/main" id="{BFF50F38-FA9B-4C5F-86FA-11E6CBD0362A}"/>
              </a:ext>
            </a:extLst>
          </p:cNvPr>
          <p:cNvGrpSpPr>
            <a:grpSpLocks/>
          </p:cNvGrpSpPr>
          <p:nvPr/>
        </p:nvGrpSpPr>
        <p:grpSpPr bwMode="auto">
          <a:xfrm>
            <a:off x="1447302" y="2210328"/>
            <a:ext cx="4966530" cy="3886200"/>
            <a:chOff x="769" y="1398"/>
            <a:chExt cx="3888" cy="2592"/>
          </a:xfrm>
          <a:solidFill>
            <a:schemeClr val="accent2">
              <a:lumMod val="40000"/>
              <a:lumOff val="60000"/>
            </a:schemeClr>
          </a:solidFill>
        </p:grpSpPr>
        <p:sp>
          <p:nvSpPr>
            <p:cNvPr id="18" name="Rectangle 16">
              <a:extLst>
                <a:ext uri="{FF2B5EF4-FFF2-40B4-BE49-F238E27FC236}">
                  <a16:creationId xmlns:a16="http://schemas.microsoft.com/office/drawing/2014/main" id="{0D2CCB97-B37D-4ED5-A339-A056E860C2AB}"/>
                </a:ext>
              </a:extLst>
            </p:cNvPr>
            <p:cNvSpPr>
              <a:spLocks noChangeArrowheads="1"/>
            </p:cNvSpPr>
            <p:nvPr/>
          </p:nvSpPr>
          <p:spPr bwMode="auto">
            <a:xfrm>
              <a:off x="769" y="1398"/>
              <a:ext cx="3888" cy="2592"/>
            </a:xfrm>
            <a:prstGeom prst="rect">
              <a:avLst/>
            </a:prstGeom>
            <a:grpFill/>
            <a:ln w="9525">
              <a:solidFill>
                <a:schemeClr val="tx1"/>
              </a:solidFill>
              <a:miter lim="800000"/>
              <a:headEnd/>
              <a:tailEnd/>
            </a:ln>
          </p:spPr>
          <p:txBody>
            <a:bodyPr wrap="none" anchor="ctr"/>
            <a:lstStyle>
              <a:lvl1pPr>
                <a:defRPr sz="2200" b="1">
                  <a:solidFill>
                    <a:schemeClr val="tx1"/>
                  </a:solidFill>
                  <a:latin typeface="Times New Roman" panose="02020603050405020304" pitchFamily="18" charset="0"/>
                </a:defRPr>
              </a:lvl1pPr>
              <a:lvl2pPr marL="742950" indent="-285750">
                <a:defRPr sz="2200" b="1">
                  <a:solidFill>
                    <a:schemeClr val="tx1"/>
                  </a:solidFill>
                  <a:latin typeface="Times New Roman" panose="02020603050405020304" pitchFamily="18" charset="0"/>
                </a:defRPr>
              </a:lvl2pPr>
              <a:lvl3pPr marL="1143000" indent="-228600">
                <a:defRPr sz="2200" b="1">
                  <a:solidFill>
                    <a:schemeClr val="tx1"/>
                  </a:solidFill>
                  <a:latin typeface="Times New Roman" panose="02020603050405020304" pitchFamily="18" charset="0"/>
                </a:defRPr>
              </a:lvl3pPr>
              <a:lvl4pPr marL="1600200" indent="-228600">
                <a:defRPr sz="2200" b="1">
                  <a:solidFill>
                    <a:schemeClr val="tx1"/>
                  </a:solidFill>
                  <a:latin typeface="Times New Roman" panose="02020603050405020304" pitchFamily="18" charset="0"/>
                </a:defRPr>
              </a:lvl4pPr>
              <a:lvl5pPr marL="2057400" indent="-228600">
                <a:defRPr sz="2200" b="1">
                  <a:solidFill>
                    <a:schemeClr val="tx1"/>
                  </a:solidFill>
                  <a:latin typeface="Times New Roman" panose="02020603050405020304" pitchFamily="18" charset="0"/>
                </a:defRPr>
              </a:lvl5pPr>
              <a:lvl6pPr marL="2514600" indent="-228600" algn="ctr" eaLnBrk="0" fontAlgn="base" hangingPunct="0">
                <a:spcBef>
                  <a:spcPct val="50000"/>
                </a:spcBef>
                <a:spcAft>
                  <a:spcPct val="0"/>
                </a:spcAft>
                <a:defRPr sz="2200" b="1">
                  <a:solidFill>
                    <a:schemeClr val="tx1"/>
                  </a:solidFill>
                  <a:latin typeface="Times New Roman" panose="02020603050405020304" pitchFamily="18" charset="0"/>
                </a:defRPr>
              </a:lvl6pPr>
              <a:lvl7pPr marL="2971800" indent="-228600" algn="ctr" eaLnBrk="0" fontAlgn="base" hangingPunct="0">
                <a:spcBef>
                  <a:spcPct val="50000"/>
                </a:spcBef>
                <a:spcAft>
                  <a:spcPct val="0"/>
                </a:spcAft>
                <a:defRPr sz="2200" b="1">
                  <a:solidFill>
                    <a:schemeClr val="tx1"/>
                  </a:solidFill>
                  <a:latin typeface="Times New Roman" panose="02020603050405020304" pitchFamily="18" charset="0"/>
                </a:defRPr>
              </a:lvl7pPr>
              <a:lvl8pPr marL="3429000" indent="-228600" algn="ctr" eaLnBrk="0" fontAlgn="base" hangingPunct="0">
                <a:spcBef>
                  <a:spcPct val="50000"/>
                </a:spcBef>
                <a:spcAft>
                  <a:spcPct val="0"/>
                </a:spcAft>
                <a:defRPr sz="2200" b="1">
                  <a:solidFill>
                    <a:schemeClr val="tx1"/>
                  </a:solidFill>
                  <a:latin typeface="Times New Roman" panose="02020603050405020304" pitchFamily="18" charset="0"/>
                </a:defRPr>
              </a:lvl8pPr>
              <a:lvl9pPr marL="3886200" indent="-228600" algn="ctr" eaLnBrk="0" fontAlgn="base" hangingPunct="0">
                <a:spcBef>
                  <a:spcPct val="50000"/>
                </a:spcBef>
                <a:spcAft>
                  <a:spcPct val="0"/>
                </a:spcAft>
                <a:defRPr sz="2200" b="1">
                  <a:solidFill>
                    <a:schemeClr val="tx1"/>
                  </a:solidFill>
                  <a:latin typeface="Times New Roman" panose="02020603050405020304" pitchFamily="18" charset="0"/>
                </a:defRPr>
              </a:lvl9pPr>
            </a:lstStyle>
            <a:p>
              <a:endParaRPr lang="en-US" altLang="en-US" dirty="0"/>
            </a:p>
          </p:txBody>
        </p:sp>
        <p:sp>
          <p:nvSpPr>
            <p:cNvPr id="19" name="Line 17">
              <a:extLst>
                <a:ext uri="{FF2B5EF4-FFF2-40B4-BE49-F238E27FC236}">
                  <a16:creationId xmlns:a16="http://schemas.microsoft.com/office/drawing/2014/main" id="{B07523E0-A04F-4C39-8E53-003E41603E43}"/>
                </a:ext>
              </a:extLst>
            </p:cNvPr>
            <p:cNvSpPr>
              <a:spLocks noChangeShapeType="1"/>
            </p:cNvSpPr>
            <p:nvPr/>
          </p:nvSpPr>
          <p:spPr bwMode="auto">
            <a:xfrm>
              <a:off x="2689" y="1398"/>
              <a:ext cx="0" cy="2592"/>
            </a:xfrm>
            <a:prstGeom prst="line">
              <a:avLst/>
            </a:prstGeom>
            <a:grpFill/>
            <a:ln w="9525">
              <a:solidFill>
                <a:schemeClr val="tx1"/>
              </a:solidFill>
              <a:round/>
              <a:headEnd/>
              <a:tailEnd/>
            </a:ln>
            <a:extLst/>
          </p:spPr>
          <p:txBody>
            <a:bodyPr/>
            <a:lstStyle/>
            <a:p>
              <a:endParaRPr lang="en-US"/>
            </a:p>
          </p:txBody>
        </p:sp>
        <p:sp>
          <p:nvSpPr>
            <p:cNvPr id="20" name="Line 18">
              <a:extLst>
                <a:ext uri="{FF2B5EF4-FFF2-40B4-BE49-F238E27FC236}">
                  <a16:creationId xmlns:a16="http://schemas.microsoft.com/office/drawing/2014/main" id="{D980625F-CA99-4ACC-AED6-907E979E0C3F}"/>
                </a:ext>
              </a:extLst>
            </p:cNvPr>
            <p:cNvSpPr>
              <a:spLocks noChangeShapeType="1"/>
            </p:cNvSpPr>
            <p:nvPr/>
          </p:nvSpPr>
          <p:spPr bwMode="auto">
            <a:xfrm>
              <a:off x="769" y="2694"/>
              <a:ext cx="3888" cy="0"/>
            </a:xfrm>
            <a:prstGeom prst="line">
              <a:avLst/>
            </a:prstGeom>
            <a:grpFill/>
            <a:ln w="9525">
              <a:solidFill>
                <a:schemeClr val="tx1"/>
              </a:solidFill>
              <a:round/>
              <a:headEnd/>
              <a:tailEnd/>
            </a:ln>
            <a:extLst/>
          </p:spPr>
          <p:txBody>
            <a:bodyPr/>
            <a:lstStyle/>
            <a:p>
              <a:endParaRPr lang="en-US"/>
            </a:p>
          </p:txBody>
        </p:sp>
      </p:grpSp>
      <p:sp>
        <p:nvSpPr>
          <p:cNvPr id="21" name="Text Box 19">
            <a:extLst>
              <a:ext uri="{FF2B5EF4-FFF2-40B4-BE49-F238E27FC236}">
                <a16:creationId xmlns:a16="http://schemas.microsoft.com/office/drawing/2014/main" id="{9A797EF3-B011-420A-8F4D-1BBBDEF2C3BC}"/>
              </a:ext>
            </a:extLst>
          </p:cNvPr>
          <p:cNvSpPr txBox="1">
            <a:spLocks noChangeArrowheads="1"/>
          </p:cNvSpPr>
          <p:nvPr/>
        </p:nvSpPr>
        <p:spPr bwMode="auto">
          <a:xfrm>
            <a:off x="4191000" y="1610380"/>
            <a:ext cx="1762021" cy="523220"/>
          </a:xfrm>
          <a:prstGeom prst="rect">
            <a:avLst/>
          </a:prstGeom>
          <a:noFill/>
          <a:ln w="9525">
            <a:noFill/>
            <a:miter lim="800000"/>
            <a:headEnd/>
            <a:tailEnd/>
          </a:ln>
          <a:effectLst/>
        </p:spPr>
        <p:txBody>
          <a:bodyPr wrap="none">
            <a:spAutoFit/>
          </a:bodyPr>
          <a:lstStyle/>
          <a:p>
            <a:pPr algn="l" eaLnBrk="1" hangingPunct="1">
              <a:spcBef>
                <a:spcPct val="0"/>
              </a:spcBef>
              <a:defRPr/>
            </a:pPr>
            <a:r>
              <a:rPr lang="en-US" sz="2800" b="1" dirty="0">
                <a:solidFill>
                  <a:srgbClr val="00FFFF"/>
                </a:solidFill>
                <a:effectLst>
                  <a:outerShdw blurRad="38100" dist="38100" dir="2700000" algn="tl">
                    <a:srgbClr val="000000"/>
                  </a:outerShdw>
                </a:effectLst>
                <a:latin typeface="Arial" charset="0"/>
              </a:rPr>
              <a:t>Low Risk</a:t>
            </a:r>
          </a:p>
        </p:txBody>
      </p:sp>
      <p:sp>
        <p:nvSpPr>
          <p:cNvPr id="26" name="Text Box 20">
            <a:extLst>
              <a:ext uri="{FF2B5EF4-FFF2-40B4-BE49-F238E27FC236}">
                <a16:creationId xmlns:a16="http://schemas.microsoft.com/office/drawing/2014/main" id="{E138E70E-3D77-42C7-A6D8-A70C103F7703}"/>
              </a:ext>
            </a:extLst>
          </p:cNvPr>
          <p:cNvSpPr txBox="1">
            <a:spLocks noChangeArrowheads="1"/>
          </p:cNvSpPr>
          <p:nvPr/>
        </p:nvSpPr>
        <p:spPr bwMode="auto">
          <a:xfrm>
            <a:off x="213052" y="2590800"/>
            <a:ext cx="1082348" cy="954107"/>
          </a:xfrm>
          <a:prstGeom prst="rect">
            <a:avLst/>
          </a:prstGeom>
          <a:noFill/>
          <a:ln w="9525">
            <a:noFill/>
            <a:miter lim="800000"/>
            <a:headEnd/>
            <a:tailEnd/>
          </a:ln>
          <a:effectLst/>
        </p:spPr>
        <p:txBody>
          <a:bodyPr wrap="none">
            <a:spAutoFit/>
          </a:bodyPr>
          <a:lstStyle/>
          <a:p>
            <a:pPr eaLnBrk="1" hangingPunct="1">
              <a:spcBef>
                <a:spcPct val="0"/>
              </a:spcBef>
              <a:defRPr/>
            </a:pPr>
            <a:r>
              <a:rPr lang="en-US" sz="2800" b="1" dirty="0">
                <a:solidFill>
                  <a:srgbClr val="C00000"/>
                </a:solidFill>
                <a:effectLst>
                  <a:outerShdw blurRad="38100" dist="38100" dir="2700000" algn="tl">
                    <a:srgbClr val="000000"/>
                  </a:outerShdw>
                </a:effectLst>
                <a:latin typeface="Arial" charset="0"/>
              </a:rPr>
              <a:t>High </a:t>
            </a:r>
          </a:p>
          <a:p>
            <a:pPr eaLnBrk="1" hangingPunct="1">
              <a:spcBef>
                <a:spcPct val="0"/>
              </a:spcBef>
              <a:defRPr/>
            </a:pPr>
            <a:r>
              <a:rPr lang="en-US" sz="2800" b="1" dirty="0">
                <a:solidFill>
                  <a:srgbClr val="C00000"/>
                </a:solidFill>
                <a:effectLst>
                  <a:outerShdw blurRad="38100" dist="38100" dir="2700000" algn="tl">
                    <a:srgbClr val="000000"/>
                  </a:outerShdw>
                </a:effectLst>
                <a:latin typeface="Arial" charset="0"/>
              </a:rPr>
              <a:t>Need</a:t>
            </a:r>
          </a:p>
        </p:txBody>
      </p:sp>
      <p:sp>
        <p:nvSpPr>
          <p:cNvPr id="27" name="Text Box 21">
            <a:extLst>
              <a:ext uri="{FF2B5EF4-FFF2-40B4-BE49-F238E27FC236}">
                <a16:creationId xmlns:a16="http://schemas.microsoft.com/office/drawing/2014/main" id="{DCBFC73C-600E-47B6-9AA8-9FCF5D011912}"/>
              </a:ext>
            </a:extLst>
          </p:cNvPr>
          <p:cNvSpPr txBox="1">
            <a:spLocks noChangeArrowheads="1"/>
          </p:cNvSpPr>
          <p:nvPr/>
        </p:nvSpPr>
        <p:spPr bwMode="auto">
          <a:xfrm>
            <a:off x="213052" y="4495800"/>
            <a:ext cx="1064715" cy="954107"/>
          </a:xfrm>
          <a:prstGeom prst="rect">
            <a:avLst/>
          </a:prstGeom>
          <a:noFill/>
          <a:ln w="9525">
            <a:noFill/>
            <a:miter lim="800000"/>
            <a:headEnd/>
            <a:tailEnd/>
          </a:ln>
          <a:effectLst/>
        </p:spPr>
        <p:txBody>
          <a:bodyPr wrap="none">
            <a:spAutoFit/>
          </a:bodyPr>
          <a:lstStyle/>
          <a:p>
            <a:pPr eaLnBrk="1" hangingPunct="1">
              <a:spcBef>
                <a:spcPct val="0"/>
              </a:spcBef>
              <a:defRPr/>
            </a:pPr>
            <a:r>
              <a:rPr lang="en-US" sz="2800" b="1" dirty="0">
                <a:solidFill>
                  <a:srgbClr val="00FFFF"/>
                </a:solidFill>
                <a:effectLst>
                  <a:outerShdw blurRad="38100" dist="38100" dir="2700000" algn="tl">
                    <a:srgbClr val="000000"/>
                  </a:outerShdw>
                </a:effectLst>
                <a:latin typeface="Arial" charset="0"/>
              </a:rPr>
              <a:t>Low </a:t>
            </a:r>
          </a:p>
          <a:p>
            <a:pPr eaLnBrk="1" hangingPunct="1">
              <a:spcBef>
                <a:spcPct val="0"/>
              </a:spcBef>
              <a:defRPr/>
            </a:pPr>
            <a:r>
              <a:rPr lang="en-US" sz="2800" b="1" dirty="0">
                <a:solidFill>
                  <a:srgbClr val="00FFFF"/>
                </a:solidFill>
                <a:effectLst>
                  <a:outerShdw blurRad="38100" dist="38100" dir="2700000" algn="tl">
                    <a:srgbClr val="000000"/>
                  </a:outerShdw>
                </a:effectLst>
                <a:latin typeface="Arial" charset="0"/>
              </a:rPr>
              <a:t>Need</a:t>
            </a:r>
          </a:p>
        </p:txBody>
      </p:sp>
      <p:sp>
        <p:nvSpPr>
          <p:cNvPr id="3" name="TextBox 2">
            <a:extLst>
              <a:ext uri="{FF2B5EF4-FFF2-40B4-BE49-F238E27FC236}">
                <a16:creationId xmlns:a16="http://schemas.microsoft.com/office/drawing/2014/main" id="{336D9F7F-E9CB-4B45-B0C3-60E820B5040D}"/>
              </a:ext>
            </a:extLst>
          </p:cNvPr>
          <p:cNvSpPr txBox="1"/>
          <p:nvPr/>
        </p:nvSpPr>
        <p:spPr>
          <a:xfrm>
            <a:off x="1670415" y="2552581"/>
            <a:ext cx="2063385" cy="1154162"/>
          </a:xfrm>
          <a:prstGeom prst="rect">
            <a:avLst/>
          </a:prstGeom>
          <a:solidFill>
            <a:srgbClr val="FFFF00"/>
          </a:solidFill>
          <a:ln w="19050">
            <a:solidFill>
              <a:srgbClr val="FF0000"/>
            </a:solidFill>
          </a:ln>
        </p:spPr>
        <p:txBody>
          <a:bodyPr wrap="none" rtlCol="0">
            <a:spAutoFit/>
          </a:bodyPr>
          <a:lstStyle/>
          <a:p>
            <a:r>
              <a:rPr lang="en-US" sz="2300" b="1" dirty="0">
                <a:solidFill>
                  <a:srgbClr val="FF0000"/>
                </a:solidFill>
                <a:effectLst>
                  <a:outerShdw blurRad="38100" dist="38100" dir="2700000" algn="tl">
                    <a:srgbClr val="000000">
                      <a:alpha val="43137"/>
                    </a:srgbClr>
                  </a:outerShdw>
                </a:effectLst>
              </a:rPr>
              <a:t>Can’t change</a:t>
            </a:r>
          </a:p>
          <a:p>
            <a:r>
              <a:rPr lang="en-US" sz="2300" b="1" dirty="0">
                <a:solidFill>
                  <a:srgbClr val="FF0000"/>
                </a:solidFill>
                <a:effectLst>
                  <a:outerShdw blurRad="38100" dist="38100" dir="2700000" algn="tl">
                    <a:srgbClr val="000000">
                      <a:alpha val="43137"/>
                    </a:srgbClr>
                  </a:outerShdw>
                </a:effectLst>
              </a:rPr>
              <a:t>       and</a:t>
            </a:r>
          </a:p>
          <a:p>
            <a:r>
              <a:rPr lang="en-US" sz="2300" b="1" dirty="0">
                <a:solidFill>
                  <a:srgbClr val="FF0000"/>
                </a:solidFill>
                <a:effectLst>
                  <a:outerShdw blurRad="38100" dist="38100" dir="2700000" algn="tl">
                    <a:srgbClr val="000000">
                      <a:alpha val="43137"/>
                    </a:srgbClr>
                  </a:outerShdw>
                </a:effectLst>
              </a:rPr>
              <a:t>won’t change</a:t>
            </a:r>
          </a:p>
        </p:txBody>
      </p:sp>
      <p:sp>
        <p:nvSpPr>
          <p:cNvPr id="28" name="TextBox 27">
            <a:extLst>
              <a:ext uri="{FF2B5EF4-FFF2-40B4-BE49-F238E27FC236}">
                <a16:creationId xmlns:a16="http://schemas.microsoft.com/office/drawing/2014/main" id="{62126D29-2638-4931-8E9A-71868C69CE54}"/>
              </a:ext>
            </a:extLst>
          </p:cNvPr>
          <p:cNvSpPr txBox="1"/>
          <p:nvPr/>
        </p:nvSpPr>
        <p:spPr>
          <a:xfrm>
            <a:off x="4108815" y="2590800"/>
            <a:ext cx="2077585" cy="446276"/>
          </a:xfrm>
          <a:prstGeom prst="rect">
            <a:avLst/>
          </a:prstGeom>
          <a:solidFill>
            <a:srgbClr val="FFFF00"/>
          </a:solidFill>
          <a:ln w="19050">
            <a:solidFill>
              <a:srgbClr val="FF0000"/>
            </a:solidFill>
          </a:ln>
        </p:spPr>
        <p:txBody>
          <a:bodyPr wrap="square" rtlCol="0">
            <a:spAutoFit/>
          </a:bodyPr>
          <a:lstStyle/>
          <a:p>
            <a:r>
              <a:rPr lang="en-US" sz="2300" b="1" dirty="0">
                <a:solidFill>
                  <a:srgbClr val="FF0000"/>
                </a:solidFill>
                <a:effectLst>
                  <a:outerShdw blurRad="38100" dist="38100" dir="2700000" algn="tl">
                    <a:srgbClr val="000000">
                      <a:alpha val="43137"/>
                    </a:srgbClr>
                  </a:outerShdw>
                </a:effectLst>
              </a:rPr>
              <a:t>Can’t change    </a:t>
            </a:r>
          </a:p>
        </p:txBody>
      </p:sp>
      <p:sp>
        <p:nvSpPr>
          <p:cNvPr id="29" name="TextBox 28">
            <a:extLst>
              <a:ext uri="{FF2B5EF4-FFF2-40B4-BE49-F238E27FC236}">
                <a16:creationId xmlns:a16="http://schemas.microsoft.com/office/drawing/2014/main" id="{DA669FD5-DED7-4071-B4A0-25633254B243}"/>
              </a:ext>
            </a:extLst>
          </p:cNvPr>
          <p:cNvSpPr txBox="1"/>
          <p:nvPr/>
        </p:nvSpPr>
        <p:spPr>
          <a:xfrm>
            <a:off x="1600200" y="4430524"/>
            <a:ext cx="2153785" cy="446276"/>
          </a:xfrm>
          <a:prstGeom prst="rect">
            <a:avLst/>
          </a:prstGeom>
          <a:solidFill>
            <a:srgbClr val="FFFF00"/>
          </a:solidFill>
          <a:ln w="19050">
            <a:solidFill>
              <a:srgbClr val="FF0000"/>
            </a:solidFill>
          </a:ln>
        </p:spPr>
        <p:txBody>
          <a:bodyPr wrap="square" rtlCol="0">
            <a:spAutoFit/>
          </a:bodyPr>
          <a:lstStyle/>
          <a:p>
            <a:r>
              <a:rPr lang="en-US" sz="2300" b="1" dirty="0">
                <a:solidFill>
                  <a:srgbClr val="FF0000"/>
                </a:solidFill>
                <a:effectLst>
                  <a:outerShdw blurRad="38100" dist="38100" dir="2700000" algn="tl">
                    <a:srgbClr val="000000">
                      <a:alpha val="43137"/>
                    </a:srgbClr>
                  </a:outerShdw>
                </a:effectLst>
              </a:rPr>
              <a:t>Won’t change    </a:t>
            </a:r>
          </a:p>
        </p:txBody>
      </p:sp>
      <p:sp>
        <p:nvSpPr>
          <p:cNvPr id="30" name="TextBox 29">
            <a:extLst>
              <a:ext uri="{FF2B5EF4-FFF2-40B4-BE49-F238E27FC236}">
                <a16:creationId xmlns:a16="http://schemas.microsoft.com/office/drawing/2014/main" id="{52D8AF84-F88C-4146-8DD9-F3321F7362CA}"/>
              </a:ext>
            </a:extLst>
          </p:cNvPr>
          <p:cNvSpPr txBox="1"/>
          <p:nvPr/>
        </p:nvSpPr>
        <p:spPr>
          <a:xfrm>
            <a:off x="4228181" y="4419600"/>
            <a:ext cx="1867819" cy="1154162"/>
          </a:xfrm>
          <a:prstGeom prst="rect">
            <a:avLst/>
          </a:prstGeom>
          <a:solidFill>
            <a:srgbClr val="FFFF00"/>
          </a:solidFill>
          <a:ln w="19050">
            <a:solidFill>
              <a:srgbClr val="FF0000"/>
            </a:solidFill>
          </a:ln>
        </p:spPr>
        <p:txBody>
          <a:bodyPr wrap="none" rtlCol="0">
            <a:spAutoFit/>
          </a:bodyPr>
          <a:lstStyle/>
          <a:p>
            <a:r>
              <a:rPr lang="en-US" sz="2300" b="1" dirty="0">
                <a:solidFill>
                  <a:srgbClr val="FF0000"/>
                </a:solidFill>
                <a:effectLst>
                  <a:outerShdw blurRad="38100" dist="38100" dir="2700000" algn="tl">
                    <a:srgbClr val="000000">
                      <a:alpha val="43137"/>
                    </a:srgbClr>
                  </a:outerShdw>
                </a:effectLst>
              </a:rPr>
              <a:t>Can change</a:t>
            </a:r>
          </a:p>
          <a:p>
            <a:r>
              <a:rPr lang="en-US" sz="2300" b="1" dirty="0">
                <a:solidFill>
                  <a:srgbClr val="FF0000"/>
                </a:solidFill>
                <a:effectLst>
                  <a:outerShdw blurRad="38100" dist="38100" dir="2700000" algn="tl">
                    <a:srgbClr val="000000">
                      <a:alpha val="43137"/>
                    </a:srgbClr>
                  </a:outerShdw>
                </a:effectLst>
              </a:rPr>
              <a:t>       and</a:t>
            </a:r>
          </a:p>
          <a:p>
            <a:r>
              <a:rPr lang="en-US" sz="2300" b="1" dirty="0">
                <a:solidFill>
                  <a:srgbClr val="FF0000"/>
                </a:solidFill>
                <a:effectLst>
                  <a:outerShdw blurRad="38100" dist="38100" dir="2700000" algn="tl">
                    <a:srgbClr val="000000">
                      <a:alpha val="43137"/>
                    </a:srgbClr>
                  </a:outerShdw>
                </a:effectLst>
              </a:rPr>
              <a:t>will change</a:t>
            </a:r>
          </a:p>
        </p:txBody>
      </p:sp>
    </p:spTree>
    <p:extLst>
      <p:ext uri="{BB962C8B-B14F-4D97-AF65-F5344CB8AC3E}">
        <p14:creationId xmlns:p14="http://schemas.microsoft.com/office/powerpoint/2010/main" val="91510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4">
            <a:extLst>
              <a:ext uri="{FF2B5EF4-FFF2-40B4-BE49-F238E27FC236}">
                <a16:creationId xmlns:a16="http://schemas.microsoft.com/office/drawing/2014/main" id="{A0CA6D85-C78C-4E69-82EA-3EFE88743DF5}"/>
              </a:ext>
            </a:extLst>
          </p:cNvPr>
          <p:cNvSpPr txBox="1">
            <a:spLocks noChangeArrowheads="1"/>
          </p:cNvSpPr>
          <p:nvPr/>
        </p:nvSpPr>
        <p:spPr bwMode="auto">
          <a:xfrm>
            <a:off x="1739229" y="1610380"/>
            <a:ext cx="1842171" cy="523220"/>
          </a:xfrm>
          <a:prstGeom prst="rect">
            <a:avLst/>
          </a:prstGeom>
          <a:noFill/>
          <a:ln w="9525">
            <a:noFill/>
            <a:miter lim="800000"/>
            <a:headEnd/>
            <a:tailEnd/>
          </a:ln>
          <a:effectLst/>
        </p:spPr>
        <p:txBody>
          <a:bodyPr wrap="none">
            <a:spAutoFit/>
          </a:bodyPr>
          <a:lstStyle/>
          <a:p>
            <a:pPr algn="l" eaLnBrk="1" hangingPunct="1">
              <a:spcBef>
                <a:spcPct val="0"/>
              </a:spcBef>
              <a:defRPr/>
            </a:pPr>
            <a:r>
              <a:rPr lang="en-US" sz="2800" b="1" dirty="0">
                <a:solidFill>
                  <a:srgbClr val="C00000"/>
                </a:solidFill>
                <a:effectLst>
                  <a:outerShdw blurRad="38100" dist="38100" dir="2700000" algn="tl">
                    <a:srgbClr val="000000"/>
                  </a:outerShdw>
                </a:effectLst>
                <a:latin typeface="Arial" charset="0"/>
              </a:rPr>
              <a:t>High Risk</a:t>
            </a:r>
          </a:p>
        </p:txBody>
      </p:sp>
      <p:grpSp>
        <p:nvGrpSpPr>
          <p:cNvPr id="17" name="Group 15">
            <a:extLst>
              <a:ext uri="{FF2B5EF4-FFF2-40B4-BE49-F238E27FC236}">
                <a16:creationId xmlns:a16="http://schemas.microsoft.com/office/drawing/2014/main" id="{BFF50F38-FA9B-4C5F-86FA-11E6CBD0362A}"/>
              </a:ext>
            </a:extLst>
          </p:cNvPr>
          <p:cNvGrpSpPr>
            <a:grpSpLocks/>
          </p:cNvGrpSpPr>
          <p:nvPr/>
        </p:nvGrpSpPr>
        <p:grpSpPr bwMode="auto">
          <a:xfrm>
            <a:off x="1447302" y="2210328"/>
            <a:ext cx="4966530" cy="3886200"/>
            <a:chOff x="769" y="1398"/>
            <a:chExt cx="3888" cy="2592"/>
          </a:xfrm>
          <a:solidFill>
            <a:schemeClr val="accent2">
              <a:lumMod val="40000"/>
              <a:lumOff val="60000"/>
            </a:schemeClr>
          </a:solidFill>
        </p:grpSpPr>
        <p:sp>
          <p:nvSpPr>
            <p:cNvPr id="18" name="Rectangle 16">
              <a:extLst>
                <a:ext uri="{FF2B5EF4-FFF2-40B4-BE49-F238E27FC236}">
                  <a16:creationId xmlns:a16="http://schemas.microsoft.com/office/drawing/2014/main" id="{0D2CCB97-B37D-4ED5-A339-A056E860C2AB}"/>
                </a:ext>
              </a:extLst>
            </p:cNvPr>
            <p:cNvSpPr>
              <a:spLocks noChangeArrowheads="1"/>
            </p:cNvSpPr>
            <p:nvPr/>
          </p:nvSpPr>
          <p:spPr bwMode="auto">
            <a:xfrm>
              <a:off x="769" y="1398"/>
              <a:ext cx="3888" cy="2592"/>
            </a:xfrm>
            <a:prstGeom prst="rect">
              <a:avLst/>
            </a:prstGeom>
            <a:grpFill/>
            <a:ln w="9525">
              <a:solidFill>
                <a:schemeClr val="tx1"/>
              </a:solidFill>
              <a:miter lim="800000"/>
              <a:headEnd/>
              <a:tailEnd/>
            </a:ln>
          </p:spPr>
          <p:txBody>
            <a:bodyPr wrap="none" anchor="ctr"/>
            <a:lstStyle>
              <a:lvl1pPr>
                <a:defRPr sz="2200" b="1">
                  <a:solidFill>
                    <a:schemeClr val="tx1"/>
                  </a:solidFill>
                  <a:latin typeface="Times New Roman" panose="02020603050405020304" pitchFamily="18" charset="0"/>
                </a:defRPr>
              </a:lvl1pPr>
              <a:lvl2pPr marL="742950" indent="-285750">
                <a:defRPr sz="2200" b="1">
                  <a:solidFill>
                    <a:schemeClr val="tx1"/>
                  </a:solidFill>
                  <a:latin typeface="Times New Roman" panose="02020603050405020304" pitchFamily="18" charset="0"/>
                </a:defRPr>
              </a:lvl2pPr>
              <a:lvl3pPr marL="1143000" indent="-228600">
                <a:defRPr sz="2200" b="1">
                  <a:solidFill>
                    <a:schemeClr val="tx1"/>
                  </a:solidFill>
                  <a:latin typeface="Times New Roman" panose="02020603050405020304" pitchFamily="18" charset="0"/>
                </a:defRPr>
              </a:lvl3pPr>
              <a:lvl4pPr marL="1600200" indent="-228600">
                <a:defRPr sz="2200" b="1">
                  <a:solidFill>
                    <a:schemeClr val="tx1"/>
                  </a:solidFill>
                  <a:latin typeface="Times New Roman" panose="02020603050405020304" pitchFamily="18" charset="0"/>
                </a:defRPr>
              </a:lvl4pPr>
              <a:lvl5pPr marL="2057400" indent="-228600">
                <a:defRPr sz="2200" b="1">
                  <a:solidFill>
                    <a:schemeClr val="tx1"/>
                  </a:solidFill>
                  <a:latin typeface="Times New Roman" panose="02020603050405020304" pitchFamily="18" charset="0"/>
                </a:defRPr>
              </a:lvl5pPr>
              <a:lvl6pPr marL="2514600" indent="-228600" algn="ctr" eaLnBrk="0" fontAlgn="base" hangingPunct="0">
                <a:spcBef>
                  <a:spcPct val="50000"/>
                </a:spcBef>
                <a:spcAft>
                  <a:spcPct val="0"/>
                </a:spcAft>
                <a:defRPr sz="2200" b="1">
                  <a:solidFill>
                    <a:schemeClr val="tx1"/>
                  </a:solidFill>
                  <a:latin typeface="Times New Roman" panose="02020603050405020304" pitchFamily="18" charset="0"/>
                </a:defRPr>
              </a:lvl6pPr>
              <a:lvl7pPr marL="2971800" indent="-228600" algn="ctr" eaLnBrk="0" fontAlgn="base" hangingPunct="0">
                <a:spcBef>
                  <a:spcPct val="50000"/>
                </a:spcBef>
                <a:spcAft>
                  <a:spcPct val="0"/>
                </a:spcAft>
                <a:defRPr sz="2200" b="1">
                  <a:solidFill>
                    <a:schemeClr val="tx1"/>
                  </a:solidFill>
                  <a:latin typeface="Times New Roman" panose="02020603050405020304" pitchFamily="18" charset="0"/>
                </a:defRPr>
              </a:lvl7pPr>
              <a:lvl8pPr marL="3429000" indent="-228600" algn="ctr" eaLnBrk="0" fontAlgn="base" hangingPunct="0">
                <a:spcBef>
                  <a:spcPct val="50000"/>
                </a:spcBef>
                <a:spcAft>
                  <a:spcPct val="0"/>
                </a:spcAft>
                <a:defRPr sz="2200" b="1">
                  <a:solidFill>
                    <a:schemeClr val="tx1"/>
                  </a:solidFill>
                  <a:latin typeface="Times New Roman" panose="02020603050405020304" pitchFamily="18" charset="0"/>
                </a:defRPr>
              </a:lvl8pPr>
              <a:lvl9pPr marL="3886200" indent="-228600" algn="ctr" eaLnBrk="0" fontAlgn="base" hangingPunct="0">
                <a:spcBef>
                  <a:spcPct val="50000"/>
                </a:spcBef>
                <a:spcAft>
                  <a:spcPct val="0"/>
                </a:spcAft>
                <a:defRPr sz="2200" b="1">
                  <a:solidFill>
                    <a:schemeClr val="tx1"/>
                  </a:solidFill>
                  <a:latin typeface="Times New Roman" panose="02020603050405020304" pitchFamily="18" charset="0"/>
                </a:defRPr>
              </a:lvl9pPr>
            </a:lstStyle>
            <a:p>
              <a:endParaRPr lang="en-US" altLang="en-US" dirty="0"/>
            </a:p>
          </p:txBody>
        </p:sp>
        <p:sp>
          <p:nvSpPr>
            <p:cNvPr id="19" name="Line 17">
              <a:extLst>
                <a:ext uri="{FF2B5EF4-FFF2-40B4-BE49-F238E27FC236}">
                  <a16:creationId xmlns:a16="http://schemas.microsoft.com/office/drawing/2014/main" id="{B07523E0-A04F-4C39-8E53-003E41603E43}"/>
                </a:ext>
              </a:extLst>
            </p:cNvPr>
            <p:cNvSpPr>
              <a:spLocks noChangeShapeType="1"/>
            </p:cNvSpPr>
            <p:nvPr/>
          </p:nvSpPr>
          <p:spPr bwMode="auto">
            <a:xfrm>
              <a:off x="2689" y="1398"/>
              <a:ext cx="0" cy="2592"/>
            </a:xfrm>
            <a:prstGeom prst="line">
              <a:avLst/>
            </a:prstGeom>
            <a:grpFill/>
            <a:ln w="9525">
              <a:solidFill>
                <a:schemeClr val="tx1"/>
              </a:solidFill>
              <a:round/>
              <a:headEnd/>
              <a:tailEnd/>
            </a:ln>
            <a:extLst/>
          </p:spPr>
          <p:txBody>
            <a:bodyPr/>
            <a:lstStyle/>
            <a:p>
              <a:endParaRPr lang="en-US"/>
            </a:p>
          </p:txBody>
        </p:sp>
        <p:sp>
          <p:nvSpPr>
            <p:cNvPr id="20" name="Line 18">
              <a:extLst>
                <a:ext uri="{FF2B5EF4-FFF2-40B4-BE49-F238E27FC236}">
                  <a16:creationId xmlns:a16="http://schemas.microsoft.com/office/drawing/2014/main" id="{D980625F-CA99-4ACC-AED6-907E979E0C3F}"/>
                </a:ext>
              </a:extLst>
            </p:cNvPr>
            <p:cNvSpPr>
              <a:spLocks noChangeShapeType="1"/>
            </p:cNvSpPr>
            <p:nvPr/>
          </p:nvSpPr>
          <p:spPr bwMode="auto">
            <a:xfrm>
              <a:off x="769" y="2694"/>
              <a:ext cx="3888" cy="0"/>
            </a:xfrm>
            <a:prstGeom prst="line">
              <a:avLst/>
            </a:prstGeom>
            <a:grpFill/>
            <a:ln w="9525">
              <a:solidFill>
                <a:schemeClr val="tx1"/>
              </a:solidFill>
              <a:round/>
              <a:headEnd/>
              <a:tailEnd/>
            </a:ln>
            <a:extLst/>
          </p:spPr>
          <p:txBody>
            <a:bodyPr/>
            <a:lstStyle/>
            <a:p>
              <a:endParaRPr lang="en-US"/>
            </a:p>
          </p:txBody>
        </p:sp>
      </p:grpSp>
      <p:sp>
        <p:nvSpPr>
          <p:cNvPr id="21" name="Text Box 19">
            <a:extLst>
              <a:ext uri="{FF2B5EF4-FFF2-40B4-BE49-F238E27FC236}">
                <a16:creationId xmlns:a16="http://schemas.microsoft.com/office/drawing/2014/main" id="{9A797EF3-B011-420A-8F4D-1BBBDEF2C3BC}"/>
              </a:ext>
            </a:extLst>
          </p:cNvPr>
          <p:cNvSpPr txBox="1">
            <a:spLocks noChangeArrowheads="1"/>
          </p:cNvSpPr>
          <p:nvPr/>
        </p:nvSpPr>
        <p:spPr bwMode="auto">
          <a:xfrm>
            <a:off x="4191000" y="1610380"/>
            <a:ext cx="1762021" cy="523220"/>
          </a:xfrm>
          <a:prstGeom prst="rect">
            <a:avLst/>
          </a:prstGeom>
          <a:noFill/>
          <a:ln w="9525">
            <a:noFill/>
            <a:miter lim="800000"/>
            <a:headEnd/>
            <a:tailEnd/>
          </a:ln>
          <a:effectLst/>
        </p:spPr>
        <p:txBody>
          <a:bodyPr wrap="none">
            <a:spAutoFit/>
          </a:bodyPr>
          <a:lstStyle/>
          <a:p>
            <a:pPr algn="l" eaLnBrk="1" hangingPunct="1">
              <a:spcBef>
                <a:spcPct val="0"/>
              </a:spcBef>
              <a:defRPr/>
            </a:pPr>
            <a:r>
              <a:rPr lang="en-US" sz="2800" b="1" dirty="0">
                <a:solidFill>
                  <a:srgbClr val="00FFFF"/>
                </a:solidFill>
                <a:effectLst>
                  <a:outerShdw blurRad="38100" dist="38100" dir="2700000" algn="tl">
                    <a:srgbClr val="000000"/>
                  </a:outerShdw>
                </a:effectLst>
                <a:latin typeface="Arial" charset="0"/>
              </a:rPr>
              <a:t>Low Risk</a:t>
            </a:r>
          </a:p>
        </p:txBody>
      </p:sp>
      <p:sp>
        <p:nvSpPr>
          <p:cNvPr id="26" name="Text Box 20">
            <a:extLst>
              <a:ext uri="{FF2B5EF4-FFF2-40B4-BE49-F238E27FC236}">
                <a16:creationId xmlns:a16="http://schemas.microsoft.com/office/drawing/2014/main" id="{E138E70E-3D77-42C7-A6D8-A70C103F7703}"/>
              </a:ext>
            </a:extLst>
          </p:cNvPr>
          <p:cNvSpPr txBox="1">
            <a:spLocks noChangeArrowheads="1"/>
          </p:cNvSpPr>
          <p:nvPr/>
        </p:nvSpPr>
        <p:spPr bwMode="auto">
          <a:xfrm>
            <a:off x="213052" y="2590800"/>
            <a:ext cx="1082348" cy="954107"/>
          </a:xfrm>
          <a:prstGeom prst="rect">
            <a:avLst/>
          </a:prstGeom>
          <a:noFill/>
          <a:ln w="9525">
            <a:noFill/>
            <a:miter lim="800000"/>
            <a:headEnd/>
            <a:tailEnd/>
          </a:ln>
          <a:effectLst/>
        </p:spPr>
        <p:txBody>
          <a:bodyPr wrap="none">
            <a:spAutoFit/>
          </a:bodyPr>
          <a:lstStyle/>
          <a:p>
            <a:pPr eaLnBrk="1" hangingPunct="1">
              <a:spcBef>
                <a:spcPct val="0"/>
              </a:spcBef>
              <a:defRPr/>
            </a:pPr>
            <a:r>
              <a:rPr lang="en-US" sz="2800" b="1" dirty="0">
                <a:solidFill>
                  <a:srgbClr val="C00000"/>
                </a:solidFill>
                <a:effectLst>
                  <a:outerShdw blurRad="38100" dist="38100" dir="2700000" algn="tl">
                    <a:srgbClr val="000000"/>
                  </a:outerShdw>
                </a:effectLst>
                <a:latin typeface="Arial" charset="0"/>
              </a:rPr>
              <a:t>High </a:t>
            </a:r>
          </a:p>
          <a:p>
            <a:pPr eaLnBrk="1" hangingPunct="1">
              <a:spcBef>
                <a:spcPct val="0"/>
              </a:spcBef>
              <a:defRPr/>
            </a:pPr>
            <a:r>
              <a:rPr lang="en-US" sz="2800" b="1" dirty="0">
                <a:solidFill>
                  <a:srgbClr val="C00000"/>
                </a:solidFill>
                <a:effectLst>
                  <a:outerShdw blurRad="38100" dist="38100" dir="2700000" algn="tl">
                    <a:srgbClr val="000000"/>
                  </a:outerShdw>
                </a:effectLst>
                <a:latin typeface="Arial" charset="0"/>
              </a:rPr>
              <a:t>Need</a:t>
            </a:r>
          </a:p>
        </p:txBody>
      </p:sp>
      <p:sp>
        <p:nvSpPr>
          <p:cNvPr id="27" name="Text Box 21">
            <a:extLst>
              <a:ext uri="{FF2B5EF4-FFF2-40B4-BE49-F238E27FC236}">
                <a16:creationId xmlns:a16="http://schemas.microsoft.com/office/drawing/2014/main" id="{DCBFC73C-600E-47B6-9AA8-9FCF5D011912}"/>
              </a:ext>
            </a:extLst>
          </p:cNvPr>
          <p:cNvSpPr txBox="1">
            <a:spLocks noChangeArrowheads="1"/>
          </p:cNvSpPr>
          <p:nvPr/>
        </p:nvSpPr>
        <p:spPr bwMode="auto">
          <a:xfrm>
            <a:off x="213052" y="4495800"/>
            <a:ext cx="1064715" cy="954107"/>
          </a:xfrm>
          <a:prstGeom prst="rect">
            <a:avLst/>
          </a:prstGeom>
          <a:noFill/>
          <a:ln w="9525">
            <a:noFill/>
            <a:miter lim="800000"/>
            <a:headEnd/>
            <a:tailEnd/>
          </a:ln>
          <a:effectLst/>
        </p:spPr>
        <p:txBody>
          <a:bodyPr wrap="none">
            <a:spAutoFit/>
          </a:bodyPr>
          <a:lstStyle/>
          <a:p>
            <a:pPr eaLnBrk="1" hangingPunct="1">
              <a:spcBef>
                <a:spcPct val="0"/>
              </a:spcBef>
              <a:defRPr/>
            </a:pPr>
            <a:r>
              <a:rPr lang="en-US" sz="2800" b="1" dirty="0">
                <a:solidFill>
                  <a:srgbClr val="00FFFF"/>
                </a:solidFill>
                <a:effectLst>
                  <a:outerShdw blurRad="38100" dist="38100" dir="2700000" algn="tl">
                    <a:srgbClr val="000000"/>
                  </a:outerShdw>
                </a:effectLst>
                <a:latin typeface="Arial" charset="0"/>
              </a:rPr>
              <a:t>Low </a:t>
            </a:r>
          </a:p>
          <a:p>
            <a:pPr eaLnBrk="1" hangingPunct="1">
              <a:spcBef>
                <a:spcPct val="0"/>
              </a:spcBef>
              <a:defRPr/>
            </a:pPr>
            <a:r>
              <a:rPr lang="en-US" sz="2800" b="1" dirty="0">
                <a:solidFill>
                  <a:srgbClr val="00FFFF"/>
                </a:solidFill>
                <a:effectLst>
                  <a:outerShdw blurRad="38100" dist="38100" dir="2700000" algn="tl">
                    <a:srgbClr val="000000"/>
                  </a:outerShdw>
                </a:effectLst>
                <a:latin typeface="Arial" charset="0"/>
              </a:rPr>
              <a:t>Need</a:t>
            </a:r>
          </a:p>
        </p:txBody>
      </p:sp>
      <p:sp>
        <p:nvSpPr>
          <p:cNvPr id="3" name="TextBox 2">
            <a:extLst>
              <a:ext uri="{FF2B5EF4-FFF2-40B4-BE49-F238E27FC236}">
                <a16:creationId xmlns:a16="http://schemas.microsoft.com/office/drawing/2014/main" id="{336D9F7F-E9CB-4B45-B0C3-60E820B5040D}"/>
              </a:ext>
            </a:extLst>
          </p:cNvPr>
          <p:cNvSpPr txBox="1"/>
          <p:nvPr/>
        </p:nvSpPr>
        <p:spPr>
          <a:xfrm>
            <a:off x="1524000" y="2590800"/>
            <a:ext cx="2242922" cy="800219"/>
          </a:xfrm>
          <a:prstGeom prst="rect">
            <a:avLst/>
          </a:prstGeom>
          <a:solidFill>
            <a:srgbClr val="FFFF00"/>
          </a:solidFill>
          <a:ln w="19050">
            <a:solidFill>
              <a:srgbClr val="FF0000"/>
            </a:solidFill>
          </a:ln>
        </p:spPr>
        <p:txBody>
          <a:bodyPr wrap="none" rtlCol="0">
            <a:spAutoFit/>
          </a:bodyPr>
          <a:lstStyle/>
          <a:p>
            <a:r>
              <a:rPr lang="en-US" sz="2300" b="1" dirty="0">
                <a:solidFill>
                  <a:srgbClr val="FF0000"/>
                </a:solidFill>
                <a:effectLst>
                  <a:outerShdw blurRad="38100" dist="38100" dir="2700000" algn="tl">
                    <a:srgbClr val="000000">
                      <a:alpha val="43137"/>
                    </a:srgbClr>
                  </a:outerShdw>
                </a:effectLst>
              </a:rPr>
              <a:t>Require TTA &amp;</a:t>
            </a:r>
          </a:p>
          <a:p>
            <a:r>
              <a:rPr lang="en-US" sz="2300" b="1" dirty="0">
                <a:solidFill>
                  <a:srgbClr val="FF0000"/>
                </a:solidFill>
                <a:effectLst>
                  <a:outerShdw blurRad="38100" dist="38100" dir="2700000" algn="tl">
                    <a:srgbClr val="000000">
                      <a:alpha val="43137"/>
                    </a:srgbClr>
                  </a:outerShdw>
                </a:effectLst>
              </a:rPr>
              <a:t>accountability </a:t>
            </a:r>
          </a:p>
        </p:txBody>
      </p:sp>
      <p:sp>
        <p:nvSpPr>
          <p:cNvPr id="28" name="TextBox 27">
            <a:extLst>
              <a:ext uri="{FF2B5EF4-FFF2-40B4-BE49-F238E27FC236}">
                <a16:creationId xmlns:a16="http://schemas.microsoft.com/office/drawing/2014/main" id="{62126D29-2638-4931-8E9A-71868C69CE54}"/>
              </a:ext>
            </a:extLst>
          </p:cNvPr>
          <p:cNvSpPr txBox="1"/>
          <p:nvPr/>
        </p:nvSpPr>
        <p:spPr>
          <a:xfrm>
            <a:off x="4108815" y="2601724"/>
            <a:ext cx="2077585" cy="446276"/>
          </a:xfrm>
          <a:prstGeom prst="rect">
            <a:avLst/>
          </a:prstGeom>
          <a:solidFill>
            <a:srgbClr val="FFFF00"/>
          </a:solidFill>
          <a:ln w="19050">
            <a:solidFill>
              <a:srgbClr val="FF0000"/>
            </a:solidFill>
          </a:ln>
        </p:spPr>
        <p:txBody>
          <a:bodyPr wrap="square" rtlCol="0">
            <a:spAutoFit/>
          </a:bodyPr>
          <a:lstStyle/>
          <a:p>
            <a:pPr algn="ctr"/>
            <a:r>
              <a:rPr lang="en-US" sz="2300" b="1" dirty="0">
                <a:solidFill>
                  <a:srgbClr val="FF0000"/>
                </a:solidFill>
                <a:effectLst>
                  <a:outerShdw blurRad="38100" dist="38100" dir="2700000" algn="tl">
                    <a:srgbClr val="000000">
                      <a:alpha val="43137"/>
                    </a:srgbClr>
                  </a:outerShdw>
                </a:effectLst>
              </a:rPr>
              <a:t>Require TTA</a:t>
            </a:r>
          </a:p>
        </p:txBody>
      </p:sp>
      <p:sp>
        <p:nvSpPr>
          <p:cNvPr id="29" name="TextBox 28">
            <a:extLst>
              <a:ext uri="{FF2B5EF4-FFF2-40B4-BE49-F238E27FC236}">
                <a16:creationId xmlns:a16="http://schemas.microsoft.com/office/drawing/2014/main" id="{DA669FD5-DED7-4071-B4A0-25633254B243}"/>
              </a:ext>
            </a:extLst>
          </p:cNvPr>
          <p:cNvSpPr txBox="1"/>
          <p:nvPr/>
        </p:nvSpPr>
        <p:spPr>
          <a:xfrm>
            <a:off x="1524000" y="4457581"/>
            <a:ext cx="2153785" cy="800219"/>
          </a:xfrm>
          <a:prstGeom prst="rect">
            <a:avLst/>
          </a:prstGeom>
          <a:solidFill>
            <a:srgbClr val="FFFF00"/>
          </a:solidFill>
          <a:ln w="19050">
            <a:solidFill>
              <a:srgbClr val="FF0000"/>
            </a:solidFill>
          </a:ln>
        </p:spPr>
        <p:txBody>
          <a:bodyPr wrap="square" rtlCol="0">
            <a:spAutoFit/>
          </a:bodyPr>
          <a:lstStyle/>
          <a:p>
            <a:r>
              <a:rPr lang="en-US" sz="2300" b="1" dirty="0">
                <a:solidFill>
                  <a:srgbClr val="FF0000"/>
                </a:solidFill>
                <a:effectLst>
                  <a:outerShdw blurRad="38100" dist="38100" dir="2700000" algn="tl">
                    <a:srgbClr val="000000">
                      <a:alpha val="43137"/>
                    </a:srgbClr>
                  </a:outerShdw>
                </a:effectLst>
              </a:rPr>
              <a:t>Require accountability</a:t>
            </a:r>
          </a:p>
        </p:txBody>
      </p:sp>
      <p:sp>
        <p:nvSpPr>
          <p:cNvPr id="30" name="TextBox 29">
            <a:extLst>
              <a:ext uri="{FF2B5EF4-FFF2-40B4-BE49-F238E27FC236}">
                <a16:creationId xmlns:a16="http://schemas.microsoft.com/office/drawing/2014/main" id="{52D8AF84-F88C-4146-8DD9-F3321F7362CA}"/>
              </a:ext>
            </a:extLst>
          </p:cNvPr>
          <p:cNvSpPr txBox="1"/>
          <p:nvPr/>
        </p:nvSpPr>
        <p:spPr>
          <a:xfrm>
            <a:off x="3962400" y="4457581"/>
            <a:ext cx="2375971" cy="800219"/>
          </a:xfrm>
          <a:prstGeom prst="rect">
            <a:avLst/>
          </a:prstGeom>
          <a:solidFill>
            <a:srgbClr val="FFFF00"/>
          </a:solidFill>
          <a:ln w="19050">
            <a:solidFill>
              <a:srgbClr val="FF0000"/>
            </a:solidFill>
          </a:ln>
        </p:spPr>
        <p:txBody>
          <a:bodyPr wrap="none" rtlCol="0">
            <a:spAutoFit/>
          </a:bodyPr>
          <a:lstStyle/>
          <a:p>
            <a:r>
              <a:rPr lang="en-US" sz="2300" b="1" dirty="0">
                <a:solidFill>
                  <a:srgbClr val="FF0000"/>
                </a:solidFill>
                <a:effectLst>
                  <a:outerShdw blurRad="38100" dist="38100" dir="2700000" algn="tl">
                    <a:srgbClr val="000000">
                      <a:alpha val="43137"/>
                    </a:srgbClr>
                  </a:outerShdw>
                </a:effectLst>
              </a:rPr>
              <a:t>Require time &amp;</a:t>
            </a:r>
          </a:p>
          <a:p>
            <a:r>
              <a:rPr lang="en-US" sz="2300" b="1" dirty="0">
                <a:solidFill>
                  <a:srgbClr val="FF0000"/>
                </a:solidFill>
                <a:effectLst>
                  <a:outerShdw blurRad="38100" dist="38100" dir="2700000" algn="tl">
                    <a:srgbClr val="000000">
                      <a:alpha val="43137"/>
                    </a:srgbClr>
                  </a:outerShdw>
                </a:effectLst>
              </a:rPr>
              <a:t>encouragement</a:t>
            </a:r>
          </a:p>
        </p:txBody>
      </p:sp>
      <p:grpSp>
        <p:nvGrpSpPr>
          <p:cNvPr id="25" name="Group 2">
            <a:extLst>
              <a:ext uri="{FF2B5EF4-FFF2-40B4-BE49-F238E27FC236}">
                <a16:creationId xmlns:a16="http://schemas.microsoft.com/office/drawing/2014/main" id="{C9BCC9CD-D200-4222-99EA-76C31FAA458A}"/>
              </a:ext>
            </a:extLst>
          </p:cNvPr>
          <p:cNvGrpSpPr>
            <a:grpSpLocks/>
          </p:cNvGrpSpPr>
          <p:nvPr/>
        </p:nvGrpSpPr>
        <p:grpSpPr bwMode="auto">
          <a:xfrm>
            <a:off x="6706090" y="0"/>
            <a:ext cx="2437910" cy="6858000"/>
            <a:chOff x="7329" y="0"/>
            <a:chExt cx="8398" cy="15840"/>
          </a:xfrm>
          <a:scene3d>
            <a:camera prst="orthographicFront"/>
            <a:lightRig rig="sunset" dir="t"/>
          </a:scene3d>
        </p:grpSpPr>
        <p:grpSp>
          <p:nvGrpSpPr>
            <p:cNvPr id="31" name="Group 30">
              <a:extLst>
                <a:ext uri="{FF2B5EF4-FFF2-40B4-BE49-F238E27FC236}">
                  <a16:creationId xmlns:a16="http://schemas.microsoft.com/office/drawing/2014/main" id="{9C4CEFA0-BC52-4D9C-A5AE-E2E4A0C522EE}"/>
                </a:ext>
              </a:extLst>
            </p:cNvPr>
            <p:cNvGrpSpPr>
              <a:grpSpLocks/>
            </p:cNvGrpSpPr>
            <p:nvPr/>
          </p:nvGrpSpPr>
          <p:grpSpPr bwMode="auto">
            <a:xfrm>
              <a:off x="7344" y="0"/>
              <a:ext cx="8383" cy="15840"/>
              <a:chOff x="7560" y="0"/>
              <a:chExt cx="8047" cy="15840"/>
            </a:xfrm>
          </p:grpSpPr>
          <p:sp>
            <p:nvSpPr>
              <p:cNvPr id="34" name="Rectangle 4">
                <a:extLst>
                  <a:ext uri="{FF2B5EF4-FFF2-40B4-BE49-F238E27FC236}">
                    <a16:creationId xmlns:a16="http://schemas.microsoft.com/office/drawing/2014/main" id="{7F6E79B7-D18C-4887-BCC0-3B4894CBA72C}"/>
                  </a:ext>
                </a:extLst>
              </p:cNvPr>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dirty="0">
                  <a:latin typeface="+mn-lt"/>
                  <a:cs typeface="+mn-cs"/>
                </a:endParaRPr>
              </a:p>
            </p:txBody>
          </p:sp>
          <p:sp>
            <p:nvSpPr>
              <p:cNvPr id="35" name="Rectangle 5" descr="Light vertical">
                <a:extLst>
                  <a:ext uri="{FF2B5EF4-FFF2-40B4-BE49-F238E27FC236}">
                    <a16:creationId xmlns:a16="http://schemas.microsoft.com/office/drawing/2014/main" id="{4563A1C0-E1D7-48A2-854E-C0DE942C9EAD}"/>
                  </a:ext>
                </a:extLst>
              </p:cNvPr>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32" name="Rectangle 6">
              <a:extLst>
                <a:ext uri="{FF2B5EF4-FFF2-40B4-BE49-F238E27FC236}">
                  <a16:creationId xmlns:a16="http://schemas.microsoft.com/office/drawing/2014/main" id="{54DB2885-B130-4CCC-A6F0-F79001B492A3}"/>
                </a:ext>
              </a:extLst>
            </p:cNvPr>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33" name="Rectangle 7">
              <a:extLst>
                <a:ext uri="{FF2B5EF4-FFF2-40B4-BE49-F238E27FC236}">
                  <a16:creationId xmlns:a16="http://schemas.microsoft.com/office/drawing/2014/main" id="{7E6D8FB1-227B-4E5B-AA0F-11140620196A}"/>
                </a:ext>
              </a:extLst>
            </p:cNvPr>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36" name="Title 1">
            <a:extLst>
              <a:ext uri="{FF2B5EF4-FFF2-40B4-BE49-F238E27FC236}">
                <a16:creationId xmlns:a16="http://schemas.microsoft.com/office/drawing/2014/main" id="{DA4B1143-A04C-44E0-AF7F-7CA7E8080EC7}"/>
              </a:ext>
            </a:extLst>
          </p:cNvPr>
          <p:cNvSpPr txBox="1">
            <a:spLocks/>
          </p:cNvSpPr>
          <p:nvPr/>
        </p:nvSpPr>
        <p:spPr bwMode="auto">
          <a:xfrm>
            <a:off x="0" y="304800"/>
            <a:ext cx="9144000" cy="914400"/>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300" b="1" dirty="0">
                <a:solidFill>
                  <a:schemeClr val="bg1"/>
                </a:solidFill>
                <a:effectLst>
                  <a:outerShdw blurRad="38100" dist="38100" dir="2700000" algn="tl">
                    <a:srgbClr val="000000">
                      <a:alpha val="43137"/>
                    </a:srgbClr>
                  </a:outerShdw>
                </a:effectLst>
                <a:latin typeface="Cambria" pitchFamily="18" charset="0"/>
                <a:ea typeface="+mj-ea"/>
                <a:cs typeface="+mj-cs"/>
              </a:rPr>
              <a:t>Quadrant Model</a:t>
            </a:r>
            <a:endParaRPr kumimoji="0" lang="en-US" sz="53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79605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900" b="1" dirty="0">
                <a:solidFill>
                  <a:schemeClr val="bg1"/>
                </a:solidFill>
                <a:effectLst>
                  <a:outerShdw blurRad="38100" dist="38100" dir="2700000" algn="tl">
                    <a:srgbClr val="000000">
                      <a:alpha val="43137"/>
                    </a:srgbClr>
                  </a:outerShdw>
                </a:effectLst>
                <a:latin typeface="Cambria" pitchFamily="18" charset="0"/>
                <a:ea typeface="+mj-ea"/>
                <a:cs typeface="+mj-cs"/>
              </a:rPr>
              <a:t>Advisory*</a:t>
            </a:r>
            <a:endParaRPr kumimoji="0" lang="en-US" sz="59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utoShape 4" descr="Image result for audience discretion is advised">
            <a:extLst>
              <a:ext uri="{FF2B5EF4-FFF2-40B4-BE49-F238E27FC236}">
                <a16:creationId xmlns:a16="http://schemas.microsoft.com/office/drawing/2014/main" id="{A817358A-45A4-48D7-B134-379EDAFA0020}"/>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Image result for audience discretion is advised">
            <a:extLst>
              <a:ext uri="{FF2B5EF4-FFF2-40B4-BE49-F238E27FC236}">
                <a16:creationId xmlns:a16="http://schemas.microsoft.com/office/drawing/2014/main" id="{45C7CBC2-BB38-4FB8-B37E-8C5D1E24BA80}"/>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60" name="Picture 12" descr="The Following, Content, and Controversial: WARNING&#10; The following content&#10; IS Controversial and&#10; might be disturbing&#10; nor Some audiences&#10; Viewer discretion advised!">
            <a:extLst>
              <a:ext uri="{FF2B5EF4-FFF2-40B4-BE49-F238E27FC236}">
                <a16:creationId xmlns:a16="http://schemas.microsoft.com/office/drawing/2014/main" id="{925642AD-4BEE-4A85-87E6-8E2760FAAA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274638"/>
            <a:ext cx="1828800" cy="2633472"/>
          </a:xfrm>
          <a:prstGeom prst="rect">
            <a:avLst/>
          </a:prstGeom>
          <a:noFill/>
          <a:ln w="38100">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CFBCC2A8-7099-4DDB-BA41-BF24EEA84EF2}"/>
              </a:ext>
            </a:extLst>
          </p:cNvPr>
          <p:cNvSpPr/>
          <p:nvPr/>
        </p:nvSpPr>
        <p:spPr>
          <a:xfrm>
            <a:off x="685800" y="1676400"/>
            <a:ext cx="5715000" cy="2569934"/>
          </a:xfrm>
          <a:prstGeom prst="rect">
            <a:avLst/>
          </a:prstGeom>
          <a:solidFill>
            <a:srgbClr val="FFFF00"/>
          </a:solidFill>
          <a:ln w="38100">
            <a:solidFill>
              <a:srgbClr val="FF0000"/>
            </a:solidFill>
          </a:ln>
          <a:effectLst>
            <a:outerShdw blurRad="50800" dist="38100" dir="2700000" algn="tl" rotWithShape="0">
              <a:prstClr val="black">
                <a:alpha val="40000"/>
              </a:prstClr>
            </a:outerShdw>
          </a:effectLst>
        </p:spPr>
        <p:txBody>
          <a:bodyPr wrap="square">
            <a:spAutoFit/>
          </a:bodyPr>
          <a:lstStyle/>
          <a:p>
            <a:r>
              <a:rPr lang="en-US" sz="2300" b="1" dirty="0">
                <a:effectLst>
                  <a:outerShdw blurRad="38100" dist="38100" dir="2700000" algn="tl">
                    <a:srgbClr val="000000">
                      <a:alpha val="43137"/>
                    </a:srgbClr>
                  </a:outerShdw>
                </a:effectLst>
              </a:rPr>
              <a:t>*Points of view and opinions expressed in this presentation are solely those of the speaker, and do not necessarily represent the positions or policies of NADCP, NDCI, BJA, CSAT, NIDA, NIJ, any other federal acronym, or any polite or tactful person . . . </a:t>
            </a:r>
          </a:p>
        </p:txBody>
      </p:sp>
    </p:spTree>
    <p:extLst>
      <p:ext uri="{BB962C8B-B14F-4D97-AF65-F5344CB8AC3E}">
        <p14:creationId xmlns:p14="http://schemas.microsoft.com/office/powerpoint/2010/main" val="201109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0" y="0"/>
            <a:ext cx="9144000" cy="1066800"/>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300" b="1" dirty="0">
                <a:solidFill>
                  <a:schemeClr val="bg1"/>
                </a:solidFill>
                <a:effectLst>
                  <a:outerShdw blurRad="38100" dist="38100" dir="2700000" algn="tl">
                    <a:srgbClr val="000000">
                      <a:alpha val="43137"/>
                    </a:srgbClr>
                  </a:outerShdw>
                </a:effectLst>
                <a:latin typeface="Cambria" pitchFamily="18" charset="0"/>
                <a:ea typeface="+mj-ea"/>
                <a:cs typeface="+mj-cs"/>
              </a:rPr>
              <a:t>Defining Documents</a:t>
            </a:r>
            <a:endParaRPr kumimoji="0" lang="en-US" sz="53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4" name="Content Placeholder 3">
            <a:extLst>
              <a:ext uri="{FF2B5EF4-FFF2-40B4-BE49-F238E27FC236}">
                <a16:creationId xmlns:a16="http://schemas.microsoft.com/office/drawing/2014/main" id="{DFD4047C-1F5A-453E-9F7A-93ECB5595A52}"/>
              </a:ext>
            </a:extLst>
          </p:cNvPr>
          <p:cNvSpPr>
            <a:spLocks noGrp="1"/>
          </p:cNvSpPr>
          <p:nvPr>
            <p:ph idx="1"/>
          </p:nvPr>
        </p:nvSpPr>
        <p:spPr>
          <a:xfrm>
            <a:off x="2743200" y="1471233"/>
            <a:ext cx="5638800" cy="2262567"/>
          </a:xfrm>
        </p:spPr>
        <p:txBody>
          <a:bodyPr/>
          <a:lstStyle/>
          <a:p>
            <a:r>
              <a:rPr lang="en-US" sz="2400" b="1" dirty="0">
                <a:effectLst>
                  <a:outerShdw blurRad="38100" dist="38100" dir="2700000" algn="tl">
                    <a:srgbClr val="000000">
                      <a:alpha val="43137"/>
                    </a:srgbClr>
                  </a:outerShdw>
                </a:effectLst>
              </a:rPr>
              <a:t>Define what a drug court </a:t>
            </a:r>
            <a:r>
              <a:rPr lang="en-US" sz="2400" b="1" u="sng" dirty="0">
                <a:effectLst>
                  <a:outerShdw blurRad="38100" dist="38100" dir="2700000" algn="tl">
                    <a:srgbClr val="000000">
                      <a:alpha val="43137"/>
                    </a:srgbClr>
                  </a:outerShdw>
                </a:effectLst>
              </a:rPr>
              <a:t>is</a:t>
            </a:r>
          </a:p>
          <a:p>
            <a:pPr>
              <a:spcBef>
                <a:spcPts val="1200"/>
              </a:spcBef>
            </a:pPr>
            <a:r>
              <a:rPr lang="en-US" sz="2400" b="1" dirty="0">
                <a:effectLst>
                  <a:outerShdw blurRad="38100" dist="38100" dir="2700000" algn="tl">
                    <a:srgbClr val="000000">
                      <a:alpha val="43137"/>
                    </a:srgbClr>
                  </a:outerShdw>
                </a:effectLst>
              </a:rPr>
              <a:t>Not necessarily the only effective model</a:t>
            </a:r>
          </a:p>
          <a:p>
            <a:pPr>
              <a:spcBef>
                <a:spcPts val="1200"/>
              </a:spcBef>
            </a:pPr>
            <a:r>
              <a:rPr lang="en-US" sz="2400" b="1" dirty="0">
                <a:effectLst>
                  <a:outerShdw blurRad="38100" dist="38100" dir="2700000" algn="tl">
                    <a:srgbClr val="000000">
                      <a:alpha val="43137"/>
                    </a:srgbClr>
                  </a:outerShdw>
                </a:effectLst>
              </a:rPr>
              <a:t>If you’re out of compliance, then you are not a drug court</a:t>
            </a:r>
          </a:p>
        </p:txBody>
      </p:sp>
      <p:pic>
        <p:nvPicPr>
          <p:cNvPr id="8" name="Picture 4" descr="Defining Drug Courts: The Key Components">
            <a:extLst>
              <a:ext uri="{FF2B5EF4-FFF2-40B4-BE49-F238E27FC236}">
                <a16:creationId xmlns:a16="http://schemas.microsoft.com/office/drawing/2014/main" id="{D239AD47-7182-4FDB-BFDD-151A9BA793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559" y="1329558"/>
            <a:ext cx="1948618" cy="252248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9" descr="http://www.nadcp.org/sites/default/files/nadcp/1_4.jpg">
            <a:hlinkClick r:id="rId3"/>
            <a:extLst>
              <a:ext uri="{FF2B5EF4-FFF2-40B4-BE49-F238E27FC236}">
                <a16:creationId xmlns:a16="http://schemas.microsoft.com/office/drawing/2014/main" id="{97C452B2-7F84-4CE8-9269-1CED54D42F0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3200" y="4106917"/>
            <a:ext cx="1828800" cy="2522483"/>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1" name="Content Placeholder 3">
            <a:extLst>
              <a:ext uri="{FF2B5EF4-FFF2-40B4-BE49-F238E27FC236}">
                <a16:creationId xmlns:a16="http://schemas.microsoft.com/office/drawing/2014/main" id="{7F4BF34C-C418-4DFE-91DF-58C789583014}"/>
              </a:ext>
            </a:extLst>
          </p:cNvPr>
          <p:cNvSpPr txBox="1">
            <a:spLocks/>
          </p:cNvSpPr>
          <p:nvPr/>
        </p:nvSpPr>
        <p:spPr bwMode="auto">
          <a:xfrm>
            <a:off x="685800" y="4419600"/>
            <a:ext cx="5851110" cy="22499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dirty="0">
                <a:effectLst>
                  <a:outerShdw blurRad="38100" dist="38100" dir="2700000" algn="tl">
                    <a:srgbClr val="000000">
                      <a:alpha val="43137"/>
                    </a:srgbClr>
                  </a:outerShdw>
                </a:effectLst>
              </a:rPr>
              <a:t>Define what a </a:t>
            </a:r>
            <a:r>
              <a:rPr lang="en-US" sz="2400" b="1" u="sng" dirty="0">
                <a:effectLst>
                  <a:outerShdw blurRad="38100" dist="38100" dir="2700000" algn="tl">
                    <a:srgbClr val="000000">
                      <a:alpha val="43137"/>
                    </a:srgbClr>
                  </a:outerShdw>
                </a:effectLst>
              </a:rPr>
              <a:t>good</a:t>
            </a:r>
            <a:r>
              <a:rPr lang="en-US" sz="2400" b="1" dirty="0">
                <a:effectLst>
                  <a:outerShdw blurRad="38100" dist="38100" dir="2700000" algn="tl">
                    <a:srgbClr val="000000">
                      <a:alpha val="43137"/>
                    </a:srgbClr>
                  </a:outerShdw>
                </a:effectLst>
              </a:rPr>
              <a:t> drug court is</a:t>
            </a:r>
          </a:p>
          <a:p>
            <a:pPr>
              <a:spcBef>
                <a:spcPts val="1200"/>
              </a:spcBef>
            </a:pPr>
            <a:r>
              <a:rPr lang="en-US" sz="2400" b="1" dirty="0">
                <a:effectLst>
                  <a:outerShdw blurRad="38100" dist="38100" dir="2700000" algn="tl">
                    <a:srgbClr val="000000">
                      <a:alpha val="43137"/>
                    </a:srgbClr>
                  </a:outerShdw>
                </a:effectLst>
              </a:rPr>
              <a:t>Rooted in evidence of effectiveness</a:t>
            </a:r>
          </a:p>
          <a:p>
            <a:pPr>
              <a:spcBef>
                <a:spcPts val="1200"/>
              </a:spcBef>
            </a:pPr>
            <a:r>
              <a:rPr lang="en-US" sz="2400" b="1" dirty="0">
                <a:effectLst>
                  <a:outerShdw blurRad="38100" dist="38100" dir="2700000" algn="tl">
                    <a:srgbClr val="000000">
                      <a:alpha val="43137"/>
                    </a:srgbClr>
                  </a:outerShdw>
                </a:effectLst>
              </a:rPr>
              <a:t>If you’re out of compliance, then you need training &amp; technical assistance (TTA)</a:t>
            </a:r>
          </a:p>
        </p:txBody>
      </p:sp>
    </p:spTree>
    <p:extLst>
      <p:ext uri="{BB962C8B-B14F-4D97-AF65-F5344CB8AC3E}">
        <p14:creationId xmlns:p14="http://schemas.microsoft.com/office/powerpoint/2010/main" val="202379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858000" y="0"/>
            <a:ext cx="2286000"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300" b="1" dirty="0">
                <a:solidFill>
                  <a:schemeClr val="bg1"/>
                </a:solidFill>
                <a:effectLst>
                  <a:outerShdw blurRad="38100" dist="38100" dir="2700000" algn="tl">
                    <a:srgbClr val="000000">
                      <a:alpha val="43137"/>
                    </a:srgbClr>
                  </a:outerShdw>
                </a:effectLst>
                <a:latin typeface="Cambria" pitchFamily="18" charset="0"/>
                <a:ea typeface="+mj-ea"/>
                <a:cs typeface="+mj-cs"/>
              </a:rPr>
              <a:t>Drug Courts are Courts</a:t>
            </a:r>
            <a:endParaRPr kumimoji="0" lang="en-US" sz="53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0" y="1524000"/>
            <a:ext cx="6780509"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Not simply diversion, deflection, decriminalization, medicalization, deinstitutionalization, restorative justice</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Negotiated sentence or disposition</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Public forum and public record</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Ongoing judicial contact “is essential”</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Due process (not arbitrary or capricious)</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Right of appeal</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Perception (and reality) of fairness</a:t>
            </a:r>
          </a:p>
          <a:p>
            <a:pPr eaLnBrk="1" hangingPunct="1">
              <a:spcBef>
                <a:spcPts val="14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Courtroom as theatre (vicarious learning)</a:t>
            </a:r>
          </a:p>
          <a:p>
            <a:pPr eaLnBrk="1" hangingPunct="1">
              <a:spcBef>
                <a:spcPts val="1200"/>
              </a:spcBef>
              <a:buClr>
                <a:srgbClr val="FF0000"/>
              </a:buClr>
            </a:pPr>
            <a:endParaRPr lang="en-US" altLang="en-US" sz="2300" b="1" dirty="0">
              <a:effectLst>
                <a:outerShdw blurRad="38100" dist="38100" dir="2700000" algn="tl">
                  <a:srgbClr val="000000">
                    <a:alpha val="43137"/>
                  </a:srgbClr>
                </a:outerShdw>
              </a:effectLst>
              <a:latin typeface="Arial" panose="020B0604020202020204" pitchFamily="34" charset="0"/>
            </a:endParaRPr>
          </a:p>
        </p:txBody>
      </p:sp>
      <p:pic>
        <p:nvPicPr>
          <p:cNvPr id="4098" name="Picture 2" descr="Image result for courtroom cartoon">
            <a:extLst>
              <a:ext uri="{FF2B5EF4-FFF2-40B4-BE49-F238E27FC236}">
                <a16:creationId xmlns:a16="http://schemas.microsoft.com/office/drawing/2014/main" id="{9C22AD06-82EE-49C3-BAEC-8F6DC83549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V="1">
            <a:off x="6127602" y="1517315"/>
            <a:ext cx="2994204" cy="1684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63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4" end="4"/>
                                            </p:txEl>
                                          </p:spTgt>
                                        </p:tgtEl>
                                        <p:attrNameLst>
                                          <p:attrName>ppt_c</p:attrName>
                                        </p:attrNameLst>
                                      </p:cBhvr>
                                      <p:to>
                                        <a:srgbClr val="969696"/>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5" end="5"/>
                                            </p:txEl>
                                          </p:spTgt>
                                        </p:tgtEl>
                                        <p:attrNameLst>
                                          <p:attrName>ppt_c</p:attrName>
                                        </p:attrNameLst>
                                      </p:cBhvr>
                                      <p:to>
                                        <a:srgbClr val="969696"/>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6" end="6"/>
                                            </p:txEl>
                                          </p:spTgt>
                                        </p:tgtEl>
                                        <p:attrNameLst>
                                          <p:attrName>ppt_c</p:attrName>
                                        </p:attrNameLst>
                                      </p:cBhvr>
                                      <p:to>
                                        <a:srgbClr val="969696"/>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934200" y="0"/>
            <a:ext cx="2209800"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000" b="1" dirty="0">
                <a:solidFill>
                  <a:schemeClr val="bg1"/>
                </a:solidFill>
                <a:effectLst>
                  <a:outerShdw blurRad="38100" dist="38100" dir="2700000" algn="tl">
                    <a:srgbClr val="000000">
                      <a:alpha val="43137"/>
                    </a:srgbClr>
                  </a:outerShdw>
                </a:effectLst>
                <a:latin typeface="Cambria" pitchFamily="18" charset="0"/>
                <a:ea typeface="+mj-ea"/>
                <a:cs typeface="+mj-cs"/>
              </a:rPr>
              <a:t>Treatment </a:t>
            </a:r>
            <a:r>
              <a:rPr lang="en-US" sz="5000" b="1" i="1" dirty="0">
                <a:solidFill>
                  <a:schemeClr val="bg1"/>
                </a:solidFill>
                <a:effectLst>
                  <a:outerShdw blurRad="38100" dist="38100" dir="2700000" algn="tl">
                    <a:srgbClr val="000000">
                      <a:alpha val="43137"/>
                    </a:srgbClr>
                  </a:outerShdw>
                </a:effectLst>
                <a:latin typeface="Cambria" pitchFamily="18" charset="0"/>
                <a:ea typeface="+mj-ea"/>
                <a:cs typeface="+mj-cs"/>
              </a:rPr>
              <a:t>and</a:t>
            </a:r>
            <a:r>
              <a:rPr lang="en-US" sz="5000" b="1" dirty="0">
                <a:solidFill>
                  <a:schemeClr val="bg1"/>
                </a:solidFill>
                <a:effectLst>
                  <a:outerShdw blurRad="38100" dist="38100" dir="2700000" algn="tl">
                    <a:srgbClr val="000000">
                      <a:alpha val="43137"/>
                    </a:srgbClr>
                  </a:outerShdw>
                </a:effectLst>
                <a:latin typeface="Cambria" pitchFamily="18" charset="0"/>
                <a:ea typeface="+mj-ea"/>
                <a:cs typeface="+mj-cs"/>
              </a:rPr>
              <a:t> Accountability</a:t>
            </a:r>
            <a:endParaRPr kumimoji="0" lang="en-US" sz="5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247399" y="1295400"/>
            <a:ext cx="6763001"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eaLnBrk="1" hangingPunct="1">
              <a:spcBef>
                <a:spcPts val="0"/>
              </a:spcBef>
              <a:buClr>
                <a:srgbClr val="FF0000"/>
              </a:buClr>
              <a:buNone/>
            </a:pPr>
            <a:r>
              <a:rPr lang="en-US" altLang="en-US" sz="1900" b="1" dirty="0">
                <a:effectLst>
                  <a:outerShdw blurRad="38100" dist="38100" dir="2700000" algn="tl">
                    <a:srgbClr val="000000">
                      <a:alpha val="43137"/>
                    </a:srgbClr>
                  </a:outerShdw>
                </a:effectLst>
                <a:latin typeface="Arial" panose="020B0604020202020204" pitchFamily="34" charset="0"/>
              </a:rPr>
              <a:t>                      </a:t>
            </a:r>
            <a:r>
              <a:rPr lang="en-US" altLang="en-US" sz="2200" b="1" i="1" dirty="0">
                <a:solidFill>
                  <a:srgbClr val="C00000"/>
                </a:solidFill>
                <a:effectLst>
                  <a:outerShdw blurRad="38100" dist="38100" dir="2700000" algn="tl">
                    <a:srgbClr val="000000">
                      <a:alpha val="43137"/>
                    </a:srgbClr>
                  </a:outerShdw>
                </a:effectLst>
                <a:latin typeface="Arial" panose="020B0604020202020204" pitchFamily="34" charset="0"/>
              </a:rPr>
              <a:t>Treat sick behavior, punish bad</a:t>
            </a:r>
          </a:p>
          <a:p>
            <a:pPr marL="457200" lvl="1" indent="0" eaLnBrk="1" hangingPunct="1">
              <a:spcBef>
                <a:spcPts val="0"/>
              </a:spcBef>
              <a:buClr>
                <a:srgbClr val="FF0000"/>
              </a:buClr>
              <a:buNone/>
            </a:pPr>
            <a:r>
              <a:rPr lang="en-US" altLang="en-US" sz="2200" b="1" i="1" dirty="0">
                <a:solidFill>
                  <a:srgbClr val="C00000"/>
                </a:solidFill>
                <a:effectLst>
                  <a:outerShdw blurRad="38100" dist="38100" dir="2700000" algn="tl">
                    <a:srgbClr val="000000">
                      <a:alpha val="43137"/>
                    </a:srgbClr>
                  </a:outerShdw>
                </a:effectLst>
                <a:latin typeface="Arial" panose="020B0604020202020204" pitchFamily="34" charset="0"/>
              </a:rPr>
              <a:t>		behavior, &amp; reward good behavior </a:t>
            </a:r>
          </a:p>
          <a:p>
            <a:pPr marL="0" indent="0" eaLnBrk="1" hangingPunct="1">
              <a:spcBef>
                <a:spcPts val="0"/>
              </a:spcBef>
              <a:buClr>
                <a:srgbClr val="FF0000"/>
              </a:buClr>
              <a:buNone/>
            </a:pPr>
            <a:r>
              <a:rPr lang="en-US" altLang="en-US" sz="2200" b="1" i="1" dirty="0">
                <a:solidFill>
                  <a:srgbClr val="C00000"/>
                </a:solidFill>
                <a:effectLst>
                  <a:outerShdw blurRad="38100" dist="38100" dir="2700000" algn="tl">
                    <a:srgbClr val="000000">
                      <a:alpha val="43137"/>
                    </a:srgbClr>
                  </a:outerShdw>
                </a:effectLst>
                <a:latin typeface="Arial" panose="020B0604020202020204" pitchFamily="34" charset="0"/>
              </a:rPr>
              <a:t>     		  — </a:t>
            </a:r>
            <a:r>
              <a:rPr lang="en-US" altLang="en-US" sz="2200" b="1" i="1" u="sng" dirty="0">
                <a:solidFill>
                  <a:srgbClr val="C00000"/>
                </a:solidFill>
                <a:effectLst>
                  <a:outerShdw blurRad="38100" dist="38100" dir="2700000" algn="tl">
                    <a:srgbClr val="000000">
                      <a:alpha val="43137"/>
                    </a:srgbClr>
                  </a:outerShdw>
                </a:effectLst>
                <a:latin typeface="Arial" panose="020B0604020202020204" pitchFamily="34" charset="0"/>
              </a:rPr>
              <a:t>and never confuse them</a:t>
            </a:r>
            <a:r>
              <a:rPr lang="en-US" altLang="en-US" sz="2200" b="1" i="1" dirty="0">
                <a:solidFill>
                  <a:srgbClr val="C00000"/>
                </a:solidFill>
                <a:effectLst>
                  <a:outerShdw blurRad="38100" dist="38100" dir="2700000" algn="tl">
                    <a:srgbClr val="000000">
                      <a:alpha val="43137"/>
                    </a:srgbClr>
                  </a:outerShdw>
                </a:effectLst>
                <a:latin typeface="Arial" panose="020B0604020202020204" pitchFamily="34" charset="0"/>
              </a:rPr>
              <a:t>! —</a:t>
            </a:r>
          </a:p>
          <a:p>
            <a:pPr eaLnBrk="1" hangingPunct="1">
              <a:spcBef>
                <a:spcPts val="3000"/>
              </a:spcBef>
              <a:buClr>
                <a:srgbClr val="FF0000"/>
              </a:buClr>
              <a:buFont typeface="Arial" panose="020B0604020202020204" pitchFamily="34" charset="0"/>
              <a:buChar char="•"/>
            </a:pPr>
            <a:r>
              <a:rPr lang="en-US" altLang="en-US" sz="2100" b="1" dirty="0">
                <a:effectLst>
                  <a:outerShdw blurRad="38100" dist="38100" dir="2700000" algn="tl">
                    <a:srgbClr val="000000">
                      <a:alpha val="43137"/>
                    </a:srgbClr>
                  </a:outerShdw>
                </a:effectLst>
                <a:latin typeface="Arial" panose="020B0604020202020204" pitchFamily="34" charset="0"/>
              </a:rPr>
              <a:t>Gradually escalating sanctions for distal infractions, including substance use</a:t>
            </a:r>
          </a:p>
          <a:p>
            <a:pPr eaLnBrk="1" hangingPunct="1">
              <a:spcBef>
                <a:spcPts val="1800"/>
              </a:spcBef>
              <a:buClr>
                <a:srgbClr val="FF0000"/>
              </a:buClr>
              <a:buFont typeface="Arial" panose="020B0604020202020204" pitchFamily="34" charset="0"/>
              <a:buChar char="•"/>
            </a:pPr>
            <a:r>
              <a:rPr lang="en-US" altLang="en-US" sz="2100" b="1" dirty="0">
                <a:effectLst>
                  <a:outerShdw blurRad="38100" dist="38100" dir="2700000" algn="tl">
                    <a:srgbClr val="000000">
                      <a:alpha val="43137"/>
                    </a:srgbClr>
                  </a:outerShdw>
                </a:effectLst>
                <a:latin typeface="Arial" panose="020B0604020202020204" pitchFamily="34" charset="0"/>
              </a:rPr>
              <a:t>Substantial sanctions, to include jail, for willful or proximal infractions</a:t>
            </a:r>
          </a:p>
          <a:p>
            <a:pPr eaLnBrk="1" hangingPunct="1">
              <a:spcBef>
                <a:spcPts val="1800"/>
              </a:spcBef>
              <a:buClr>
                <a:srgbClr val="FF0000"/>
              </a:buClr>
              <a:buFont typeface="Arial" panose="020B0604020202020204" pitchFamily="34" charset="0"/>
              <a:buChar char="•"/>
            </a:pPr>
            <a:r>
              <a:rPr lang="en-US" altLang="en-US" sz="2100" b="1" dirty="0">
                <a:effectLst>
                  <a:outerShdw blurRad="38100" dist="38100" dir="2700000" algn="tl">
                    <a:srgbClr val="000000">
                      <a:alpha val="43137"/>
                    </a:srgbClr>
                  </a:outerShdw>
                </a:effectLst>
                <a:latin typeface="Arial" panose="020B0604020202020204" pitchFamily="34" charset="0"/>
              </a:rPr>
              <a:t>Jail as “detox”</a:t>
            </a:r>
          </a:p>
          <a:p>
            <a:pPr eaLnBrk="1" hangingPunct="1">
              <a:spcBef>
                <a:spcPts val="1800"/>
              </a:spcBef>
              <a:buClr>
                <a:srgbClr val="FF0000"/>
              </a:buClr>
              <a:buFont typeface="Arial" panose="020B0604020202020204" pitchFamily="34" charset="0"/>
              <a:buChar char="•"/>
            </a:pPr>
            <a:r>
              <a:rPr lang="en-US" altLang="en-US" sz="2100" b="1" dirty="0">
                <a:effectLst>
                  <a:outerShdw blurRad="38100" dist="38100" dir="2700000" algn="tl">
                    <a:srgbClr val="000000">
                      <a:alpha val="43137"/>
                    </a:srgbClr>
                  </a:outerShdw>
                </a:effectLst>
                <a:latin typeface="Arial" panose="020B0604020202020204" pitchFamily="34" charset="0"/>
              </a:rPr>
              <a:t>Incremental rewards</a:t>
            </a:r>
          </a:p>
          <a:p>
            <a:pPr eaLnBrk="1" hangingPunct="1">
              <a:spcBef>
                <a:spcPts val="1800"/>
              </a:spcBef>
              <a:buClr>
                <a:srgbClr val="FF0000"/>
              </a:buClr>
              <a:buFont typeface="Arial" panose="020B0604020202020204" pitchFamily="34" charset="0"/>
              <a:buChar char="•"/>
            </a:pPr>
            <a:endParaRPr lang="en-US" altLang="en-US" sz="2200" b="1" dirty="0">
              <a:effectLst>
                <a:outerShdw blurRad="38100" dist="38100" dir="2700000" algn="tl">
                  <a:srgbClr val="000000">
                    <a:alpha val="43137"/>
                  </a:srgbClr>
                </a:outerShdw>
              </a:effectLst>
              <a:latin typeface="Arial" panose="020B0604020202020204" pitchFamily="34" charset="0"/>
            </a:endParaRPr>
          </a:p>
          <a:p>
            <a:pPr marL="0" indent="0" eaLnBrk="1" hangingPunct="1">
              <a:spcBef>
                <a:spcPts val="0"/>
              </a:spcBef>
              <a:buClr>
                <a:srgbClr val="FF0000"/>
              </a:buClr>
              <a:buNone/>
            </a:pPr>
            <a:endParaRPr lang="en-US" altLang="en-US" sz="2300" b="1" dirty="0">
              <a:effectLst>
                <a:outerShdw blurRad="38100" dist="38100" dir="2700000" algn="tl">
                  <a:srgbClr val="000000">
                    <a:alpha val="43137"/>
                  </a:srgbClr>
                </a:outerShdw>
              </a:effectLst>
              <a:latin typeface="Arial" panose="020B0604020202020204" pitchFamily="34" charset="0"/>
            </a:endParaRPr>
          </a:p>
        </p:txBody>
      </p:sp>
      <p:grpSp>
        <p:nvGrpSpPr>
          <p:cNvPr id="16" name="Group 21">
            <a:extLst>
              <a:ext uri="{FF2B5EF4-FFF2-40B4-BE49-F238E27FC236}">
                <a16:creationId xmlns:a16="http://schemas.microsoft.com/office/drawing/2014/main" id="{C3B288FB-6731-40A6-9971-A309BAB67A5E}"/>
              </a:ext>
            </a:extLst>
          </p:cNvPr>
          <p:cNvGrpSpPr>
            <a:grpSpLocks/>
          </p:cNvGrpSpPr>
          <p:nvPr/>
        </p:nvGrpSpPr>
        <p:grpSpPr bwMode="auto">
          <a:xfrm>
            <a:off x="5638800" y="5107898"/>
            <a:ext cx="720312" cy="1143000"/>
            <a:chOff x="3696" y="2416"/>
            <a:chExt cx="2064" cy="1733"/>
          </a:xfrm>
        </p:grpSpPr>
        <p:sp>
          <p:nvSpPr>
            <p:cNvPr id="17" name="Freeform 22">
              <a:extLst>
                <a:ext uri="{FF2B5EF4-FFF2-40B4-BE49-F238E27FC236}">
                  <a16:creationId xmlns:a16="http://schemas.microsoft.com/office/drawing/2014/main" id="{8EEAFAFF-3A9E-420A-9AE0-15A6322BA356}"/>
                </a:ext>
              </a:extLst>
            </p:cNvPr>
            <p:cNvSpPr>
              <a:spLocks/>
            </p:cNvSpPr>
            <p:nvPr/>
          </p:nvSpPr>
          <p:spPr bwMode="auto">
            <a:xfrm>
              <a:off x="3696" y="2416"/>
              <a:ext cx="2064" cy="1733"/>
            </a:xfrm>
            <a:custGeom>
              <a:avLst/>
              <a:gdLst/>
              <a:ahLst/>
              <a:cxnLst>
                <a:cxn ang="0">
                  <a:pos x="2046" y="247"/>
                </a:cxn>
                <a:cxn ang="0">
                  <a:pos x="2008" y="216"/>
                </a:cxn>
                <a:cxn ang="0">
                  <a:pos x="2036" y="151"/>
                </a:cxn>
                <a:cxn ang="0">
                  <a:pos x="1995" y="109"/>
                </a:cxn>
                <a:cxn ang="0">
                  <a:pos x="1959" y="66"/>
                </a:cxn>
                <a:cxn ang="0">
                  <a:pos x="1894" y="50"/>
                </a:cxn>
                <a:cxn ang="0">
                  <a:pos x="1840" y="44"/>
                </a:cxn>
                <a:cxn ang="0">
                  <a:pos x="1801" y="0"/>
                </a:cxn>
                <a:cxn ang="0">
                  <a:pos x="1729" y="71"/>
                </a:cxn>
                <a:cxn ang="0">
                  <a:pos x="1624" y="211"/>
                </a:cxn>
                <a:cxn ang="0">
                  <a:pos x="1559" y="287"/>
                </a:cxn>
                <a:cxn ang="0">
                  <a:pos x="1476" y="358"/>
                </a:cxn>
                <a:cxn ang="0">
                  <a:pos x="1381" y="442"/>
                </a:cxn>
                <a:cxn ang="0">
                  <a:pos x="1329" y="486"/>
                </a:cxn>
                <a:cxn ang="0">
                  <a:pos x="1243" y="513"/>
                </a:cxn>
                <a:cxn ang="0">
                  <a:pos x="1206" y="558"/>
                </a:cxn>
                <a:cxn ang="0">
                  <a:pos x="1203" y="594"/>
                </a:cxn>
                <a:cxn ang="0">
                  <a:pos x="1173" y="563"/>
                </a:cxn>
                <a:cxn ang="0">
                  <a:pos x="1123" y="560"/>
                </a:cxn>
                <a:cxn ang="0">
                  <a:pos x="1069" y="567"/>
                </a:cxn>
                <a:cxn ang="0">
                  <a:pos x="869" y="575"/>
                </a:cxn>
                <a:cxn ang="0">
                  <a:pos x="842" y="682"/>
                </a:cxn>
                <a:cxn ang="0">
                  <a:pos x="912" y="736"/>
                </a:cxn>
                <a:cxn ang="0">
                  <a:pos x="883" y="786"/>
                </a:cxn>
                <a:cxn ang="0">
                  <a:pos x="825" y="861"/>
                </a:cxn>
                <a:cxn ang="0">
                  <a:pos x="635" y="961"/>
                </a:cxn>
                <a:cxn ang="0">
                  <a:pos x="450" y="1022"/>
                </a:cxn>
                <a:cxn ang="0">
                  <a:pos x="480" y="1074"/>
                </a:cxn>
                <a:cxn ang="0">
                  <a:pos x="410" y="1119"/>
                </a:cxn>
                <a:cxn ang="0">
                  <a:pos x="317" y="1206"/>
                </a:cxn>
                <a:cxn ang="0">
                  <a:pos x="234" y="1248"/>
                </a:cxn>
                <a:cxn ang="0">
                  <a:pos x="127" y="1291"/>
                </a:cxn>
                <a:cxn ang="0">
                  <a:pos x="51" y="1361"/>
                </a:cxn>
                <a:cxn ang="0">
                  <a:pos x="56" y="1405"/>
                </a:cxn>
                <a:cxn ang="0">
                  <a:pos x="1" y="1489"/>
                </a:cxn>
                <a:cxn ang="0">
                  <a:pos x="37" y="1522"/>
                </a:cxn>
                <a:cxn ang="0">
                  <a:pos x="57" y="1556"/>
                </a:cxn>
                <a:cxn ang="0">
                  <a:pos x="124" y="1569"/>
                </a:cxn>
                <a:cxn ang="0">
                  <a:pos x="206" y="1517"/>
                </a:cxn>
                <a:cxn ang="0">
                  <a:pos x="168" y="1615"/>
                </a:cxn>
                <a:cxn ang="0">
                  <a:pos x="268" y="1616"/>
                </a:cxn>
                <a:cxn ang="0">
                  <a:pos x="324" y="1563"/>
                </a:cxn>
                <a:cxn ang="0">
                  <a:pos x="358" y="1557"/>
                </a:cxn>
                <a:cxn ang="0">
                  <a:pos x="335" y="1617"/>
                </a:cxn>
                <a:cxn ang="0">
                  <a:pos x="385" y="1669"/>
                </a:cxn>
                <a:cxn ang="0">
                  <a:pos x="467" y="1651"/>
                </a:cxn>
                <a:cxn ang="0">
                  <a:pos x="509" y="1730"/>
                </a:cxn>
                <a:cxn ang="0">
                  <a:pos x="558" y="1694"/>
                </a:cxn>
                <a:cxn ang="0">
                  <a:pos x="665" y="1537"/>
                </a:cxn>
                <a:cxn ang="0">
                  <a:pos x="686" y="1576"/>
                </a:cxn>
                <a:cxn ang="0">
                  <a:pos x="772" y="1512"/>
                </a:cxn>
                <a:cxn ang="0">
                  <a:pos x="861" y="1382"/>
                </a:cxn>
                <a:cxn ang="0">
                  <a:pos x="921" y="1291"/>
                </a:cxn>
                <a:cxn ang="0">
                  <a:pos x="1029" y="1175"/>
                </a:cxn>
                <a:cxn ang="0">
                  <a:pos x="1128" y="1159"/>
                </a:cxn>
                <a:cxn ang="0">
                  <a:pos x="1246" y="1012"/>
                </a:cxn>
                <a:cxn ang="0">
                  <a:pos x="1403" y="891"/>
                </a:cxn>
                <a:cxn ang="0">
                  <a:pos x="1564" y="783"/>
                </a:cxn>
                <a:cxn ang="0">
                  <a:pos x="1641" y="716"/>
                </a:cxn>
                <a:cxn ang="0">
                  <a:pos x="1758" y="583"/>
                </a:cxn>
                <a:cxn ang="0">
                  <a:pos x="1855" y="473"/>
                </a:cxn>
                <a:cxn ang="0">
                  <a:pos x="1945" y="399"/>
                </a:cxn>
                <a:cxn ang="0">
                  <a:pos x="2039" y="335"/>
                </a:cxn>
              </a:cxnLst>
              <a:rect l="0" t="0" r="r" b="b"/>
              <a:pathLst>
                <a:path w="2064" h="1733">
                  <a:moveTo>
                    <a:pt x="2064" y="319"/>
                  </a:moveTo>
                  <a:lnTo>
                    <a:pt x="2063" y="315"/>
                  </a:lnTo>
                  <a:lnTo>
                    <a:pt x="2062" y="303"/>
                  </a:lnTo>
                  <a:lnTo>
                    <a:pt x="2058" y="285"/>
                  </a:lnTo>
                  <a:lnTo>
                    <a:pt x="2053" y="265"/>
                  </a:lnTo>
                  <a:lnTo>
                    <a:pt x="2046" y="247"/>
                  </a:lnTo>
                  <a:lnTo>
                    <a:pt x="2038" y="231"/>
                  </a:lnTo>
                  <a:lnTo>
                    <a:pt x="2028" y="221"/>
                  </a:lnTo>
                  <a:lnTo>
                    <a:pt x="2017" y="221"/>
                  </a:lnTo>
                  <a:lnTo>
                    <a:pt x="2008" y="223"/>
                  </a:lnTo>
                  <a:lnTo>
                    <a:pt x="2006" y="222"/>
                  </a:lnTo>
                  <a:lnTo>
                    <a:pt x="2008" y="216"/>
                  </a:lnTo>
                  <a:lnTo>
                    <a:pt x="2013" y="207"/>
                  </a:lnTo>
                  <a:lnTo>
                    <a:pt x="2019" y="196"/>
                  </a:lnTo>
                  <a:lnTo>
                    <a:pt x="2027" y="184"/>
                  </a:lnTo>
                  <a:lnTo>
                    <a:pt x="2033" y="172"/>
                  </a:lnTo>
                  <a:lnTo>
                    <a:pt x="2036" y="161"/>
                  </a:lnTo>
                  <a:lnTo>
                    <a:pt x="2036" y="151"/>
                  </a:lnTo>
                  <a:lnTo>
                    <a:pt x="2034" y="140"/>
                  </a:lnTo>
                  <a:lnTo>
                    <a:pt x="2029" y="130"/>
                  </a:lnTo>
                  <a:lnTo>
                    <a:pt x="2023" y="122"/>
                  </a:lnTo>
                  <a:lnTo>
                    <a:pt x="2015" y="114"/>
                  </a:lnTo>
                  <a:lnTo>
                    <a:pt x="2005" y="110"/>
                  </a:lnTo>
                  <a:lnTo>
                    <a:pt x="1995" y="109"/>
                  </a:lnTo>
                  <a:lnTo>
                    <a:pt x="1985" y="110"/>
                  </a:lnTo>
                  <a:lnTo>
                    <a:pt x="1976" y="110"/>
                  </a:lnTo>
                  <a:lnTo>
                    <a:pt x="1970" y="103"/>
                  </a:lnTo>
                  <a:lnTo>
                    <a:pt x="1966" y="92"/>
                  </a:lnTo>
                  <a:lnTo>
                    <a:pt x="1963" y="80"/>
                  </a:lnTo>
                  <a:lnTo>
                    <a:pt x="1959" y="66"/>
                  </a:lnTo>
                  <a:lnTo>
                    <a:pt x="1954" y="56"/>
                  </a:lnTo>
                  <a:lnTo>
                    <a:pt x="1946" y="50"/>
                  </a:lnTo>
                  <a:lnTo>
                    <a:pt x="1934" y="50"/>
                  </a:lnTo>
                  <a:lnTo>
                    <a:pt x="1920" y="52"/>
                  </a:lnTo>
                  <a:lnTo>
                    <a:pt x="1906" y="51"/>
                  </a:lnTo>
                  <a:lnTo>
                    <a:pt x="1894" y="50"/>
                  </a:lnTo>
                  <a:lnTo>
                    <a:pt x="1881" y="46"/>
                  </a:lnTo>
                  <a:lnTo>
                    <a:pt x="1870" y="44"/>
                  </a:lnTo>
                  <a:lnTo>
                    <a:pt x="1860" y="43"/>
                  </a:lnTo>
                  <a:lnTo>
                    <a:pt x="1851" y="42"/>
                  </a:lnTo>
                  <a:lnTo>
                    <a:pt x="1846" y="44"/>
                  </a:lnTo>
                  <a:lnTo>
                    <a:pt x="1840" y="44"/>
                  </a:lnTo>
                  <a:lnTo>
                    <a:pt x="1836" y="40"/>
                  </a:lnTo>
                  <a:lnTo>
                    <a:pt x="1830" y="31"/>
                  </a:lnTo>
                  <a:lnTo>
                    <a:pt x="1825" y="20"/>
                  </a:lnTo>
                  <a:lnTo>
                    <a:pt x="1818" y="11"/>
                  </a:lnTo>
                  <a:lnTo>
                    <a:pt x="1810" y="3"/>
                  </a:lnTo>
                  <a:lnTo>
                    <a:pt x="1801" y="0"/>
                  </a:lnTo>
                  <a:lnTo>
                    <a:pt x="1790" y="3"/>
                  </a:lnTo>
                  <a:lnTo>
                    <a:pt x="1782" y="9"/>
                  </a:lnTo>
                  <a:lnTo>
                    <a:pt x="1772" y="20"/>
                  </a:lnTo>
                  <a:lnTo>
                    <a:pt x="1759" y="34"/>
                  </a:lnTo>
                  <a:lnTo>
                    <a:pt x="1744" y="51"/>
                  </a:lnTo>
                  <a:lnTo>
                    <a:pt x="1729" y="71"/>
                  </a:lnTo>
                  <a:lnTo>
                    <a:pt x="1712" y="93"/>
                  </a:lnTo>
                  <a:lnTo>
                    <a:pt x="1694" y="117"/>
                  </a:lnTo>
                  <a:lnTo>
                    <a:pt x="1676" y="141"/>
                  </a:lnTo>
                  <a:lnTo>
                    <a:pt x="1657" y="166"/>
                  </a:lnTo>
                  <a:lnTo>
                    <a:pt x="1641" y="189"/>
                  </a:lnTo>
                  <a:lnTo>
                    <a:pt x="1624" y="211"/>
                  </a:lnTo>
                  <a:lnTo>
                    <a:pt x="1608" y="231"/>
                  </a:lnTo>
                  <a:lnTo>
                    <a:pt x="1594" y="249"/>
                  </a:lnTo>
                  <a:lnTo>
                    <a:pt x="1583" y="264"/>
                  </a:lnTo>
                  <a:lnTo>
                    <a:pt x="1573" y="275"/>
                  </a:lnTo>
                  <a:lnTo>
                    <a:pt x="1566" y="281"/>
                  </a:lnTo>
                  <a:lnTo>
                    <a:pt x="1559" y="287"/>
                  </a:lnTo>
                  <a:lnTo>
                    <a:pt x="1549" y="295"/>
                  </a:lnTo>
                  <a:lnTo>
                    <a:pt x="1538" y="305"/>
                  </a:lnTo>
                  <a:lnTo>
                    <a:pt x="1524" y="316"/>
                  </a:lnTo>
                  <a:lnTo>
                    <a:pt x="1509" y="329"/>
                  </a:lnTo>
                  <a:lnTo>
                    <a:pt x="1493" y="343"/>
                  </a:lnTo>
                  <a:lnTo>
                    <a:pt x="1476" y="358"/>
                  </a:lnTo>
                  <a:lnTo>
                    <a:pt x="1458" y="373"/>
                  </a:lnTo>
                  <a:lnTo>
                    <a:pt x="1440" y="387"/>
                  </a:lnTo>
                  <a:lnTo>
                    <a:pt x="1424" y="403"/>
                  </a:lnTo>
                  <a:lnTo>
                    <a:pt x="1408" y="416"/>
                  </a:lnTo>
                  <a:lnTo>
                    <a:pt x="1393" y="430"/>
                  </a:lnTo>
                  <a:lnTo>
                    <a:pt x="1381" y="442"/>
                  </a:lnTo>
                  <a:lnTo>
                    <a:pt x="1370" y="453"/>
                  </a:lnTo>
                  <a:lnTo>
                    <a:pt x="1362" y="461"/>
                  </a:lnTo>
                  <a:lnTo>
                    <a:pt x="1357" y="467"/>
                  </a:lnTo>
                  <a:lnTo>
                    <a:pt x="1350" y="475"/>
                  </a:lnTo>
                  <a:lnTo>
                    <a:pt x="1341" y="481"/>
                  </a:lnTo>
                  <a:lnTo>
                    <a:pt x="1329" y="486"/>
                  </a:lnTo>
                  <a:lnTo>
                    <a:pt x="1315" y="492"/>
                  </a:lnTo>
                  <a:lnTo>
                    <a:pt x="1302" y="496"/>
                  </a:lnTo>
                  <a:lnTo>
                    <a:pt x="1287" y="500"/>
                  </a:lnTo>
                  <a:lnTo>
                    <a:pt x="1272" y="504"/>
                  </a:lnTo>
                  <a:lnTo>
                    <a:pt x="1256" y="509"/>
                  </a:lnTo>
                  <a:lnTo>
                    <a:pt x="1243" y="513"/>
                  </a:lnTo>
                  <a:lnTo>
                    <a:pt x="1231" y="519"/>
                  </a:lnTo>
                  <a:lnTo>
                    <a:pt x="1220" y="524"/>
                  </a:lnTo>
                  <a:lnTo>
                    <a:pt x="1212" y="531"/>
                  </a:lnTo>
                  <a:lnTo>
                    <a:pt x="1206" y="539"/>
                  </a:lnTo>
                  <a:lnTo>
                    <a:pt x="1204" y="548"/>
                  </a:lnTo>
                  <a:lnTo>
                    <a:pt x="1206" y="558"/>
                  </a:lnTo>
                  <a:lnTo>
                    <a:pt x="1213" y="570"/>
                  </a:lnTo>
                  <a:lnTo>
                    <a:pt x="1215" y="575"/>
                  </a:lnTo>
                  <a:lnTo>
                    <a:pt x="1214" y="582"/>
                  </a:lnTo>
                  <a:lnTo>
                    <a:pt x="1212" y="588"/>
                  </a:lnTo>
                  <a:lnTo>
                    <a:pt x="1207" y="592"/>
                  </a:lnTo>
                  <a:lnTo>
                    <a:pt x="1203" y="594"/>
                  </a:lnTo>
                  <a:lnTo>
                    <a:pt x="1197" y="594"/>
                  </a:lnTo>
                  <a:lnTo>
                    <a:pt x="1193" y="591"/>
                  </a:lnTo>
                  <a:lnTo>
                    <a:pt x="1190" y="584"/>
                  </a:lnTo>
                  <a:lnTo>
                    <a:pt x="1185" y="575"/>
                  </a:lnTo>
                  <a:lnTo>
                    <a:pt x="1180" y="569"/>
                  </a:lnTo>
                  <a:lnTo>
                    <a:pt x="1173" y="563"/>
                  </a:lnTo>
                  <a:lnTo>
                    <a:pt x="1164" y="559"/>
                  </a:lnTo>
                  <a:lnTo>
                    <a:pt x="1156" y="557"/>
                  </a:lnTo>
                  <a:lnTo>
                    <a:pt x="1147" y="555"/>
                  </a:lnTo>
                  <a:lnTo>
                    <a:pt x="1141" y="555"/>
                  </a:lnTo>
                  <a:lnTo>
                    <a:pt x="1134" y="557"/>
                  </a:lnTo>
                  <a:lnTo>
                    <a:pt x="1123" y="560"/>
                  </a:lnTo>
                  <a:lnTo>
                    <a:pt x="1114" y="562"/>
                  </a:lnTo>
                  <a:lnTo>
                    <a:pt x="1106" y="565"/>
                  </a:lnTo>
                  <a:lnTo>
                    <a:pt x="1098" y="567"/>
                  </a:lnTo>
                  <a:lnTo>
                    <a:pt x="1089" y="568"/>
                  </a:lnTo>
                  <a:lnTo>
                    <a:pt x="1080" y="568"/>
                  </a:lnTo>
                  <a:lnTo>
                    <a:pt x="1069" y="567"/>
                  </a:lnTo>
                  <a:lnTo>
                    <a:pt x="1056" y="564"/>
                  </a:lnTo>
                  <a:lnTo>
                    <a:pt x="1002" y="555"/>
                  </a:lnTo>
                  <a:lnTo>
                    <a:pt x="958" y="553"/>
                  </a:lnTo>
                  <a:lnTo>
                    <a:pt x="921" y="557"/>
                  </a:lnTo>
                  <a:lnTo>
                    <a:pt x="892" y="564"/>
                  </a:lnTo>
                  <a:lnTo>
                    <a:pt x="869" y="575"/>
                  </a:lnTo>
                  <a:lnTo>
                    <a:pt x="852" y="591"/>
                  </a:lnTo>
                  <a:lnTo>
                    <a:pt x="841" y="608"/>
                  </a:lnTo>
                  <a:lnTo>
                    <a:pt x="834" y="626"/>
                  </a:lnTo>
                  <a:lnTo>
                    <a:pt x="833" y="646"/>
                  </a:lnTo>
                  <a:lnTo>
                    <a:pt x="835" y="665"/>
                  </a:lnTo>
                  <a:lnTo>
                    <a:pt x="842" y="682"/>
                  </a:lnTo>
                  <a:lnTo>
                    <a:pt x="851" y="699"/>
                  </a:lnTo>
                  <a:lnTo>
                    <a:pt x="863" y="714"/>
                  </a:lnTo>
                  <a:lnTo>
                    <a:pt x="877" y="725"/>
                  </a:lnTo>
                  <a:lnTo>
                    <a:pt x="892" y="731"/>
                  </a:lnTo>
                  <a:lnTo>
                    <a:pt x="909" y="734"/>
                  </a:lnTo>
                  <a:lnTo>
                    <a:pt x="912" y="736"/>
                  </a:lnTo>
                  <a:lnTo>
                    <a:pt x="911" y="740"/>
                  </a:lnTo>
                  <a:lnTo>
                    <a:pt x="907" y="747"/>
                  </a:lnTo>
                  <a:lnTo>
                    <a:pt x="900" y="756"/>
                  </a:lnTo>
                  <a:lnTo>
                    <a:pt x="892" y="766"/>
                  </a:lnTo>
                  <a:lnTo>
                    <a:pt x="887" y="776"/>
                  </a:lnTo>
                  <a:lnTo>
                    <a:pt x="883" y="786"/>
                  </a:lnTo>
                  <a:lnTo>
                    <a:pt x="884" y="794"/>
                  </a:lnTo>
                  <a:lnTo>
                    <a:pt x="884" y="804"/>
                  </a:lnTo>
                  <a:lnTo>
                    <a:pt x="878" y="816"/>
                  </a:lnTo>
                  <a:lnTo>
                    <a:pt x="865" y="829"/>
                  </a:lnTo>
                  <a:lnTo>
                    <a:pt x="848" y="844"/>
                  </a:lnTo>
                  <a:lnTo>
                    <a:pt x="825" y="861"/>
                  </a:lnTo>
                  <a:lnTo>
                    <a:pt x="799" y="877"/>
                  </a:lnTo>
                  <a:lnTo>
                    <a:pt x="770" y="894"/>
                  </a:lnTo>
                  <a:lnTo>
                    <a:pt x="737" y="912"/>
                  </a:lnTo>
                  <a:lnTo>
                    <a:pt x="704" y="929"/>
                  </a:lnTo>
                  <a:lnTo>
                    <a:pt x="669" y="945"/>
                  </a:lnTo>
                  <a:lnTo>
                    <a:pt x="635" y="961"/>
                  </a:lnTo>
                  <a:lnTo>
                    <a:pt x="600" y="974"/>
                  </a:lnTo>
                  <a:lnTo>
                    <a:pt x="568" y="988"/>
                  </a:lnTo>
                  <a:lnTo>
                    <a:pt x="537" y="998"/>
                  </a:lnTo>
                  <a:lnTo>
                    <a:pt x="509" y="1007"/>
                  </a:lnTo>
                  <a:lnTo>
                    <a:pt x="485" y="1012"/>
                  </a:lnTo>
                  <a:lnTo>
                    <a:pt x="450" y="1022"/>
                  </a:lnTo>
                  <a:lnTo>
                    <a:pt x="433" y="1032"/>
                  </a:lnTo>
                  <a:lnTo>
                    <a:pt x="431" y="1043"/>
                  </a:lnTo>
                  <a:lnTo>
                    <a:pt x="439" y="1053"/>
                  </a:lnTo>
                  <a:lnTo>
                    <a:pt x="452" y="1062"/>
                  </a:lnTo>
                  <a:lnTo>
                    <a:pt x="468" y="1070"/>
                  </a:lnTo>
                  <a:lnTo>
                    <a:pt x="480" y="1074"/>
                  </a:lnTo>
                  <a:lnTo>
                    <a:pt x="485" y="1077"/>
                  </a:lnTo>
                  <a:lnTo>
                    <a:pt x="480" y="1079"/>
                  </a:lnTo>
                  <a:lnTo>
                    <a:pt x="469" y="1084"/>
                  </a:lnTo>
                  <a:lnTo>
                    <a:pt x="452" y="1093"/>
                  </a:lnTo>
                  <a:lnTo>
                    <a:pt x="432" y="1105"/>
                  </a:lnTo>
                  <a:lnTo>
                    <a:pt x="410" y="1119"/>
                  </a:lnTo>
                  <a:lnTo>
                    <a:pt x="388" y="1136"/>
                  </a:lnTo>
                  <a:lnTo>
                    <a:pt x="366" y="1155"/>
                  </a:lnTo>
                  <a:lnTo>
                    <a:pt x="349" y="1175"/>
                  </a:lnTo>
                  <a:lnTo>
                    <a:pt x="339" y="1186"/>
                  </a:lnTo>
                  <a:lnTo>
                    <a:pt x="329" y="1197"/>
                  </a:lnTo>
                  <a:lnTo>
                    <a:pt x="317" y="1206"/>
                  </a:lnTo>
                  <a:lnTo>
                    <a:pt x="305" y="1215"/>
                  </a:lnTo>
                  <a:lnTo>
                    <a:pt x="293" y="1223"/>
                  </a:lnTo>
                  <a:lnTo>
                    <a:pt x="278" y="1229"/>
                  </a:lnTo>
                  <a:lnTo>
                    <a:pt x="264" y="1236"/>
                  </a:lnTo>
                  <a:lnTo>
                    <a:pt x="250" y="1243"/>
                  </a:lnTo>
                  <a:lnTo>
                    <a:pt x="234" y="1248"/>
                  </a:lnTo>
                  <a:lnTo>
                    <a:pt x="217" y="1255"/>
                  </a:lnTo>
                  <a:lnTo>
                    <a:pt x="200" y="1260"/>
                  </a:lnTo>
                  <a:lnTo>
                    <a:pt x="183" y="1267"/>
                  </a:lnTo>
                  <a:lnTo>
                    <a:pt x="165" y="1275"/>
                  </a:lnTo>
                  <a:lnTo>
                    <a:pt x="146" y="1283"/>
                  </a:lnTo>
                  <a:lnTo>
                    <a:pt x="127" y="1291"/>
                  </a:lnTo>
                  <a:lnTo>
                    <a:pt x="107" y="1301"/>
                  </a:lnTo>
                  <a:lnTo>
                    <a:pt x="94" y="1309"/>
                  </a:lnTo>
                  <a:lnTo>
                    <a:pt x="79" y="1321"/>
                  </a:lnTo>
                  <a:lnTo>
                    <a:pt x="68" y="1334"/>
                  </a:lnTo>
                  <a:lnTo>
                    <a:pt x="58" y="1347"/>
                  </a:lnTo>
                  <a:lnTo>
                    <a:pt x="51" y="1361"/>
                  </a:lnTo>
                  <a:lnTo>
                    <a:pt x="49" y="1372"/>
                  </a:lnTo>
                  <a:lnTo>
                    <a:pt x="52" y="1380"/>
                  </a:lnTo>
                  <a:lnTo>
                    <a:pt x="61" y="1384"/>
                  </a:lnTo>
                  <a:lnTo>
                    <a:pt x="68" y="1387"/>
                  </a:lnTo>
                  <a:lnTo>
                    <a:pt x="66" y="1395"/>
                  </a:lnTo>
                  <a:lnTo>
                    <a:pt x="56" y="1405"/>
                  </a:lnTo>
                  <a:lnTo>
                    <a:pt x="42" y="1419"/>
                  </a:lnTo>
                  <a:lnTo>
                    <a:pt x="28" y="1432"/>
                  </a:lnTo>
                  <a:lnTo>
                    <a:pt x="14" y="1448"/>
                  </a:lnTo>
                  <a:lnTo>
                    <a:pt x="4" y="1462"/>
                  </a:lnTo>
                  <a:lnTo>
                    <a:pt x="0" y="1477"/>
                  </a:lnTo>
                  <a:lnTo>
                    <a:pt x="1" y="1489"/>
                  </a:lnTo>
                  <a:lnTo>
                    <a:pt x="6" y="1499"/>
                  </a:lnTo>
                  <a:lnTo>
                    <a:pt x="12" y="1507"/>
                  </a:lnTo>
                  <a:lnTo>
                    <a:pt x="19" y="1513"/>
                  </a:lnTo>
                  <a:lnTo>
                    <a:pt x="26" y="1518"/>
                  </a:lnTo>
                  <a:lnTo>
                    <a:pt x="32" y="1520"/>
                  </a:lnTo>
                  <a:lnTo>
                    <a:pt x="37" y="1522"/>
                  </a:lnTo>
                  <a:lnTo>
                    <a:pt x="38" y="1522"/>
                  </a:lnTo>
                  <a:lnTo>
                    <a:pt x="39" y="1524"/>
                  </a:lnTo>
                  <a:lnTo>
                    <a:pt x="41" y="1529"/>
                  </a:lnTo>
                  <a:lnTo>
                    <a:pt x="46" y="1537"/>
                  </a:lnTo>
                  <a:lnTo>
                    <a:pt x="51" y="1546"/>
                  </a:lnTo>
                  <a:lnTo>
                    <a:pt x="57" y="1556"/>
                  </a:lnTo>
                  <a:lnTo>
                    <a:pt x="63" y="1566"/>
                  </a:lnTo>
                  <a:lnTo>
                    <a:pt x="69" y="1575"/>
                  </a:lnTo>
                  <a:lnTo>
                    <a:pt x="75" y="1582"/>
                  </a:lnTo>
                  <a:lnTo>
                    <a:pt x="85" y="1585"/>
                  </a:lnTo>
                  <a:lnTo>
                    <a:pt x="101" y="1579"/>
                  </a:lnTo>
                  <a:lnTo>
                    <a:pt x="124" y="1569"/>
                  </a:lnTo>
                  <a:lnTo>
                    <a:pt x="147" y="1555"/>
                  </a:lnTo>
                  <a:lnTo>
                    <a:pt x="170" y="1540"/>
                  </a:lnTo>
                  <a:lnTo>
                    <a:pt x="190" y="1527"/>
                  </a:lnTo>
                  <a:lnTo>
                    <a:pt x="204" y="1517"/>
                  </a:lnTo>
                  <a:lnTo>
                    <a:pt x="209" y="1513"/>
                  </a:lnTo>
                  <a:lnTo>
                    <a:pt x="206" y="1517"/>
                  </a:lnTo>
                  <a:lnTo>
                    <a:pt x="199" y="1527"/>
                  </a:lnTo>
                  <a:lnTo>
                    <a:pt x="189" y="1541"/>
                  </a:lnTo>
                  <a:lnTo>
                    <a:pt x="179" y="1559"/>
                  </a:lnTo>
                  <a:lnTo>
                    <a:pt x="172" y="1578"/>
                  </a:lnTo>
                  <a:lnTo>
                    <a:pt x="167" y="1598"/>
                  </a:lnTo>
                  <a:lnTo>
                    <a:pt x="168" y="1615"/>
                  </a:lnTo>
                  <a:lnTo>
                    <a:pt x="177" y="1629"/>
                  </a:lnTo>
                  <a:lnTo>
                    <a:pt x="193" y="1637"/>
                  </a:lnTo>
                  <a:lnTo>
                    <a:pt x="211" y="1639"/>
                  </a:lnTo>
                  <a:lnTo>
                    <a:pt x="231" y="1635"/>
                  </a:lnTo>
                  <a:lnTo>
                    <a:pt x="251" y="1627"/>
                  </a:lnTo>
                  <a:lnTo>
                    <a:pt x="268" y="1616"/>
                  </a:lnTo>
                  <a:lnTo>
                    <a:pt x="284" y="1604"/>
                  </a:lnTo>
                  <a:lnTo>
                    <a:pt x="296" y="1592"/>
                  </a:lnTo>
                  <a:lnTo>
                    <a:pt x="303" y="1582"/>
                  </a:lnTo>
                  <a:lnTo>
                    <a:pt x="307" y="1575"/>
                  </a:lnTo>
                  <a:lnTo>
                    <a:pt x="315" y="1569"/>
                  </a:lnTo>
                  <a:lnTo>
                    <a:pt x="324" y="1563"/>
                  </a:lnTo>
                  <a:lnTo>
                    <a:pt x="334" y="1560"/>
                  </a:lnTo>
                  <a:lnTo>
                    <a:pt x="343" y="1558"/>
                  </a:lnTo>
                  <a:lnTo>
                    <a:pt x="351" y="1556"/>
                  </a:lnTo>
                  <a:lnTo>
                    <a:pt x="356" y="1555"/>
                  </a:lnTo>
                  <a:lnTo>
                    <a:pt x="359" y="1555"/>
                  </a:lnTo>
                  <a:lnTo>
                    <a:pt x="358" y="1557"/>
                  </a:lnTo>
                  <a:lnTo>
                    <a:pt x="353" y="1561"/>
                  </a:lnTo>
                  <a:lnTo>
                    <a:pt x="348" y="1570"/>
                  </a:lnTo>
                  <a:lnTo>
                    <a:pt x="342" y="1580"/>
                  </a:lnTo>
                  <a:lnTo>
                    <a:pt x="338" y="1591"/>
                  </a:lnTo>
                  <a:lnTo>
                    <a:pt x="334" y="1604"/>
                  </a:lnTo>
                  <a:lnTo>
                    <a:pt x="335" y="1617"/>
                  </a:lnTo>
                  <a:lnTo>
                    <a:pt x="340" y="1629"/>
                  </a:lnTo>
                  <a:lnTo>
                    <a:pt x="348" y="1640"/>
                  </a:lnTo>
                  <a:lnTo>
                    <a:pt x="358" y="1650"/>
                  </a:lnTo>
                  <a:lnTo>
                    <a:pt x="368" y="1658"/>
                  </a:lnTo>
                  <a:lnTo>
                    <a:pt x="376" y="1665"/>
                  </a:lnTo>
                  <a:lnTo>
                    <a:pt x="385" y="1669"/>
                  </a:lnTo>
                  <a:lnTo>
                    <a:pt x="393" y="1674"/>
                  </a:lnTo>
                  <a:lnTo>
                    <a:pt x="398" y="1675"/>
                  </a:lnTo>
                  <a:lnTo>
                    <a:pt x="400" y="1676"/>
                  </a:lnTo>
                  <a:lnTo>
                    <a:pt x="475" y="1620"/>
                  </a:lnTo>
                  <a:lnTo>
                    <a:pt x="471" y="1629"/>
                  </a:lnTo>
                  <a:lnTo>
                    <a:pt x="467" y="1651"/>
                  </a:lnTo>
                  <a:lnTo>
                    <a:pt x="462" y="1680"/>
                  </a:lnTo>
                  <a:lnTo>
                    <a:pt x="466" y="1713"/>
                  </a:lnTo>
                  <a:lnTo>
                    <a:pt x="471" y="1725"/>
                  </a:lnTo>
                  <a:lnTo>
                    <a:pt x="481" y="1732"/>
                  </a:lnTo>
                  <a:lnTo>
                    <a:pt x="495" y="1733"/>
                  </a:lnTo>
                  <a:lnTo>
                    <a:pt x="509" y="1730"/>
                  </a:lnTo>
                  <a:lnTo>
                    <a:pt x="522" y="1727"/>
                  </a:lnTo>
                  <a:lnTo>
                    <a:pt x="534" y="1723"/>
                  </a:lnTo>
                  <a:lnTo>
                    <a:pt x="541" y="1718"/>
                  </a:lnTo>
                  <a:lnTo>
                    <a:pt x="545" y="1717"/>
                  </a:lnTo>
                  <a:lnTo>
                    <a:pt x="548" y="1710"/>
                  </a:lnTo>
                  <a:lnTo>
                    <a:pt x="558" y="1694"/>
                  </a:lnTo>
                  <a:lnTo>
                    <a:pt x="573" y="1669"/>
                  </a:lnTo>
                  <a:lnTo>
                    <a:pt x="591" y="1640"/>
                  </a:lnTo>
                  <a:lnTo>
                    <a:pt x="610" y="1610"/>
                  </a:lnTo>
                  <a:lnTo>
                    <a:pt x="630" y="1580"/>
                  </a:lnTo>
                  <a:lnTo>
                    <a:pt x="649" y="1555"/>
                  </a:lnTo>
                  <a:lnTo>
                    <a:pt x="665" y="1537"/>
                  </a:lnTo>
                  <a:lnTo>
                    <a:pt x="675" y="1529"/>
                  </a:lnTo>
                  <a:lnTo>
                    <a:pt x="679" y="1532"/>
                  </a:lnTo>
                  <a:lnTo>
                    <a:pt x="681" y="1541"/>
                  </a:lnTo>
                  <a:lnTo>
                    <a:pt x="681" y="1555"/>
                  </a:lnTo>
                  <a:lnTo>
                    <a:pt x="682" y="1567"/>
                  </a:lnTo>
                  <a:lnTo>
                    <a:pt x="686" y="1576"/>
                  </a:lnTo>
                  <a:lnTo>
                    <a:pt x="697" y="1578"/>
                  </a:lnTo>
                  <a:lnTo>
                    <a:pt x="716" y="1569"/>
                  </a:lnTo>
                  <a:lnTo>
                    <a:pt x="730" y="1559"/>
                  </a:lnTo>
                  <a:lnTo>
                    <a:pt x="743" y="1547"/>
                  </a:lnTo>
                  <a:lnTo>
                    <a:pt x="757" y="1530"/>
                  </a:lnTo>
                  <a:lnTo>
                    <a:pt x="772" y="1512"/>
                  </a:lnTo>
                  <a:lnTo>
                    <a:pt x="788" y="1492"/>
                  </a:lnTo>
                  <a:lnTo>
                    <a:pt x="803" y="1471"/>
                  </a:lnTo>
                  <a:lnTo>
                    <a:pt x="818" y="1449"/>
                  </a:lnTo>
                  <a:lnTo>
                    <a:pt x="833" y="1426"/>
                  </a:lnTo>
                  <a:lnTo>
                    <a:pt x="848" y="1404"/>
                  </a:lnTo>
                  <a:lnTo>
                    <a:pt x="861" y="1382"/>
                  </a:lnTo>
                  <a:lnTo>
                    <a:pt x="874" y="1362"/>
                  </a:lnTo>
                  <a:lnTo>
                    <a:pt x="887" y="1342"/>
                  </a:lnTo>
                  <a:lnTo>
                    <a:pt x="898" y="1325"/>
                  </a:lnTo>
                  <a:lnTo>
                    <a:pt x="907" y="1311"/>
                  </a:lnTo>
                  <a:lnTo>
                    <a:pt x="914" y="1298"/>
                  </a:lnTo>
                  <a:lnTo>
                    <a:pt x="921" y="1291"/>
                  </a:lnTo>
                  <a:lnTo>
                    <a:pt x="930" y="1281"/>
                  </a:lnTo>
                  <a:lnTo>
                    <a:pt x="942" y="1265"/>
                  </a:lnTo>
                  <a:lnTo>
                    <a:pt x="958" y="1245"/>
                  </a:lnTo>
                  <a:lnTo>
                    <a:pt x="978" y="1223"/>
                  </a:lnTo>
                  <a:lnTo>
                    <a:pt x="1002" y="1198"/>
                  </a:lnTo>
                  <a:lnTo>
                    <a:pt x="1029" y="1175"/>
                  </a:lnTo>
                  <a:lnTo>
                    <a:pt x="1058" y="1151"/>
                  </a:lnTo>
                  <a:lnTo>
                    <a:pt x="1092" y="1131"/>
                  </a:lnTo>
                  <a:lnTo>
                    <a:pt x="1107" y="1129"/>
                  </a:lnTo>
                  <a:lnTo>
                    <a:pt x="1116" y="1137"/>
                  </a:lnTo>
                  <a:lnTo>
                    <a:pt x="1122" y="1149"/>
                  </a:lnTo>
                  <a:lnTo>
                    <a:pt x="1128" y="1159"/>
                  </a:lnTo>
                  <a:lnTo>
                    <a:pt x="1138" y="1160"/>
                  </a:lnTo>
                  <a:lnTo>
                    <a:pt x="1155" y="1145"/>
                  </a:lnTo>
                  <a:lnTo>
                    <a:pt x="1182" y="1107"/>
                  </a:lnTo>
                  <a:lnTo>
                    <a:pt x="1222" y="1040"/>
                  </a:lnTo>
                  <a:lnTo>
                    <a:pt x="1232" y="1027"/>
                  </a:lnTo>
                  <a:lnTo>
                    <a:pt x="1246" y="1012"/>
                  </a:lnTo>
                  <a:lnTo>
                    <a:pt x="1265" y="994"/>
                  </a:lnTo>
                  <a:lnTo>
                    <a:pt x="1289" y="975"/>
                  </a:lnTo>
                  <a:lnTo>
                    <a:pt x="1314" y="955"/>
                  </a:lnTo>
                  <a:lnTo>
                    <a:pt x="1343" y="934"/>
                  </a:lnTo>
                  <a:lnTo>
                    <a:pt x="1373" y="912"/>
                  </a:lnTo>
                  <a:lnTo>
                    <a:pt x="1403" y="891"/>
                  </a:lnTo>
                  <a:lnTo>
                    <a:pt x="1435" y="870"/>
                  </a:lnTo>
                  <a:lnTo>
                    <a:pt x="1465" y="848"/>
                  </a:lnTo>
                  <a:lnTo>
                    <a:pt x="1494" y="829"/>
                  </a:lnTo>
                  <a:lnTo>
                    <a:pt x="1519" y="812"/>
                  </a:lnTo>
                  <a:lnTo>
                    <a:pt x="1544" y="796"/>
                  </a:lnTo>
                  <a:lnTo>
                    <a:pt x="1564" y="783"/>
                  </a:lnTo>
                  <a:lnTo>
                    <a:pt x="1579" y="773"/>
                  </a:lnTo>
                  <a:lnTo>
                    <a:pt x="1589" y="766"/>
                  </a:lnTo>
                  <a:lnTo>
                    <a:pt x="1598" y="758"/>
                  </a:lnTo>
                  <a:lnTo>
                    <a:pt x="1611" y="748"/>
                  </a:lnTo>
                  <a:lnTo>
                    <a:pt x="1625" y="734"/>
                  </a:lnTo>
                  <a:lnTo>
                    <a:pt x="1641" y="716"/>
                  </a:lnTo>
                  <a:lnTo>
                    <a:pt x="1659" y="697"/>
                  </a:lnTo>
                  <a:lnTo>
                    <a:pt x="1677" y="676"/>
                  </a:lnTo>
                  <a:lnTo>
                    <a:pt x="1696" y="653"/>
                  </a:lnTo>
                  <a:lnTo>
                    <a:pt x="1718" y="630"/>
                  </a:lnTo>
                  <a:lnTo>
                    <a:pt x="1738" y="607"/>
                  </a:lnTo>
                  <a:lnTo>
                    <a:pt x="1758" y="583"/>
                  </a:lnTo>
                  <a:lnTo>
                    <a:pt x="1777" y="560"/>
                  </a:lnTo>
                  <a:lnTo>
                    <a:pt x="1796" y="539"/>
                  </a:lnTo>
                  <a:lnTo>
                    <a:pt x="1813" y="519"/>
                  </a:lnTo>
                  <a:lnTo>
                    <a:pt x="1829" y="501"/>
                  </a:lnTo>
                  <a:lnTo>
                    <a:pt x="1843" y="485"/>
                  </a:lnTo>
                  <a:lnTo>
                    <a:pt x="1855" y="473"/>
                  </a:lnTo>
                  <a:lnTo>
                    <a:pt x="1866" y="462"/>
                  </a:lnTo>
                  <a:lnTo>
                    <a:pt x="1879" y="450"/>
                  </a:lnTo>
                  <a:lnTo>
                    <a:pt x="1895" y="437"/>
                  </a:lnTo>
                  <a:lnTo>
                    <a:pt x="1910" y="425"/>
                  </a:lnTo>
                  <a:lnTo>
                    <a:pt x="1928" y="412"/>
                  </a:lnTo>
                  <a:lnTo>
                    <a:pt x="1945" y="399"/>
                  </a:lnTo>
                  <a:lnTo>
                    <a:pt x="1963" y="387"/>
                  </a:lnTo>
                  <a:lnTo>
                    <a:pt x="1980" y="375"/>
                  </a:lnTo>
                  <a:lnTo>
                    <a:pt x="1997" y="364"/>
                  </a:lnTo>
                  <a:lnTo>
                    <a:pt x="2013" y="353"/>
                  </a:lnTo>
                  <a:lnTo>
                    <a:pt x="2026" y="344"/>
                  </a:lnTo>
                  <a:lnTo>
                    <a:pt x="2039" y="335"/>
                  </a:lnTo>
                  <a:lnTo>
                    <a:pt x="2050" y="328"/>
                  </a:lnTo>
                  <a:lnTo>
                    <a:pt x="2057" y="324"/>
                  </a:lnTo>
                  <a:lnTo>
                    <a:pt x="2062" y="320"/>
                  </a:lnTo>
                  <a:lnTo>
                    <a:pt x="2064" y="319"/>
                  </a:lnTo>
                  <a:close/>
                </a:path>
              </a:pathLst>
            </a:custGeom>
            <a:solidFill>
              <a:srgbClr val="000000"/>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18" name="Freeform 23">
              <a:extLst>
                <a:ext uri="{FF2B5EF4-FFF2-40B4-BE49-F238E27FC236}">
                  <a16:creationId xmlns:a16="http://schemas.microsoft.com/office/drawing/2014/main" id="{C9F5CDEB-D44E-4D45-B6D3-1CEC471C6130}"/>
                </a:ext>
              </a:extLst>
            </p:cNvPr>
            <p:cNvSpPr>
              <a:spLocks/>
            </p:cNvSpPr>
            <p:nvPr/>
          </p:nvSpPr>
          <p:spPr bwMode="auto">
            <a:xfrm>
              <a:off x="4202" y="2490"/>
              <a:ext cx="1308" cy="1612"/>
            </a:xfrm>
            <a:custGeom>
              <a:avLst/>
              <a:gdLst/>
              <a:ahLst/>
              <a:cxnLst>
                <a:cxn ang="0">
                  <a:pos x="1272" y="22"/>
                </a:cxn>
                <a:cxn ang="0">
                  <a:pos x="1238" y="66"/>
                </a:cxn>
                <a:cxn ang="0">
                  <a:pos x="1189" y="129"/>
                </a:cxn>
                <a:cxn ang="0">
                  <a:pos x="1138" y="195"/>
                </a:cxn>
                <a:cxn ang="0">
                  <a:pos x="1099" y="245"/>
                </a:cxn>
                <a:cxn ang="0">
                  <a:pos x="1081" y="271"/>
                </a:cxn>
                <a:cxn ang="0">
                  <a:pos x="1064" y="324"/>
                </a:cxn>
                <a:cxn ang="0">
                  <a:pos x="1051" y="371"/>
                </a:cxn>
                <a:cxn ang="0">
                  <a:pos x="1038" y="396"/>
                </a:cxn>
                <a:cxn ang="0">
                  <a:pos x="990" y="467"/>
                </a:cxn>
                <a:cxn ang="0">
                  <a:pos x="944" y="526"/>
                </a:cxn>
                <a:cxn ang="0">
                  <a:pos x="889" y="580"/>
                </a:cxn>
                <a:cxn ang="0">
                  <a:pos x="824" y="646"/>
                </a:cxn>
                <a:cxn ang="0">
                  <a:pos x="649" y="841"/>
                </a:cxn>
                <a:cxn ang="0">
                  <a:pos x="562" y="951"/>
                </a:cxn>
                <a:cxn ang="0">
                  <a:pos x="517" y="1003"/>
                </a:cxn>
                <a:cxn ang="0">
                  <a:pos x="449" y="1077"/>
                </a:cxn>
                <a:cxn ang="0">
                  <a:pos x="376" y="1156"/>
                </a:cxn>
                <a:cxn ang="0">
                  <a:pos x="316" y="1220"/>
                </a:cxn>
                <a:cxn ang="0">
                  <a:pos x="273" y="1260"/>
                </a:cxn>
                <a:cxn ang="0">
                  <a:pos x="217" y="1314"/>
                </a:cxn>
                <a:cxn ang="0">
                  <a:pos x="155" y="1377"/>
                </a:cxn>
                <a:cxn ang="0">
                  <a:pos x="86" y="1456"/>
                </a:cxn>
                <a:cxn ang="0">
                  <a:pos x="25" y="1559"/>
                </a:cxn>
                <a:cxn ang="0">
                  <a:pos x="0" y="1612"/>
                </a:cxn>
                <a:cxn ang="0">
                  <a:pos x="313" y="1257"/>
                </a:cxn>
                <a:cxn ang="0">
                  <a:pos x="302" y="1281"/>
                </a:cxn>
                <a:cxn ang="0">
                  <a:pos x="279" y="1327"/>
                </a:cxn>
                <a:cxn ang="0">
                  <a:pos x="258" y="1356"/>
                </a:cxn>
                <a:cxn ang="0">
                  <a:pos x="231" y="1392"/>
                </a:cxn>
                <a:cxn ang="0">
                  <a:pos x="213" y="1421"/>
                </a:cxn>
                <a:cxn ang="0">
                  <a:pos x="218" y="1418"/>
                </a:cxn>
                <a:cxn ang="0">
                  <a:pos x="254" y="1386"/>
                </a:cxn>
                <a:cxn ang="0">
                  <a:pos x="301" y="1319"/>
                </a:cxn>
                <a:cxn ang="0">
                  <a:pos x="343" y="1244"/>
                </a:cxn>
                <a:cxn ang="0">
                  <a:pos x="384" y="1184"/>
                </a:cxn>
                <a:cxn ang="0">
                  <a:pos x="425" y="1138"/>
                </a:cxn>
                <a:cxn ang="0">
                  <a:pos x="463" y="1097"/>
                </a:cxn>
                <a:cxn ang="0">
                  <a:pos x="508" y="1046"/>
                </a:cxn>
                <a:cxn ang="0">
                  <a:pos x="551" y="997"/>
                </a:cxn>
                <a:cxn ang="0">
                  <a:pos x="583" y="959"/>
                </a:cxn>
                <a:cxn ang="0">
                  <a:pos x="597" y="945"/>
                </a:cxn>
                <a:cxn ang="0">
                  <a:pos x="710" y="804"/>
                </a:cxn>
                <a:cxn ang="0">
                  <a:pos x="851" y="653"/>
                </a:cxn>
                <a:cxn ang="0">
                  <a:pos x="913" y="593"/>
                </a:cxn>
                <a:cxn ang="0">
                  <a:pos x="959" y="547"/>
                </a:cxn>
                <a:cxn ang="0">
                  <a:pos x="999" y="490"/>
                </a:cxn>
                <a:cxn ang="0">
                  <a:pos x="1057" y="403"/>
                </a:cxn>
                <a:cxn ang="0">
                  <a:pos x="1084" y="359"/>
                </a:cxn>
                <a:cxn ang="0">
                  <a:pos x="1100" y="319"/>
                </a:cxn>
                <a:cxn ang="0">
                  <a:pos x="1116" y="281"/>
                </a:cxn>
                <a:cxn ang="0">
                  <a:pos x="1129" y="259"/>
                </a:cxn>
                <a:cxn ang="0">
                  <a:pos x="1166" y="211"/>
                </a:cxn>
                <a:cxn ang="0">
                  <a:pos x="1216" y="149"/>
                </a:cxn>
                <a:cxn ang="0">
                  <a:pos x="1265" y="89"/>
                </a:cxn>
                <a:cxn ang="0">
                  <a:pos x="1300" y="47"/>
                </a:cxn>
                <a:cxn ang="0">
                  <a:pos x="1307" y="29"/>
                </a:cxn>
                <a:cxn ang="0">
                  <a:pos x="1280" y="12"/>
                </a:cxn>
              </a:cxnLst>
              <a:rect l="0" t="0" r="r" b="b"/>
              <a:pathLst>
                <a:path w="1307" h="1612">
                  <a:moveTo>
                    <a:pt x="1280" y="12"/>
                  </a:moveTo>
                  <a:lnTo>
                    <a:pt x="1277" y="15"/>
                  </a:lnTo>
                  <a:lnTo>
                    <a:pt x="1272" y="22"/>
                  </a:lnTo>
                  <a:lnTo>
                    <a:pt x="1263" y="34"/>
                  </a:lnTo>
                  <a:lnTo>
                    <a:pt x="1252" y="48"/>
                  </a:lnTo>
                  <a:lnTo>
                    <a:pt x="1238" y="66"/>
                  </a:lnTo>
                  <a:lnTo>
                    <a:pt x="1223" y="86"/>
                  </a:lnTo>
                  <a:lnTo>
                    <a:pt x="1206" y="107"/>
                  </a:lnTo>
                  <a:lnTo>
                    <a:pt x="1189" y="129"/>
                  </a:lnTo>
                  <a:lnTo>
                    <a:pt x="1172" y="152"/>
                  </a:lnTo>
                  <a:lnTo>
                    <a:pt x="1155" y="174"/>
                  </a:lnTo>
                  <a:lnTo>
                    <a:pt x="1138" y="195"/>
                  </a:lnTo>
                  <a:lnTo>
                    <a:pt x="1124" y="214"/>
                  </a:lnTo>
                  <a:lnTo>
                    <a:pt x="1110" y="231"/>
                  </a:lnTo>
                  <a:lnTo>
                    <a:pt x="1099" y="245"/>
                  </a:lnTo>
                  <a:lnTo>
                    <a:pt x="1091" y="255"/>
                  </a:lnTo>
                  <a:lnTo>
                    <a:pt x="1087" y="261"/>
                  </a:lnTo>
                  <a:lnTo>
                    <a:pt x="1081" y="271"/>
                  </a:lnTo>
                  <a:lnTo>
                    <a:pt x="1075" y="286"/>
                  </a:lnTo>
                  <a:lnTo>
                    <a:pt x="1069" y="305"/>
                  </a:lnTo>
                  <a:lnTo>
                    <a:pt x="1064" y="324"/>
                  </a:lnTo>
                  <a:lnTo>
                    <a:pt x="1058" y="344"/>
                  </a:lnTo>
                  <a:lnTo>
                    <a:pt x="1054" y="360"/>
                  </a:lnTo>
                  <a:lnTo>
                    <a:pt x="1051" y="371"/>
                  </a:lnTo>
                  <a:lnTo>
                    <a:pt x="1050" y="375"/>
                  </a:lnTo>
                  <a:lnTo>
                    <a:pt x="1047" y="381"/>
                  </a:lnTo>
                  <a:lnTo>
                    <a:pt x="1038" y="396"/>
                  </a:lnTo>
                  <a:lnTo>
                    <a:pt x="1025" y="417"/>
                  </a:lnTo>
                  <a:lnTo>
                    <a:pt x="1008" y="441"/>
                  </a:lnTo>
                  <a:lnTo>
                    <a:pt x="990" y="467"/>
                  </a:lnTo>
                  <a:lnTo>
                    <a:pt x="973" y="491"/>
                  </a:lnTo>
                  <a:lnTo>
                    <a:pt x="958" y="512"/>
                  </a:lnTo>
                  <a:lnTo>
                    <a:pt x="944" y="526"/>
                  </a:lnTo>
                  <a:lnTo>
                    <a:pt x="930" y="539"/>
                  </a:lnTo>
                  <a:lnTo>
                    <a:pt x="911" y="558"/>
                  </a:lnTo>
                  <a:lnTo>
                    <a:pt x="889" y="580"/>
                  </a:lnTo>
                  <a:lnTo>
                    <a:pt x="865" y="605"/>
                  </a:lnTo>
                  <a:lnTo>
                    <a:pt x="843" y="627"/>
                  </a:lnTo>
                  <a:lnTo>
                    <a:pt x="824" y="646"/>
                  </a:lnTo>
                  <a:lnTo>
                    <a:pt x="811" y="659"/>
                  </a:lnTo>
                  <a:lnTo>
                    <a:pt x="806" y="664"/>
                  </a:lnTo>
                  <a:lnTo>
                    <a:pt x="649" y="841"/>
                  </a:lnTo>
                  <a:lnTo>
                    <a:pt x="572" y="940"/>
                  </a:lnTo>
                  <a:lnTo>
                    <a:pt x="570" y="944"/>
                  </a:lnTo>
                  <a:lnTo>
                    <a:pt x="562" y="951"/>
                  </a:lnTo>
                  <a:lnTo>
                    <a:pt x="550" y="965"/>
                  </a:lnTo>
                  <a:lnTo>
                    <a:pt x="534" y="983"/>
                  </a:lnTo>
                  <a:lnTo>
                    <a:pt x="517" y="1003"/>
                  </a:lnTo>
                  <a:lnTo>
                    <a:pt x="495" y="1026"/>
                  </a:lnTo>
                  <a:lnTo>
                    <a:pt x="472" y="1052"/>
                  </a:lnTo>
                  <a:lnTo>
                    <a:pt x="449" y="1077"/>
                  </a:lnTo>
                  <a:lnTo>
                    <a:pt x="424" y="1104"/>
                  </a:lnTo>
                  <a:lnTo>
                    <a:pt x="400" y="1131"/>
                  </a:lnTo>
                  <a:lnTo>
                    <a:pt x="376" y="1156"/>
                  </a:lnTo>
                  <a:lnTo>
                    <a:pt x="354" y="1181"/>
                  </a:lnTo>
                  <a:lnTo>
                    <a:pt x="334" y="1202"/>
                  </a:lnTo>
                  <a:lnTo>
                    <a:pt x="316" y="1220"/>
                  </a:lnTo>
                  <a:lnTo>
                    <a:pt x="302" y="1234"/>
                  </a:lnTo>
                  <a:lnTo>
                    <a:pt x="291" y="1244"/>
                  </a:lnTo>
                  <a:lnTo>
                    <a:pt x="273" y="1260"/>
                  </a:lnTo>
                  <a:lnTo>
                    <a:pt x="255" y="1277"/>
                  </a:lnTo>
                  <a:lnTo>
                    <a:pt x="236" y="1294"/>
                  </a:lnTo>
                  <a:lnTo>
                    <a:pt x="217" y="1314"/>
                  </a:lnTo>
                  <a:lnTo>
                    <a:pt x="197" y="1334"/>
                  </a:lnTo>
                  <a:lnTo>
                    <a:pt x="176" y="1355"/>
                  </a:lnTo>
                  <a:lnTo>
                    <a:pt x="155" y="1377"/>
                  </a:lnTo>
                  <a:lnTo>
                    <a:pt x="132" y="1398"/>
                  </a:lnTo>
                  <a:lnTo>
                    <a:pt x="109" y="1424"/>
                  </a:lnTo>
                  <a:lnTo>
                    <a:pt x="86" y="1456"/>
                  </a:lnTo>
                  <a:lnTo>
                    <a:pt x="63" y="1492"/>
                  </a:lnTo>
                  <a:lnTo>
                    <a:pt x="43" y="1527"/>
                  </a:lnTo>
                  <a:lnTo>
                    <a:pt x="25" y="1559"/>
                  </a:lnTo>
                  <a:lnTo>
                    <a:pt x="12" y="1586"/>
                  </a:lnTo>
                  <a:lnTo>
                    <a:pt x="3" y="1605"/>
                  </a:lnTo>
                  <a:lnTo>
                    <a:pt x="0" y="1612"/>
                  </a:lnTo>
                  <a:lnTo>
                    <a:pt x="31" y="1598"/>
                  </a:lnTo>
                  <a:lnTo>
                    <a:pt x="135" y="1424"/>
                  </a:lnTo>
                  <a:lnTo>
                    <a:pt x="313" y="1257"/>
                  </a:lnTo>
                  <a:lnTo>
                    <a:pt x="312" y="1260"/>
                  </a:lnTo>
                  <a:lnTo>
                    <a:pt x="307" y="1269"/>
                  </a:lnTo>
                  <a:lnTo>
                    <a:pt x="302" y="1281"/>
                  </a:lnTo>
                  <a:lnTo>
                    <a:pt x="295" y="1297"/>
                  </a:lnTo>
                  <a:lnTo>
                    <a:pt x="287" y="1312"/>
                  </a:lnTo>
                  <a:lnTo>
                    <a:pt x="279" y="1327"/>
                  </a:lnTo>
                  <a:lnTo>
                    <a:pt x="272" y="1339"/>
                  </a:lnTo>
                  <a:lnTo>
                    <a:pt x="265" y="1348"/>
                  </a:lnTo>
                  <a:lnTo>
                    <a:pt x="258" y="1356"/>
                  </a:lnTo>
                  <a:lnTo>
                    <a:pt x="249" y="1367"/>
                  </a:lnTo>
                  <a:lnTo>
                    <a:pt x="240" y="1379"/>
                  </a:lnTo>
                  <a:lnTo>
                    <a:pt x="231" y="1392"/>
                  </a:lnTo>
                  <a:lnTo>
                    <a:pt x="224" y="1404"/>
                  </a:lnTo>
                  <a:lnTo>
                    <a:pt x="217" y="1414"/>
                  </a:lnTo>
                  <a:lnTo>
                    <a:pt x="213" y="1421"/>
                  </a:lnTo>
                  <a:lnTo>
                    <a:pt x="210" y="1424"/>
                  </a:lnTo>
                  <a:lnTo>
                    <a:pt x="213" y="1422"/>
                  </a:lnTo>
                  <a:lnTo>
                    <a:pt x="218" y="1418"/>
                  </a:lnTo>
                  <a:lnTo>
                    <a:pt x="228" y="1410"/>
                  </a:lnTo>
                  <a:lnTo>
                    <a:pt x="239" y="1399"/>
                  </a:lnTo>
                  <a:lnTo>
                    <a:pt x="254" y="1386"/>
                  </a:lnTo>
                  <a:lnTo>
                    <a:pt x="268" y="1367"/>
                  </a:lnTo>
                  <a:lnTo>
                    <a:pt x="285" y="1346"/>
                  </a:lnTo>
                  <a:lnTo>
                    <a:pt x="301" y="1319"/>
                  </a:lnTo>
                  <a:lnTo>
                    <a:pt x="316" y="1292"/>
                  </a:lnTo>
                  <a:lnTo>
                    <a:pt x="330" y="1268"/>
                  </a:lnTo>
                  <a:lnTo>
                    <a:pt x="343" y="1244"/>
                  </a:lnTo>
                  <a:lnTo>
                    <a:pt x="356" y="1223"/>
                  </a:lnTo>
                  <a:lnTo>
                    <a:pt x="370" y="1203"/>
                  </a:lnTo>
                  <a:lnTo>
                    <a:pt x="384" y="1184"/>
                  </a:lnTo>
                  <a:lnTo>
                    <a:pt x="399" y="1166"/>
                  </a:lnTo>
                  <a:lnTo>
                    <a:pt x="415" y="1148"/>
                  </a:lnTo>
                  <a:lnTo>
                    <a:pt x="425" y="1138"/>
                  </a:lnTo>
                  <a:lnTo>
                    <a:pt x="436" y="1126"/>
                  </a:lnTo>
                  <a:lnTo>
                    <a:pt x="449" y="1113"/>
                  </a:lnTo>
                  <a:lnTo>
                    <a:pt x="463" y="1097"/>
                  </a:lnTo>
                  <a:lnTo>
                    <a:pt x="478" y="1081"/>
                  </a:lnTo>
                  <a:lnTo>
                    <a:pt x="493" y="1064"/>
                  </a:lnTo>
                  <a:lnTo>
                    <a:pt x="508" y="1046"/>
                  </a:lnTo>
                  <a:lnTo>
                    <a:pt x="523" y="1029"/>
                  </a:lnTo>
                  <a:lnTo>
                    <a:pt x="538" y="1013"/>
                  </a:lnTo>
                  <a:lnTo>
                    <a:pt x="551" y="997"/>
                  </a:lnTo>
                  <a:lnTo>
                    <a:pt x="563" y="983"/>
                  </a:lnTo>
                  <a:lnTo>
                    <a:pt x="575" y="970"/>
                  </a:lnTo>
                  <a:lnTo>
                    <a:pt x="583" y="959"/>
                  </a:lnTo>
                  <a:lnTo>
                    <a:pt x="591" y="951"/>
                  </a:lnTo>
                  <a:lnTo>
                    <a:pt x="596" y="947"/>
                  </a:lnTo>
                  <a:lnTo>
                    <a:pt x="597" y="945"/>
                  </a:lnTo>
                  <a:lnTo>
                    <a:pt x="618" y="956"/>
                  </a:lnTo>
                  <a:lnTo>
                    <a:pt x="639" y="899"/>
                  </a:lnTo>
                  <a:lnTo>
                    <a:pt x="710" y="804"/>
                  </a:lnTo>
                  <a:lnTo>
                    <a:pt x="833" y="671"/>
                  </a:lnTo>
                  <a:lnTo>
                    <a:pt x="837" y="666"/>
                  </a:lnTo>
                  <a:lnTo>
                    <a:pt x="851" y="653"/>
                  </a:lnTo>
                  <a:lnTo>
                    <a:pt x="870" y="635"/>
                  </a:lnTo>
                  <a:lnTo>
                    <a:pt x="891" y="614"/>
                  </a:lnTo>
                  <a:lnTo>
                    <a:pt x="913" y="593"/>
                  </a:lnTo>
                  <a:lnTo>
                    <a:pt x="934" y="573"/>
                  </a:lnTo>
                  <a:lnTo>
                    <a:pt x="950" y="557"/>
                  </a:lnTo>
                  <a:lnTo>
                    <a:pt x="959" y="547"/>
                  </a:lnTo>
                  <a:lnTo>
                    <a:pt x="967" y="536"/>
                  </a:lnTo>
                  <a:lnTo>
                    <a:pt x="981" y="516"/>
                  </a:lnTo>
                  <a:lnTo>
                    <a:pt x="999" y="490"/>
                  </a:lnTo>
                  <a:lnTo>
                    <a:pt x="1019" y="460"/>
                  </a:lnTo>
                  <a:lnTo>
                    <a:pt x="1038" y="430"/>
                  </a:lnTo>
                  <a:lnTo>
                    <a:pt x="1057" y="403"/>
                  </a:lnTo>
                  <a:lnTo>
                    <a:pt x="1070" y="381"/>
                  </a:lnTo>
                  <a:lnTo>
                    <a:pt x="1079" y="368"/>
                  </a:lnTo>
                  <a:lnTo>
                    <a:pt x="1084" y="359"/>
                  </a:lnTo>
                  <a:lnTo>
                    <a:pt x="1089" y="347"/>
                  </a:lnTo>
                  <a:lnTo>
                    <a:pt x="1095" y="333"/>
                  </a:lnTo>
                  <a:lnTo>
                    <a:pt x="1100" y="319"/>
                  </a:lnTo>
                  <a:lnTo>
                    <a:pt x="1106" y="304"/>
                  </a:lnTo>
                  <a:lnTo>
                    <a:pt x="1111" y="292"/>
                  </a:lnTo>
                  <a:lnTo>
                    <a:pt x="1116" y="281"/>
                  </a:lnTo>
                  <a:lnTo>
                    <a:pt x="1119" y="273"/>
                  </a:lnTo>
                  <a:lnTo>
                    <a:pt x="1123" y="267"/>
                  </a:lnTo>
                  <a:lnTo>
                    <a:pt x="1129" y="259"/>
                  </a:lnTo>
                  <a:lnTo>
                    <a:pt x="1139" y="245"/>
                  </a:lnTo>
                  <a:lnTo>
                    <a:pt x="1152" y="230"/>
                  </a:lnTo>
                  <a:lnTo>
                    <a:pt x="1166" y="211"/>
                  </a:lnTo>
                  <a:lnTo>
                    <a:pt x="1183" y="192"/>
                  </a:lnTo>
                  <a:lnTo>
                    <a:pt x="1199" y="171"/>
                  </a:lnTo>
                  <a:lnTo>
                    <a:pt x="1216" y="149"/>
                  </a:lnTo>
                  <a:lnTo>
                    <a:pt x="1234" y="128"/>
                  </a:lnTo>
                  <a:lnTo>
                    <a:pt x="1250" y="108"/>
                  </a:lnTo>
                  <a:lnTo>
                    <a:pt x="1265" y="89"/>
                  </a:lnTo>
                  <a:lnTo>
                    <a:pt x="1280" y="73"/>
                  </a:lnTo>
                  <a:lnTo>
                    <a:pt x="1291" y="58"/>
                  </a:lnTo>
                  <a:lnTo>
                    <a:pt x="1300" y="47"/>
                  </a:lnTo>
                  <a:lnTo>
                    <a:pt x="1305" y="40"/>
                  </a:lnTo>
                  <a:lnTo>
                    <a:pt x="1307" y="38"/>
                  </a:lnTo>
                  <a:lnTo>
                    <a:pt x="1307" y="29"/>
                  </a:lnTo>
                  <a:lnTo>
                    <a:pt x="1305" y="11"/>
                  </a:lnTo>
                  <a:lnTo>
                    <a:pt x="1297" y="0"/>
                  </a:lnTo>
                  <a:lnTo>
                    <a:pt x="1280" y="12"/>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19" name="Freeform 24">
              <a:extLst>
                <a:ext uri="{FF2B5EF4-FFF2-40B4-BE49-F238E27FC236}">
                  <a16:creationId xmlns:a16="http://schemas.microsoft.com/office/drawing/2014/main" id="{2D796D11-1BC1-469C-9F46-C5BF4CB6529D}"/>
                </a:ext>
              </a:extLst>
            </p:cNvPr>
            <p:cNvSpPr>
              <a:spLocks/>
            </p:cNvSpPr>
            <p:nvPr/>
          </p:nvSpPr>
          <p:spPr bwMode="auto">
            <a:xfrm>
              <a:off x="4091" y="2560"/>
              <a:ext cx="1583" cy="1395"/>
            </a:xfrm>
            <a:custGeom>
              <a:avLst/>
              <a:gdLst/>
              <a:ahLst/>
              <a:cxnLst>
                <a:cxn ang="0">
                  <a:pos x="16" y="1357"/>
                </a:cxn>
                <a:cxn ang="0">
                  <a:pos x="67" y="1294"/>
                </a:cxn>
                <a:cxn ang="0">
                  <a:pos x="137" y="1217"/>
                </a:cxn>
                <a:cxn ang="0">
                  <a:pos x="204" y="1157"/>
                </a:cxn>
                <a:cxn ang="0">
                  <a:pos x="267" y="1120"/>
                </a:cxn>
                <a:cxn ang="0">
                  <a:pos x="350" y="1063"/>
                </a:cxn>
                <a:cxn ang="0">
                  <a:pos x="427" y="1007"/>
                </a:cxn>
                <a:cxn ang="0">
                  <a:pos x="470" y="975"/>
                </a:cxn>
                <a:cxn ang="0">
                  <a:pos x="507" y="944"/>
                </a:cxn>
                <a:cxn ang="0">
                  <a:pos x="585" y="870"/>
                </a:cxn>
                <a:cxn ang="0">
                  <a:pos x="616" y="836"/>
                </a:cxn>
                <a:cxn ang="0">
                  <a:pos x="673" y="793"/>
                </a:cxn>
                <a:cxn ang="0">
                  <a:pos x="740" y="749"/>
                </a:cxn>
                <a:cxn ang="0">
                  <a:pos x="791" y="715"/>
                </a:cxn>
                <a:cxn ang="0">
                  <a:pos x="831" y="688"/>
                </a:cxn>
                <a:cxn ang="0">
                  <a:pos x="900" y="638"/>
                </a:cxn>
                <a:cxn ang="0">
                  <a:pos x="973" y="580"/>
                </a:cxn>
                <a:cxn ang="0">
                  <a:pos x="1022" y="531"/>
                </a:cxn>
                <a:cxn ang="0">
                  <a:pos x="1051" y="488"/>
                </a:cxn>
                <a:cxn ang="0">
                  <a:pos x="1111" y="423"/>
                </a:cxn>
                <a:cxn ang="0">
                  <a:pos x="1186" y="347"/>
                </a:cxn>
                <a:cxn ang="0">
                  <a:pos x="1254" y="277"/>
                </a:cxn>
                <a:cxn ang="0">
                  <a:pos x="1309" y="222"/>
                </a:cxn>
                <a:cxn ang="0">
                  <a:pos x="1373" y="173"/>
                </a:cxn>
                <a:cxn ang="0">
                  <a:pos x="1432" y="136"/>
                </a:cxn>
                <a:cxn ang="0">
                  <a:pos x="1470" y="114"/>
                </a:cxn>
                <a:cxn ang="0">
                  <a:pos x="1505" y="72"/>
                </a:cxn>
                <a:cxn ang="0">
                  <a:pos x="1554" y="5"/>
                </a:cxn>
                <a:cxn ang="0">
                  <a:pos x="1577" y="12"/>
                </a:cxn>
                <a:cxn ang="0">
                  <a:pos x="1559" y="64"/>
                </a:cxn>
                <a:cxn ang="0">
                  <a:pos x="1479" y="141"/>
                </a:cxn>
                <a:cxn ang="0">
                  <a:pos x="1409" y="183"/>
                </a:cxn>
                <a:cxn ang="0">
                  <a:pos x="1345" y="230"/>
                </a:cxn>
                <a:cxn ang="0">
                  <a:pos x="1266" y="310"/>
                </a:cxn>
                <a:cxn ang="0">
                  <a:pos x="1164" y="420"/>
                </a:cxn>
                <a:cxn ang="0">
                  <a:pos x="1139" y="448"/>
                </a:cxn>
                <a:cxn ang="0">
                  <a:pos x="1105" y="493"/>
                </a:cxn>
                <a:cxn ang="0">
                  <a:pos x="1092" y="517"/>
                </a:cxn>
                <a:cxn ang="0">
                  <a:pos x="1045" y="550"/>
                </a:cxn>
                <a:cxn ang="0">
                  <a:pos x="1008" y="583"/>
                </a:cxn>
                <a:cxn ang="0">
                  <a:pos x="915" y="662"/>
                </a:cxn>
                <a:cxn ang="0">
                  <a:pos x="861" y="698"/>
                </a:cxn>
                <a:cxn ang="0">
                  <a:pos x="812" y="730"/>
                </a:cxn>
                <a:cxn ang="0">
                  <a:pos x="763" y="764"/>
                </a:cxn>
                <a:cxn ang="0">
                  <a:pos x="720" y="793"/>
                </a:cxn>
                <a:cxn ang="0">
                  <a:pos x="644" y="851"/>
                </a:cxn>
                <a:cxn ang="0">
                  <a:pos x="556" y="933"/>
                </a:cxn>
                <a:cxn ang="0">
                  <a:pos x="503" y="991"/>
                </a:cxn>
                <a:cxn ang="0">
                  <a:pos x="448" y="1045"/>
                </a:cxn>
                <a:cxn ang="0">
                  <a:pos x="415" y="1050"/>
                </a:cxn>
                <a:cxn ang="0">
                  <a:pos x="213" y="1174"/>
                </a:cxn>
                <a:cxn ang="0">
                  <a:pos x="165" y="1223"/>
                </a:cxn>
                <a:cxn ang="0">
                  <a:pos x="101" y="1291"/>
                </a:cxn>
                <a:cxn ang="0">
                  <a:pos x="51" y="1348"/>
                </a:cxn>
                <a:cxn ang="0">
                  <a:pos x="32" y="1379"/>
                </a:cxn>
                <a:cxn ang="0">
                  <a:pos x="3" y="1394"/>
                </a:cxn>
              </a:cxnLst>
              <a:rect l="0" t="0" r="r" b="b"/>
              <a:pathLst>
                <a:path w="1583" h="1395">
                  <a:moveTo>
                    <a:pt x="2" y="1375"/>
                  </a:moveTo>
                  <a:lnTo>
                    <a:pt x="3" y="1373"/>
                  </a:lnTo>
                  <a:lnTo>
                    <a:pt x="8" y="1367"/>
                  </a:lnTo>
                  <a:lnTo>
                    <a:pt x="16" y="1357"/>
                  </a:lnTo>
                  <a:lnTo>
                    <a:pt x="26" y="1345"/>
                  </a:lnTo>
                  <a:lnTo>
                    <a:pt x="38" y="1329"/>
                  </a:lnTo>
                  <a:lnTo>
                    <a:pt x="52" y="1312"/>
                  </a:lnTo>
                  <a:lnTo>
                    <a:pt x="67" y="1294"/>
                  </a:lnTo>
                  <a:lnTo>
                    <a:pt x="84" y="1275"/>
                  </a:lnTo>
                  <a:lnTo>
                    <a:pt x="101" y="1255"/>
                  </a:lnTo>
                  <a:lnTo>
                    <a:pt x="118" y="1236"/>
                  </a:lnTo>
                  <a:lnTo>
                    <a:pt x="137" y="1217"/>
                  </a:lnTo>
                  <a:lnTo>
                    <a:pt x="155" y="1199"/>
                  </a:lnTo>
                  <a:lnTo>
                    <a:pt x="172" y="1182"/>
                  </a:lnTo>
                  <a:lnTo>
                    <a:pt x="189" y="1169"/>
                  </a:lnTo>
                  <a:lnTo>
                    <a:pt x="204" y="1157"/>
                  </a:lnTo>
                  <a:lnTo>
                    <a:pt x="218" y="1149"/>
                  </a:lnTo>
                  <a:lnTo>
                    <a:pt x="232" y="1141"/>
                  </a:lnTo>
                  <a:lnTo>
                    <a:pt x="249" y="1131"/>
                  </a:lnTo>
                  <a:lnTo>
                    <a:pt x="267" y="1120"/>
                  </a:lnTo>
                  <a:lnTo>
                    <a:pt x="287" y="1106"/>
                  </a:lnTo>
                  <a:lnTo>
                    <a:pt x="308" y="1093"/>
                  </a:lnTo>
                  <a:lnTo>
                    <a:pt x="329" y="1079"/>
                  </a:lnTo>
                  <a:lnTo>
                    <a:pt x="350" y="1063"/>
                  </a:lnTo>
                  <a:lnTo>
                    <a:pt x="371" y="1049"/>
                  </a:lnTo>
                  <a:lnTo>
                    <a:pt x="391" y="1034"/>
                  </a:lnTo>
                  <a:lnTo>
                    <a:pt x="410" y="1021"/>
                  </a:lnTo>
                  <a:lnTo>
                    <a:pt x="427" y="1007"/>
                  </a:lnTo>
                  <a:lnTo>
                    <a:pt x="443" y="996"/>
                  </a:lnTo>
                  <a:lnTo>
                    <a:pt x="455" y="987"/>
                  </a:lnTo>
                  <a:lnTo>
                    <a:pt x="465" y="979"/>
                  </a:lnTo>
                  <a:lnTo>
                    <a:pt x="470" y="975"/>
                  </a:lnTo>
                  <a:lnTo>
                    <a:pt x="473" y="974"/>
                  </a:lnTo>
                  <a:lnTo>
                    <a:pt x="477" y="971"/>
                  </a:lnTo>
                  <a:lnTo>
                    <a:pt x="489" y="959"/>
                  </a:lnTo>
                  <a:lnTo>
                    <a:pt x="507" y="944"/>
                  </a:lnTo>
                  <a:lnTo>
                    <a:pt x="528" y="926"/>
                  </a:lnTo>
                  <a:lnTo>
                    <a:pt x="550" y="906"/>
                  </a:lnTo>
                  <a:lnTo>
                    <a:pt x="570" y="887"/>
                  </a:lnTo>
                  <a:lnTo>
                    <a:pt x="585" y="870"/>
                  </a:lnTo>
                  <a:lnTo>
                    <a:pt x="595" y="858"/>
                  </a:lnTo>
                  <a:lnTo>
                    <a:pt x="600" y="852"/>
                  </a:lnTo>
                  <a:lnTo>
                    <a:pt x="607" y="845"/>
                  </a:lnTo>
                  <a:lnTo>
                    <a:pt x="616" y="836"/>
                  </a:lnTo>
                  <a:lnTo>
                    <a:pt x="629" y="826"/>
                  </a:lnTo>
                  <a:lnTo>
                    <a:pt x="642" y="816"/>
                  </a:lnTo>
                  <a:lnTo>
                    <a:pt x="658" y="805"/>
                  </a:lnTo>
                  <a:lnTo>
                    <a:pt x="673" y="793"/>
                  </a:lnTo>
                  <a:lnTo>
                    <a:pt x="690" y="782"/>
                  </a:lnTo>
                  <a:lnTo>
                    <a:pt x="707" y="770"/>
                  </a:lnTo>
                  <a:lnTo>
                    <a:pt x="723" y="759"/>
                  </a:lnTo>
                  <a:lnTo>
                    <a:pt x="740" y="749"/>
                  </a:lnTo>
                  <a:lnTo>
                    <a:pt x="755" y="739"/>
                  </a:lnTo>
                  <a:lnTo>
                    <a:pt x="769" y="730"/>
                  </a:lnTo>
                  <a:lnTo>
                    <a:pt x="781" y="721"/>
                  </a:lnTo>
                  <a:lnTo>
                    <a:pt x="791" y="715"/>
                  </a:lnTo>
                  <a:lnTo>
                    <a:pt x="799" y="710"/>
                  </a:lnTo>
                  <a:lnTo>
                    <a:pt x="807" y="704"/>
                  </a:lnTo>
                  <a:lnTo>
                    <a:pt x="818" y="698"/>
                  </a:lnTo>
                  <a:lnTo>
                    <a:pt x="831" y="688"/>
                  </a:lnTo>
                  <a:lnTo>
                    <a:pt x="847" y="676"/>
                  </a:lnTo>
                  <a:lnTo>
                    <a:pt x="864" y="664"/>
                  </a:lnTo>
                  <a:lnTo>
                    <a:pt x="881" y="651"/>
                  </a:lnTo>
                  <a:lnTo>
                    <a:pt x="900" y="638"/>
                  </a:lnTo>
                  <a:lnTo>
                    <a:pt x="919" y="623"/>
                  </a:lnTo>
                  <a:lnTo>
                    <a:pt x="938" y="609"/>
                  </a:lnTo>
                  <a:lnTo>
                    <a:pt x="956" y="593"/>
                  </a:lnTo>
                  <a:lnTo>
                    <a:pt x="973" y="580"/>
                  </a:lnTo>
                  <a:lnTo>
                    <a:pt x="988" y="565"/>
                  </a:lnTo>
                  <a:lnTo>
                    <a:pt x="1002" y="553"/>
                  </a:lnTo>
                  <a:lnTo>
                    <a:pt x="1014" y="541"/>
                  </a:lnTo>
                  <a:lnTo>
                    <a:pt x="1022" y="531"/>
                  </a:lnTo>
                  <a:lnTo>
                    <a:pt x="1027" y="522"/>
                  </a:lnTo>
                  <a:lnTo>
                    <a:pt x="1032" y="513"/>
                  </a:lnTo>
                  <a:lnTo>
                    <a:pt x="1040" y="502"/>
                  </a:lnTo>
                  <a:lnTo>
                    <a:pt x="1051" y="488"/>
                  </a:lnTo>
                  <a:lnTo>
                    <a:pt x="1063" y="474"/>
                  </a:lnTo>
                  <a:lnTo>
                    <a:pt x="1078" y="458"/>
                  </a:lnTo>
                  <a:lnTo>
                    <a:pt x="1093" y="440"/>
                  </a:lnTo>
                  <a:lnTo>
                    <a:pt x="1111" y="423"/>
                  </a:lnTo>
                  <a:lnTo>
                    <a:pt x="1129" y="404"/>
                  </a:lnTo>
                  <a:lnTo>
                    <a:pt x="1148" y="385"/>
                  </a:lnTo>
                  <a:lnTo>
                    <a:pt x="1167" y="366"/>
                  </a:lnTo>
                  <a:lnTo>
                    <a:pt x="1186" y="347"/>
                  </a:lnTo>
                  <a:lnTo>
                    <a:pt x="1203" y="328"/>
                  </a:lnTo>
                  <a:lnTo>
                    <a:pt x="1221" y="310"/>
                  </a:lnTo>
                  <a:lnTo>
                    <a:pt x="1238" y="293"/>
                  </a:lnTo>
                  <a:lnTo>
                    <a:pt x="1254" y="277"/>
                  </a:lnTo>
                  <a:lnTo>
                    <a:pt x="1267" y="262"/>
                  </a:lnTo>
                  <a:lnTo>
                    <a:pt x="1280" y="249"/>
                  </a:lnTo>
                  <a:lnTo>
                    <a:pt x="1294" y="234"/>
                  </a:lnTo>
                  <a:lnTo>
                    <a:pt x="1309" y="222"/>
                  </a:lnTo>
                  <a:lnTo>
                    <a:pt x="1325" y="209"/>
                  </a:lnTo>
                  <a:lnTo>
                    <a:pt x="1340" y="196"/>
                  </a:lnTo>
                  <a:lnTo>
                    <a:pt x="1357" y="184"/>
                  </a:lnTo>
                  <a:lnTo>
                    <a:pt x="1373" y="173"/>
                  </a:lnTo>
                  <a:lnTo>
                    <a:pt x="1389" y="163"/>
                  </a:lnTo>
                  <a:lnTo>
                    <a:pt x="1405" y="153"/>
                  </a:lnTo>
                  <a:lnTo>
                    <a:pt x="1418" y="144"/>
                  </a:lnTo>
                  <a:lnTo>
                    <a:pt x="1432" y="136"/>
                  </a:lnTo>
                  <a:lnTo>
                    <a:pt x="1444" y="130"/>
                  </a:lnTo>
                  <a:lnTo>
                    <a:pt x="1454" y="123"/>
                  </a:lnTo>
                  <a:lnTo>
                    <a:pt x="1463" y="118"/>
                  </a:lnTo>
                  <a:lnTo>
                    <a:pt x="1470" y="114"/>
                  </a:lnTo>
                  <a:lnTo>
                    <a:pt x="1473" y="112"/>
                  </a:lnTo>
                  <a:lnTo>
                    <a:pt x="1480" y="104"/>
                  </a:lnTo>
                  <a:lnTo>
                    <a:pt x="1492" y="89"/>
                  </a:lnTo>
                  <a:lnTo>
                    <a:pt x="1505" y="72"/>
                  </a:lnTo>
                  <a:lnTo>
                    <a:pt x="1520" y="52"/>
                  </a:lnTo>
                  <a:lnTo>
                    <a:pt x="1534" y="33"/>
                  </a:lnTo>
                  <a:lnTo>
                    <a:pt x="1546" y="16"/>
                  </a:lnTo>
                  <a:lnTo>
                    <a:pt x="1554" y="5"/>
                  </a:lnTo>
                  <a:lnTo>
                    <a:pt x="1558" y="0"/>
                  </a:lnTo>
                  <a:lnTo>
                    <a:pt x="1561" y="2"/>
                  </a:lnTo>
                  <a:lnTo>
                    <a:pt x="1568" y="5"/>
                  </a:lnTo>
                  <a:lnTo>
                    <a:pt x="1577" y="12"/>
                  </a:lnTo>
                  <a:lnTo>
                    <a:pt x="1583" y="22"/>
                  </a:lnTo>
                  <a:lnTo>
                    <a:pt x="1582" y="32"/>
                  </a:lnTo>
                  <a:lnTo>
                    <a:pt x="1573" y="46"/>
                  </a:lnTo>
                  <a:lnTo>
                    <a:pt x="1559" y="64"/>
                  </a:lnTo>
                  <a:lnTo>
                    <a:pt x="1540" y="85"/>
                  </a:lnTo>
                  <a:lnTo>
                    <a:pt x="1520" y="105"/>
                  </a:lnTo>
                  <a:lnTo>
                    <a:pt x="1499" y="124"/>
                  </a:lnTo>
                  <a:lnTo>
                    <a:pt x="1479" y="141"/>
                  </a:lnTo>
                  <a:lnTo>
                    <a:pt x="1461" y="152"/>
                  </a:lnTo>
                  <a:lnTo>
                    <a:pt x="1444" y="161"/>
                  </a:lnTo>
                  <a:lnTo>
                    <a:pt x="1427" y="172"/>
                  </a:lnTo>
                  <a:lnTo>
                    <a:pt x="1409" y="183"/>
                  </a:lnTo>
                  <a:lnTo>
                    <a:pt x="1392" y="195"/>
                  </a:lnTo>
                  <a:lnTo>
                    <a:pt x="1375" y="208"/>
                  </a:lnTo>
                  <a:lnTo>
                    <a:pt x="1359" y="219"/>
                  </a:lnTo>
                  <a:lnTo>
                    <a:pt x="1345" y="230"/>
                  </a:lnTo>
                  <a:lnTo>
                    <a:pt x="1334" y="240"/>
                  </a:lnTo>
                  <a:lnTo>
                    <a:pt x="1318" y="255"/>
                  </a:lnTo>
                  <a:lnTo>
                    <a:pt x="1295" y="280"/>
                  </a:lnTo>
                  <a:lnTo>
                    <a:pt x="1266" y="310"/>
                  </a:lnTo>
                  <a:lnTo>
                    <a:pt x="1236" y="342"/>
                  </a:lnTo>
                  <a:lnTo>
                    <a:pt x="1207" y="375"/>
                  </a:lnTo>
                  <a:lnTo>
                    <a:pt x="1181" y="401"/>
                  </a:lnTo>
                  <a:lnTo>
                    <a:pt x="1164" y="420"/>
                  </a:lnTo>
                  <a:lnTo>
                    <a:pt x="1158" y="427"/>
                  </a:lnTo>
                  <a:lnTo>
                    <a:pt x="1156" y="430"/>
                  </a:lnTo>
                  <a:lnTo>
                    <a:pt x="1148" y="437"/>
                  </a:lnTo>
                  <a:lnTo>
                    <a:pt x="1139" y="448"/>
                  </a:lnTo>
                  <a:lnTo>
                    <a:pt x="1128" y="460"/>
                  </a:lnTo>
                  <a:lnTo>
                    <a:pt x="1118" y="473"/>
                  </a:lnTo>
                  <a:lnTo>
                    <a:pt x="1110" y="484"/>
                  </a:lnTo>
                  <a:lnTo>
                    <a:pt x="1105" y="493"/>
                  </a:lnTo>
                  <a:lnTo>
                    <a:pt x="1106" y="497"/>
                  </a:lnTo>
                  <a:lnTo>
                    <a:pt x="1108" y="502"/>
                  </a:lnTo>
                  <a:lnTo>
                    <a:pt x="1102" y="508"/>
                  </a:lnTo>
                  <a:lnTo>
                    <a:pt x="1092" y="517"/>
                  </a:lnTo>
                  <a:lnTo>
                    <a:pt x="1080" y="526"/>
                  </a:lnTo>
                  <a:lnTo>
                    <a:pt x="1066" y="536"/>
                  </a:lnTo>
                  <a:lnTo>
                    <a:pt x="1054" y="544"/>
                  </a:lnTo>
                  <a:lnTo>
                    <a:pt x="1045" y="550"/>
                  </a:lnTo>
                  <a:lnTo>
                    <a:pt x="1042" y="552"/>
                  </a:lnTo>
                  <a:lnTo>
                    <a:pt x="1037" y="556"/>
                  </a:lnTo>
                  <a:lnTo>
                    <a:pt x="1026" y="567"/>
                  </a:lnTo>
                  <a:lnTo>
                    <a:pt x="1008" y="583"/>
                  </a:lnTo>
                  <a:lnTo>
                    <a:pt x="987" y="602"/>
                  </a:lnTo>
                  <a:lnTo>
                    <a:pt x="964" y="623"/>
                  </a:lnTo>
                  <a:lnTo>
                    <a:pt x="939" y="644"/>
                  </a:lnTo>
                  <a:lnTo>
                    <a:pt x="915" y="662"/>
                  </a:lnTo>
                  <a:lnTo>
                    <a:pt x="894" y="676"/>
                  </a:lnTo>
                  <a:lnTo>
                    <a:pt x="884" y="683"/>
                  </a:lnTo>
                  <a:lnTo>
                    <a:pt x="873" y="690"/>
                  </a:lnTo>
                  <a:lnTo>
                    <a:pt x="861" y="698"/>
                  </a:lnTo>
                  <a:lnTo>
                    <a:pt x="849" y="705"/>
                  </a:lnTo>
                  <a:lnTo>
                    <a:pt x="837" y="713"/>
                  </a:lnTo>
                  <a:lnTo>
                    <a:pt x="825" y="721"/>
                  </a:lnTo>
                  <a:lnTo>
                    <a:pt x="812" y="730"/>
                  </a:lnTo>
                  <a:lnTo>
                    <a:pt x="799" y="739"/>
                  </a:lnTo>
                  <a:lnTo>
                    <a:pt x="787" y="748"/>
                  </a:lnTo>
                  <a:lnTo>
                    <a:pt x="775" y="756"/>
                  </a:lnTo>
                  <a:lnTo>
                    <a:pt x="763" y="764"/>
                  </a:lnTo>
                  <a:lnTo>
                    <a:pt x="751" y="772"/>
                  </a:lnTo>
                  <a:lnTo>
                    <a:pt x="740" y="780"/>
                  </a:lnTo>
                  <a:lnTo>
                    <a:pt x="730" y="787"/>
                  </a:lnTo>
                  <a:lnTo>
                    <a:pt x="720" y="793"/>
                  </a:lnTo>
                  <a:lnTo>
                    <a:pt x="711" y="800"/>
                  </a:lnTo>
                  <a:lnTo>
                    <a:pt x="691" y="815"/>
                  </a:lnTo>
                  <a:lnTo>
                    <a:pt x="669" y="831"/>
                  </a:lnTo>
                  <a:lnTo>
                    <a:pt x="644" y="851"/>
                  </a:lnTo>
                  <a:lnTo>
                    <a:pt x="621" y="874"/>
                  </a:lnTo>
                  <a:lnTo>
                    <a:pt x="596" y="895"/>
                  </a:lnTo>
                  <a:lnTo>
                    <a:pt x="575" y="915"/>
                  </a:lnTo>
                  <a:lnTo>
                    <a:pt x="556" y="933"/>
                  </a:lnTo>
                  <a:lnTo>
                    <a:pt x="543" y="947"/>
                  </a:lnTo>
                  <a:lnTo>
                    <a:pt x="531" y="961"/>
                  </a:lnTo>
                  <a:lnTo>
                    <a:pt x="517" y="975"/>
                  </a:lnTo>
                  <a:lnTo>
                    <a:pt x="503" y="991"/>
                  </a:lnTo>
                  <a:lnTo>
                    <a:pt x="488" y="1006"/>
                  </a:lnTo>
                  <a:lnTo>
                    <a:pt x="474" y="1021"/>
                  </a:lnTo>
                  <a:lnTo>
                    <a:pt x="460" y="1034"/>
                  </a:lnTo>
                  <a:lnTo>
                    <a:pt x="448" y="1045"/>
                  </a:lnTo>
                  <a:lnTo>
                    <a:pt x="438" y="1054"/>
                  </a:lnTo>
                  <a:lnTo>
                    <a:pt x="424" y="1061"/>
                  </a:lnTo>
                  <a:lnTo>
                    <a:pt x="417" y="1056"/>
                  </a:lnTo>
                  <a:lnTo>
                    <a:pt x="415" y="1050"/>
                  </a:lnTo>
                  <a:lnTo>
                    <a:pt x="415" y="1046"/>
                  </a:lnTo>
                  <a:lnTo>
                    <a:pt x="221" y="1167"/>
                  </a:lnTo>
                  <a:lnTo>
                    <a:pt x="219" y="1169"/>
                  </a:lnTo>
                  <a:lnTo>
                    <a:pt x="213" y="1174"/>
                  </a:lnTo>
                  <a:lnTo>
                    <a:pt x="204" y="1183"/>
                  </a:lnTo>
                  <a:lnTo>
                    <a:pt x="193" y="1194"/>
                  </a:lnTo>
                  <a:lnTo>
                    <a:pt x="180" y="1208"/>
                  </a:lnTo>
                  <a:lnTo>
                    <a:pt x="165" y="1223"/>
                  </a:lnTo>
                  <a:lnTo>
                    <a:pt x="150" y="1239"/>
                  </a:lnTo>
                  <a:lnTo>
                    <a:pt x="133" y="1257"/>
                  </a:lnTo>
                  <a:lnTo>
                    <a:pt x="116" y="1275"/>
                  </a:lnTo>
                  <a:lnTo>
                    <a:pt x="101" y="1291"/>
                  </a:lnTo>
                  <a:lnTo>
                    <a:pt x="85" y="1308"/>
                  </a:lnTo>
                  <a:lnTo>
                    <a:pt x="72" y="1323"/>
                  </a:lnTo>
                  <a:lnTo>
                    <a:pt x="59" y="1337"/>
                  </a:lnTo>
                  <a:lnTo>
                    <a:pt x="51" y="1348"/>
                  </a:lnTo>
                  <a:lnTo>
                    <a:pt x="44" y="1357"/>
                  </a:lnTo>
                  <a:lnTo>
                    <a:pt x="42" y="1363"/>
                  </a:lnTo>
                  <a:lnTo>
                    <a:pt x="38" y="1372"/>
                  </a:lnTo>
                  <a:lnTo>
                    <a:pt x="32" y="1379"/>
                  </a:lnTo>
                  <a:lnTo>
                    <a:pt x="24" y="1387"/>
                  </a:lnTo>
                  <a:lnTo>
                    <a:pt x="16" y="1393"/>
                  </a:lnTo>
                  <a:lnTo>
                    <a:pt x="8" y="1395"/>
                  </a:lnTo>
                  <a:lnTo>
                    <a:pt x="3" y="1394"/>
                  </a:lnTo>
                  <a:lnTo>
                    <a:pt x="0" y="1387"/>
                  </a:lnTo>
                  <a:lnTo>
                    <a:pt x="2" y="1375"/>
                  </a:lnTo>
                  <a:close/>
                </a:path>
              </a:pathLst>
            </a:custGeom>
            <a:solidFill>
              <a:srgbClr val="BFBF7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0" name="Freeform 25">
              <a:extLst>
                <a:ext uri="{FF2B5EF4-FFF2-40B4-BE49-F238E27FC236}">
                  <a16:creationId xmlns:a16="http://schemas.microsoft.com/office/drawing/2014/main" id="{3277C053-D4B8-4682-803C-547C64D5E217}"/>
                </a:ext>
              </a:extLst>
            </p:cNvPr>
            <p:cNvSpPr>
              <a:spLocks/>
            </p:cNvSpPr>
            <p:nvPr/>
          </p:nvSpPr>
          <p:spPr bwMode="auto">
            <a:xfrm>
              <a:off x="4156" y="2560"/>
              <a:ext cx="1535" cy="1395"/>
            </a:xfrm>
            <a:custGeom>
              <a:avLst/>
              <a:gdLst/>
              <a:ahLst/>
              <a:cxnLst>
                <a:cxn ang="0">
                  <a:pos x="1498" y="18"/>
                </a:cxn>
                <a:cxn ang="0">
                  <a:pos x="1458" y="56"/>
                </a:cxn>
                <a:cxn ang="0">
                  <a:pos x="1400" y="111"/>
                </a:cxn>
                <a:cxn ang="0">
                  <a:pos x="1340" y="167"/>
                </a:cxn>
                <a:cxn ang="0">
                  <a:pos x="1294" y="211"/>
                </a:cxn>
                <a:cxn ang="0">
                  <a:pos x="1272" y="234"/>
                </a:cxn>
                <a:cxn ang="0">
                  <a:pos x="1246" y="286"/>
                </a:cxn>
                <a:cxn ang="0">
                  <a:pos x="1228" y="329"/>
                </a:cxn>
                <a:cxn ang="0">
                  <a:pos x="1211" y="351"/>
                </a:cxn>
                <a:cxn ang="0">
                  <a:pos x="1153" y="415"/>
                </a:cxn>
                <a:cxn ang="0">
                  <a:pos x="1098" y="466"/>
                </a:cxn>
                <a:cxn ang="0">
                  <a:pos x="1035" y="512"/>
                </a:cxn>
                <a:cxn ang="0">
                  <a:pos x="961" y="566"/>
                </a:cxn>
                <a:cxn ang="0">
                  <a:pos x="759" y="732"/>
                </a:cxn>
                <a:cxn ang="0">
                  <a:pos x="655" y="829"/>
                </a:cxn>
                <a:cxn ang="0">
                  <a:pos x="603" y="873"/>
                </a:cxn>
                <a:cxn ang="0">
                  <a:pos x="524" y="936"/>
                </a:cxn>
                <a:cxn ang="0">
                  <a:pos x="440" y="1003"/>
                </a:cxn>
                <a:cxn ang="0">
                  <a:pos x="371" y="1056"/>
                </a:cxn>
                <a:cxn ang="0">
                  <a:pos x="333" y="1083"/>
                </a:cxn>
                <a:cxn ang="0">
                  <a:pos x="303" y="1103"/>
                </a:cxn>
                <a:cxn ang="0">
                  <a:pos x="271" y="1126"/>
                </a:cxn>
                <a:cxn ang="0">
                  <a:pos x="237" y="1151"/>
                </a:cxn>
                <a:cxn ang="0">
                  <a:pos x="202" y="1178"/>
                </a:cxn>
                <a:cxn ang="0">
                  <a:pos x="164" y="1204"/>
                </a:cxn>
                <a:cxn ang="0">
                  <a:pos x="81" y="1286"/>
                </a:cxn>
                <a:cxn ang="0">
                  <a:pos x="16" y="1372"/>
                </a:cxn>
                <a:cxn ang="0">
                  <a:pos x="33" y="1387"/>
                </a:cxn>
                <a:cxn ang="0">
                  <a:pos x="361" y="1095"/>
                </a:cxn>
                <a:cxn ang="0">
                  <a:pos x="340" y="1129"/>
                </a:cxn>
                <a:cxn ang="0">
                  <a:pos x="311" y="1168"/>
                </a:cxn>
                <a:cxn ang="0">
                  <a:pos x="285" y="1191"/>
                </a:cxn>
                <a:cxn ang="0">
                  <a:pos x="253" y="1223"/>
                </a:cxn>
                <a:cxn ang="0">
                  <a:pos x="237" y="1241"/>
                </a:cxn>
                <a:cxn ang="0">
                  <a:pos x="256" y="1231"/>
                </a:cxn>
                <a:cxn ang="0">
                  <a:pos x="303" y="1194"/>
                </a:cxn>
                <a:cxn ang="0">
                  <a:pos x="361" y="1128"/>
                </a:cxn>
                <a:cxn ang="0">
                  <a:pos x="411" y="1065"/>
                </a:cxn>
                <a:cxn ang="0">
                  <a:pos x="461" y="1015"/>
                </a:cxn>
                <a:cxn ang="0">
                  <a:pos x="506" y="982"/>
                </a:cxn>
                <a:cxn ang="0">
                  <a:pos x="553" y="943"/>
                </a:cxn>
                <a:cxn ang="0">
                  <a:pos x="606" y="899"/>
                </a:cxn>
                <a:cxn ang="0">
                  <a:pos x="653" y="859"/>
                </a:cxn>
                <a:cxn ang="0">
                  <a:pos x="684" y="832"/>
                </a:cxn>
                <a:cxn ang="0">
                  <a:pos x="711" y="841"/>
                </a:cxn>
                <a:cxn ang="0">
                  <a:pos x="967" y="592"/>
                </a:cxn>
                <a:cxn ang="0">
                  <a:pos x="1008" y="563"/>
                </a:cxn>
                <a:cxn ang="0">
                  <a:pos x="1082" y="511"/>
                </a:cxn>
                <a:cxn ang="0">
                  <a:pos x="1119" y="479"/>
                </a:cxn>
                <a:cxn ang="0">
                  <a:pos x="1182" y="413"/>
                </a:cxn>
                <a:cxn ang="0">
                  <a:pos x="1245" y="342"/>
                </a:cxn>
                <a:cxn ang="0">
                  <a:pos x="1269" y="310"/>
                </a:cxn>
                <a:cxn ang="0">
                  <a:pos x="1291" y="271"/>
                </a:cxn>
                <a:cxn ang="0">
                  <a:pos x="1309" y="242"/>
                </a:cxn>
                <a:cxn ang="0">
                  <a:pos x="1333" y="218"/>
                </a:cxn>
                <a:cxn ang="0">
                  <a:pos x="1385" y="171"/>
                </a:cxn>
                <a:cxn ang="0">
                  <a:pos x="1445" y="116"/>
                </a:cxn>
                <a:cxn ang="0">
                  <a:pos x="1498" y="68"/>
                </a:cxn>
                <a:cxn ang="0">
                  <a:pos x="1529" y="40"/>
                </a:cxn>
                <a:cxn ang="0">
                  <a:pos x="1533" y="29"/>
                </a:cxn>
                <a:cxn ang="0">
                  <a:pos x="1532" y="4"/>
                </a:cxn>
                <a:cxn ang="0">
                  <a:pos x="1507" y="9"/>
                </a:cxn>
              </a:cxnLst>
              <a:rect l="0" t="0" r="r" b="b"/>
              <a:pathLst>
                <a:path w="1534" h="1395">
                  <a:moveTo>
                    <a:pt x="1507" y="9"/>
                  </a:moveTo>
                  <a:lnTo>
                    <a:pt x="1505" y="12"/>
                  </a:lnTo>
                  <a:lnTo>
                    <a:pt x="1498" y="18"/>
                  </a:lnTo>
                  <a:lnTo>
                    <a:pt x="1488" y="28"/>
                  </a:lnTo>
                  <a:lnTo>
                    <a:pt x="1474" y="40"/>
                  </a:lnTo>
                  <a:lnTo>
                    <a:pt x="1458" y="56"/>
                  </a:lnTo>
                  <a:lnTo>
                    <a:pt x="1440" y="73"/>
                  </a:lnTo>
                  <a:lnTo>
                    <a:pt x="1420" y="92"/>
                  </a:lnTo>
                  <a:lnTo>
                    <a:pt x="1400" y="111"/>
                  </a:lnTo>
                  <a:lnTo>
                    <a:pt x="1380" y="131"/>
                  </a:lnTo>
                  <a:lnTo>
                    <a:pt x="1360" y="150"/>
                  </a:lnTo>
                  <a:lnTo>
                    <a:pt x="1340" y="167"/>
                  </a:lnTo>
                  <a:lnTo>
                    <a:pt x="1323" y="184"/>
                  </a:lnTo>
                  <a:lnTo>
                    <a:pt x="1308" y="199"/>
                  </a:lnTo>
                  <a:lnTo>
                    <a:pt x="1294" y="211"/>
                  </a:lnTo>
                  <a:lnTo>
                    <a:pt x="1285" y="220"/>
                  </a:lnTo>
                  <a:lnTo>
                    <a:pt x="1280" y="224"/>
                  </a:lnTo>
                  <a:lnTo>
                    <a:pt x="1272" y="234"/>
                  </a:lnTo>
                  <a:lnTo>
                    <a:pt x="1264" y="249"/>
                  </a:lnTo>
                  <a:lnTo>
                    <a:pt x="1255" y="267"/>
                  </a:lnTo>
                  <a:lnTo>
                    <a:pt x="1246" y="286"/>
                  </a:lnTo>
                  <a:lnTo>
                    <a:pt x="1239" y="303"/>
                  </a:lnTo>
                  <a:lnTo>
                    <a:pt x="1232" y="319"/>
                  </a:lnTo>
                  <a:lnTo>
                    <a:pt x="1228" y="329"/>
                  </a:lnTo>
                  <a:lnTo>
                    <a:pt x="1226" y="333"/>
                  </a:lnTo>
                  <a:lnTo>
                    <a:pt x="1222" y="338"/>
                  </a:lnTo>
                  <a:lnTo>
                    <a:pt x="1211" y="351"/>
                  </a:lnTo>
                  <a:lnTo>
                    <a:pt x="1194" y="369"/>
                  </a:lnTo>
                  <a:lnTo>
                    <a:pt x="1174" y="391"/>
                  </a:lnTo>
                  <a:lnTo>
                    <a:pt x="1153" y="415"/>
                  </a:lnTo>
                  <a:lnTo>
                    <a:pt x="1132" y="436"/>
                  </a:lnTo>
                  <a:lnTo>
                    <a:pt x="1113" y="454"/>
                  </a:lnTo>
                  <a:lnTo>
                    <a:pt x="1098" y="466"/>
                  </a:lnTo>
                  <a:lnTo>
                    <a:pt x="1083" y="477"/>
                  </a:lnTo>
                  <a:lnTo>
                    <a:pt x="1060" y="493"/>
                  </a:lnTo>
                  <a:lnTo>
                    <a:pt x="1035" y="512"/>
                  </a:lnTo>
                  <a:lnTo>
                    <a:pt x="1008" y="532"/>
                  </a:lnTo>
                  <a:lnTo>
                    <a:pt x="982" y="550"/>
                  </a:lnTo>
                  <a:lnTo>
                    <a:pt x="961" y="566"/>
                  </a:lnTo>
                  <a:lnTo>
                    <a:pt x="947" y="576"/>
                  </a:lnTo>
                  <a:lnTo>
                    <a:pt x="941" y="581"/>
                  </a:lnTo>
                  <a:lnTo>
                    <a:pt x="759" y="732"/>
                  </a:lnTo>
                  <a:lnTo>
                    <a:pt x="667" y="819"/>
                  </a:lnTo>
                  <a:lnTo>
                    <a:pt x="664" y="821"/>
                  </a:lnTo>
                  <a:lnTo>
                    <a:pt x="655" y="829"/>
                  </a:lnTo>
                  <a:lnTo>
                    <a:pt x="642" y="840"/>
                  </a:lnTo>
                  <a:lnTo>
                    <a:pt x="624" y="855"/>
                  </a:lnTo>
                  <a:lnTo>
                    <a:pt x="603" y="873"/>
                  </a:lnTo>
                  <a:lnTo>
                    <a:pt x="578" y="891"/>
                  </a:lnTo>
                  <a:lnTo>
                    <a:pt x="551" y="914"/>
                  </a:lnTo>
                  <a:lnTo>
                    <a:pt x="524" y="936"/>
                  </a:lnTo>
                  <a:lnTo>
                    <a:pt x="496" y="958"/>
                  </a:lnTo>
                  <a:lnTo>
                    <a:pt x="468" y="981"/>
                  </a:lnTo>
                  <a:lnTo>
                    <a:pt x="440" y="1003"/>
                  </a:lnTo>
                  <a:lnTo>
                    <a:pt x="414" y="1023"/>
                  </a:lnTo>
                  <a:lnTo>
                    <a:pt x="392" y="1041"/>
                  </a:lnTo>
                  <a:lnTo>
                    <a:pt x="371" y="1056"/>
                  </a:lnTo>
                  <a:lnTo>
                    <a:pt x="355" y="1069"/>
                  </a:lnTo>
                  <a:lnTo>
                    <a:pt x="343" y="1076"/>
                  </a:lnTo>
                  <a:lnTo>
                    <a:pt x="333" y="1083"/>
                  </a:lnTo>
                  <a:lnTo>
                    <a:pt x="323" y="1089"/>
                  </a:lnTo>
                  <a:lnTo>
                    <a:pt x="313" y="1096"/>
                  </a:lnTo>
                  <a:lnTo>
                    <a:pt x="303" y="1103"/>
                  </a:lnTo>
                  <a:lnTo>
                    <a:pt x="293" y="1111"/>
                  </a:lnTo>
                  <a:lnTo>
                    <a:pt x="282" y="1119"/>
                  </a:lnTo>
                  <a:lnTo>
                    <a:pt x="271" y="1126"/>
                  </a:lnTo>
                  <a:lnTo>
                    <a:pt x="260" y="1134"/>
                  </a:lnTo>
                  <a:lnTo>
                    <a:pt x="248" y="1142"/>
                  </a:lnTo>
                  <a:lnTo>
                    <a:pt x="237" y="1151"/>
                  </a:lnTo>
                  <a:lnTo>
                    <a:pt x="225" y="1160"/>
                  </a:lnTo>
                  <a:lnTo>
                    <a:pt x="213" y="1169"/>
                  </a:lnTo>
                  <a:lnTo>
                    <a:pt x="202" y="1178"/>
                  </a:lnTo>
                  <a:lnTo>
                    <a:pt x="189" y="1187"/>
                  </a:lnTo>
                  <a:lnTo>
                    <a:pt x="176" y="1196"/>
                  </a:lnTo>
                  <a:lnTo>
                    <a:pt x="164" y="1204"/>
                  </a:lnTo>
                  <a:lnTo>
                    <a:pt x="137" y="1227"/>
                  </a:lnTo>
                  <a:lnTo>
                    <a:pt x="108" y="1255"/>
                  </a:lnTo>
                  <a:lnTo>
                    <a:pt x="81" y="1286"/>
                  </a:lnTo>
                  <a:lnTo>
                    <a:pt x="56" y="1318"/>
                  </a:lnTo>
                  <a:lnTo>
                    <a:pt x="33" y="1347"/>
                  </a:lnTo>
                  <a:lnTo>
                    <a:pt x="16" y="1372"/>
                  </a:lnTo>
                  <a:lnTo>
                    <a:pt x="4" y="1388"/>
                  </a:lnTo>
                  <a:lnTo>
                    <a:pt x="0" y="1395"/>
                  </a:lnTo>
                  <a:lnTo>
                    <a:pt x="33" y="1387"/>
                  </a:lnTo>
                  <a:lnTo>
                    <a:pt x="162" y="1230"/>
                  </a:lnTo>
                  <a:lnTo>
                    <a:pt x="363" y="1092"/>
                  </a:lnTo>
                  <a:lnTo>
                    <a:pt x="361" y="1095"/>
                  </a:lnTo>
                  <a:lnTo>
                    <a:pt x="356" y="1103"/>
                  </a:lnTo>
                  <a:lnTo>
                    <a:pt x="349" y="1115"/>
                  </a:lnTo>
                  <a:lnTo>
                    <a:pt x="340" y="1129"/>
                  </a:lnTo>
                  <a:lnTo>
                    <a:pt x="330" y="1143"/>
                  </a:lnTo>
                  <a:lnTo>
                    <a:pt x="320" y="1157"/>
                  </a:lnTo>
                  <a:lnTo>
                    <a:pt x="311" y="1168"/>
                  </a:lnTo>
                  <a:lnTo>
                    <a:pt x="303" y="1175"/>
                  </a:lnTo>
                  <a:lnTo>
                    <a:pt x="295" y="1182"/>
                  </a:lnTo>
                  <a:lnTo>
                    <a:pt x="285" y="1191"/>
                  </a:lnTo>
                  <a:lnTo>
                    <a:pt x="274" y="1202"/>
                  </a:lnTo>
                  <a:lnTo>
                    <a:pt x="263" y="1213"/>
                  </a:lnTo>
                  <a:lnTo>
                    <a:pt x="253" y="1223"/>
                  </a:lnTo>
                  <a:lnTo>
                    <a:pt x="245" y="1232"/>
                  </a:lnTo>
                  <a:lnTo>
                    <a:pt x="240" y="1239"/>
                  </a:lnTo>
                  <a:lnTo>
                    <a:pt x="237" y="1241"/>
                  </a:lnTo>
                  <a:lnTo>
                    <a:pt x="240" y="1240"/>
                  </a:lnTo>
                  <a:lnTo>
                    <a:pt x="246" y="1237"/>
                  </a:lnTo>
                  <a:lnTo>
                    <a:pt x="256" y="1231"/>
                  </a:lnTo>
                  <a:lnTo>
                    <a:pt x="270" y="1222"/>
                  </a:lnTo>
                  <a:lnTo>
                    <a:pt x="285" y="1210"/>
                  </a:lnTo>
                  <a:lnTo>
                    <a:pt x="303" y="1194"/>
                  </a:lnTo>
                  <a:lnTo>
                    <a:pt x="322" y="1175"/>
                  </a:lnTo>
                  <a:lnTo>
                    <a:pt x="342" y="1152"/>
                  </a:lnTo>
                  <a:lnTo>
                    <a:pt x="361" y="1128"/>
                  </a:lnTo>
                  <a:lnTo>
                    <a:pt x="378" y="1105"/>
                  </a:lnTo>
                  <a:lnTo>
                    <a:pt x="394" y="1084"/>
                  </a:lnTo>
                  <a:lnTo>
                    <a:pt x="411" y="1065"/>
                  </a:lnTo>
                  <a:lnTo>
                    <a:pt x="427" y="1047"/>
                  </a:lnTo>
                  <a:lnTo>
                    <a:pt x="443" y="1031"/>
                  </a:lnTo>
                  <a:lnTo>
                    <a:pt x="461" y="1015"/>
                  </a:lnTo>
                  <a:lnTo>
                    <a:pt x="481" y="1001"/>
                  </a:lnTo>
                  <a:lnTo>
                    <a:pt x="492" y="992"/>
                  </a:lnTo>
                  <a:lnTo>
                    <a:pt x="506" y="982"/>
                  </a:lnTo>
                  <a:lnTo>
                    <a:pt x="520" y="971"/>
                  </a:lnTo>
                  <a:lnTo>
                    <a:pt x="536" y="957"/>
                  </a:lnTo>
                  <a:lnTo>
                    <a:pt x="553" y="943"/>
                  </a:lnTo>
                  <a:lnTo>
                    <a:pt x="570" y="928"/>
                  </a:lnTo>
                  <a:lnTo>
                    <a:pt x="588" y="914"/>
                  </a:lnTo>
                  <a:lnTo>
                    <a:pt x="606" y="899"/>
                  </a:lnTo>
                  <a:lnTo>
                    <a:pt x="623" y="885"/>
                  </a:lnTo>
                  <a:lnTo>
                    <a:pt x="638" y="871"/>
                  </a:lnTo>
                  <a:lnTo>
                    <a:pt x="653" y="859"/>
                  </a:lnTo>
                  <a:lnTo>
                    <a:pt x="665" y="848"/>
                  </a:lnTo>
                  <a:lnTo>
                    <a:pt x="676" y="839"/>
                  </a:lnTo>
                  <a:lnTo>
                    <a:pt x="684" y="832"/>
                  </a:lnTo>
                  <a:lnTo>
                    <a:pt x="688" y="828"/>
                  </a:lnTo>
                  <a:lnTo>
                    <a:pt x="691" y="827"/>
                  </a:lnTo>
                  <a:lnTo>
                    <a:pt x="711" y="841"/>
                  </a:lnTo>
                  <a:lnTo>
                    <a:pt x="741" y="788"/>
                  </a:lnTo>
                  <a:lnTo>
                    <a:pt x="825" y="705"/>
                  </a:lnTo>
                  <a:lnTo>
                    <a:pt x="967" y="592"/>
                  </a:lnTo>
                  <a:lnTo>
                    <a:pt x="972" y="587"/>
                  </a:lnTo>
                  <a:lnTo>
                    <a:pt x="987" y="577"/>
                  </a:lnTo>
                  <a:lnTo>
                    <a:pt x="1008" y="563"/>
                  </a:lnTo>
                  <a:lnTo>
                    <a:pt x="1033" y="545"/>
                  </a:lnTo>
                  <a:lnTo>
                    <a:pt x="1058" y="527"/>
                  </a:lnTo>
                  <a:lnTo>
                    <a:pt x="1082" y="511"/>
                  </a:lnTo>
                  <a:lnTo>
                    <a:pt x="1099" y="497"/>
                  </a:lnTo>
                  <a:lnTo>
                    <a:pt x="1109" y="489"/>
                  </a:lnTo>
                  <a:lnTo>
                    <a:pt x="1119" y="479"/>
                  </a:lnTo>
                  <a:lnTo>
                    <a:pt x="1136" y="462"/>
                  </a:lnTo>
                  <a:lnTo>
                    <a:pt x="1157" y="438"/>
                  </a:lnTo>
                  <a:lnTo>
                    <a:pt x="1182" y="413"/>
                  </a:lnTo>
                  <a:lnTo>
                    <a:pt x="1205" y="386"/>
                  </a:lnTo>
                  <a:lnTo>
                    <a:pt x="1228" y="361"/>
                  </a:lnTo>
                  <a:lnTo>
                    <a:pt x="1245" y="342"/>
                  </a:lnTo>
                  <a:lnTo>
                    <a:pt x="1255" y="330"/>
                  </a:lnTo>
                  <a:lnTo>
                    <a:pt x="1262" y="321"/>
                  </a:lnTo>
                  <a:lnTo>
                    <a:pt x="1269" y="310"/>
                  </a:lnTo>
                  <a:lnTo>
                    <a:pt x="1277" y="298"/>
                  </a:lnTo>
                  <a:lnTo>
                    <a:pt x="1284" y="284"/>
                  </a:lnTo>
                  <a:lnTo>
                    <a:pt x="1291" y="271"/>
                  </a:lnTo>
                  <a:lnTo>
                    <a:pt x="1298" y="260"/>
                  </a:lnTo>
                  <a:lnTo>
                    <a:pt x="1304" y="250"/>
                  </a:lnTo>
                  <a:lnTo>
                    <a:pt x="1309" y="242"/>
                  </a:lnTo>
                  <a:lnTo>
                    <a:pt x="1313" y="238"/>
                  </a:lnTo>
                  <a:lnTo>
                    <a:pt x="1321" y="229"/>
                  </a:lnTo>
                  <a:lnTo>
                    <a:pt x="1333" y="218"/>
                  </a:lnTo>
                  <a:lnTo>
                    <a:pt x="1348" y="203"/>
                  </a:lnTo>
                  <a:lnTo>
                    <a:pt x="1366" y="188"/>
                  </a:lnTo>
                  <a:lnTo>
                    <a:pt x="1385" y="171"/>
                  </a:lnTo>
                  <a:lnTo>
                    <a:pt x="1405" y="153"/>
                  </a:lnTo>
                  <a:lnTo>
                    <a:pt x="1425" y="134"/>
                  </a:lnTo>
                  <a:lnTo>
                    <a:pt x="1445" y="116"/>
                  </a:lnTo>
                  <a:lnTo>
                    <a:pt x="1464" y="98"/>
                  </a:lnTo>
                  <a:lnTo>
                    <a:pt x="1483" y="83"/>
                  </a:lnTo>
                  <a:lnTo>
                    <a:pt x="1498" y="68"/>
                  </a:lnTo>
                  <a:lnTo>
                    <a:pt x="1512" y="56"/>
                  </a:lnTo>
                  <a:lnTo>
                    <a:pt x="1523" y="46"/>
                  </a:lnTo>
                  <a:lnTo>
                    <a:pt x="1529" y="40"/>
                  </a:lnTo>
                  <a:lnTo>
                    <a:pt x="1532" y="38"/>
                  </a:lnTo>
                  <a:lnTo>
                    <a:pt x="1532" y="36"/>
                  </a:lnTo>
                  <a:lnTo>
                    <a:pt x="1533" y="29"/>
                  </a:lnTo>
                  <a:lnTo>
                    <a:pt x="1534" y="20"/>
                  </a:lnTo>
                  <a:lnTo>
                    <a:pt x="1534" y="12"/>
                  </a:lnTo>
                  <a:lnTo>
                    <a:pt x="1532" y="4"/>
                  </a:lnTo>
                  <a:lnTo>
                    <a:pt x="1527" y="0"/>
                  </a:lnTo>
                  <a:lnTo>
                    <a:pt x="1519" y="2"/>
                  </a:lnTo>
                  <a:lnTo>
                    <a:pt x="1507" y="9"/>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1" name="Freeform 26">
              <a:extLst>
                <a:ext uri="{FF2B5EF4-FFF2-40B4-BE49-F238E27FC236}">
                  <a16:creationId xmlns:a16="http://schemas.microsoft.com/office/drawing/2014/main" id="{A50FB695-BD1E-4776-94B7-B9373100890A}"/>
                </a:ext>
              </a:extLst>
            </p:cNvPr>
            <p:cNvSpPr>
              <a:spLocks/>
            </p:cNvSpPr>
            <p:nvPr/>
          </p:nvSpPr>
          <p:spPr bwMode="auto">
            <a:xfrm>
              <a:off x="3814" y="2526"/>
              <a:ext cx="1750" cy="1408"/>
            </a:xfrm>
            <a:custGeom>
              <a:avLst/>
              <a:gdLst/>
              <a:ahLst/>
              <a:cxnLst>
                <a:cxn ang="0">
                  <a:pos x="1735" y="6"/>
                </a:cxn>
                <a:cxn ang="0">
                  <a:pos x="1700" y="39"/>
                </a:cxn>
                <a:cxn ang="0">
                  <a:pos x="1650" y="84"/>
                </a:cxn>
                <a:cxn ang="0">
                  <a:pos x="1596" y="131"/>
                </a:cxn>
                <a:cxn ang="0">
                  <a:pos x="1555" y="165"/>
                </a:cxn>
                <a:cxn ang="0">
                  <a:pos x="1532" y="179"/>
                </a:cxn>
                <a:cxn ang="0">
                  <a:pos x="1485" y="218"/>
                </a:cxn>
                <a:cxn ang="0">
                  <a:pos x="1444" y="256"/>
                </a:cxn>
                <a:cxn ang="0">
                  <a:pos x="1176" y="454"/>
                </a:cxn>
                <a:cxn ang="0">
                  <a:pos x="1171" y="483"/>
                </a:cxn>
                <a:cxn ang="0">
                  <a:pos x="1092" y="546"/>
                </a:cxn>
                <a:cxn ang="0">
                  <a:pos x="1025" y="598"/>
                </a:cxn>
                <a:cxn ang="0">
                  <a:pos x="968" y="640"/>
                </a:cxn>
                <a:cxn ang="0">
                  <a:pos x="895" y="697"/>
                </a:cxn>
                <a:cxn ang="0">
                  <a:pos x="843" y="743"/>
                </a:cxn>
                <a:cxn ang="0">
                  <a:pos x="809" y="776"/>
                </a:cxn>
                <a:cxn ang="0">
                  <a:pos x="766" y="814"/>
                </a:cxn>
                <a:cxn ang="0">
                  <a:pos x="722" y="852"/>
                </a:cxn>
                <a:cxn ang="0">
                  <a:pos x="676" y="886"/>
                </a:cxn>
                <a:cxn ang="0">
                  <a:pos x="634" y="913"/>
                </a:cxn>
                <a:cxn ang="0">
                  <a:pos x="555" y="951"/>
                </a:cxn>
                <a:cxn ang="0">
                  <a:pos x="497" y="974"/>
                </a:cxn>
                <a:cxn ang="0">
                  <a:pos x="486" y="979"/>
                </a:cxn>
                <a:cxn ang="0">
                  <a:pos x="486" y="997"/>
                </a:cxn>
                <a:cxn ang="0">
                  <a:pos x="436" y="1037"/>
                </a:cxn>
                <a:cxn ang="0">
                  <a:pos x="368" y="1082"/>
                </a:cxn>
                <a:cxn ang="0">
                  <a:pos x="208" y="1239"/>
                </a:cxn>
                <a:cxn ang="0">
                  <a:pos x="96" y="1305"/>
                </a:cxn>
                <a:cxn ang="0">
                  <a:pos x="113" y="1305"/>
                </a:cxn>
                <a:cxn ang="0">
                  <a:pos x="120" y="1310"/>
                </a:cxn>
                <a:cxn ang="0">
                  <a:pos x="80" y="1344"/>
                </a:cxn>
                <a:cxn ang="0">
                  <a:pos x="18" y="1394"/>
                </a:cxn>
                <a:cxn ang="0">
                  <a:pos x="5" y="1407"/>
                </a:cxn>
                <a:cxn ang="0">
                  <a:pos x="56" y="1378"/>
                </a:cxn>
                <a:cxn ang="0">
                  <a:pos x="124" y="1331"/>
                </a:cxn>
                <a:cxn ang="0">
                  <a:pos x="165" y="1290"/>
                </a:cxn>
                <a:cxn ang="0">
                  <a:pos x="188" y="1271"/>
                </a:cxn>
                <a:cxn ang="0">
                  <a:pos x="216" y="1253"/>
                </a:cxn>
                <a:cxn ang="0">
                  <a:pos x="267" y="1204"/>
                </a:cxn>
                <a:cxn ang="0">
                  <a:pos x="326" y="1137"/>
                </a:cxn>
                <a:cxn ang="0">
                  <a:pos x="374" y="1102"/>
                </a:cxn>
                <a:cxn ang="0">
                  <a:pos x="433" y="1059"/>
                </a:cxn>
                <a:cxn ang="0">
                  <a:pos x="478" y="1022"/>
                </a:cxn>
                <a:cxn ang="0">
                  <a:pos x="646" y="933"/>
                </a:cxn>
                <a:cxn ang="0">
                  <a:pos x="1234" y="458"/>
                </a:cxn>
                <a:cxn ang="0">
                  <a:pos x="1277" y="426"/>
                </a:cxn>
                <a:cxn ang="0">
                  <a:pos x="1357" y="366"/>
                </a:cxn>
                <a:cxn ang="0">
                  <a:pos x="1405" y="328"/>
                </a:cxn>
                <a:cxn ang="0">
                  <a:pos x="1451" y="287"/>
                </a:cxn>
                <a:cxn ang="0">
                  <a:pos x="1518" y="228"/>
                </a:cxn>
                <a:cxn ang="0">
                  <a:pos x="1593" y="162"/>
                </a:cxn>
                <a:cxn ang="0">
                  <a:pos x="1659" y="104"/>
                </a:cxn>
                <a:cxn ang="0">
                  <a:pos x="1702" y="67"/>
                </a:cxn>
                <a:cxn ang="0">
                  <a:pos x="1740" y="30"/>
                </a:cxn>
                <a:cxn ang="0">
                  <a:pos x="1750" y="9"/>
                </a:cxn>
              </a:cxnLst>
              <a:rect l="0" t="0" r="r" b="b"/>
              <a:pathLst>
                <a:path w="1750" h="1409">
                  <a:moveTo>
                    <a:pt x="1743" y="0"/>
                  </a:moveTo>
                  <a:lnTo>
                    <a:pt x="1741" y="2"/>
                  </a:lnTo>
                  <a:lnTo>
                    <a:pt x="1735" y="6"/>
                  </a:lnTo>
                  <a:lnTo>
                    <a:pt x="1727" y="15"/>
                  </a:lnTo>
                  <a:lnTo>
                    <a:pt x="1714" y="26"/>
                  </a:lnTo>
                  <a:lnTo>
                    <a:pt x="1700" y="39"/>
                  </a:lnTo>
                  <a:lnTo>
                    <a:pt x="1684" y="53"/>
                  </a:lnTo>
                  <a:lnTo>
                    <a:pt x="1668" y="69"/>
                  </a:lnTo>
                  <a:lnTo>
                    <a:pt x="1650" y="84"/>
                  </a:lnTo>
                  <a:lnTo>
                    <a:pt x="1631" y="100"/>
                  </a:lnTo>
                  <a:lnTo>
                    <a:pt x="1613" y="116"/>
                  </a:lnTo>
                  <a:lnTo>
                    <a:pt x="1596" y="131"/>
                  </a:lnTo>
                  <a:lnTo>
                    <a:pt x="1581" y="145"/>
                  </a:lnTo>
                  <a:lnTo>
                    <a:pt x="1567" y="156"/>
                  </a:lnTo>
                  <a:lnTo>
                    <a:pt x="1555" y="165"/>
                  </a:lnTo>
                  <a:lnTo>
                    <a:pt x="1547" y="170"/>
                  </a:lnTo>
                  <a:lnTo>
                    <a:pt x="1542" y="174"/>
                  </a:lnTo>
                  <a:lnTo>
                    <a:pt x="1532" y="179"/>
                  </a:lnTo>
                  <a:lnTo>
                    <a:pt x="1518" y="189"/>
                  </a:lnTo>
                  <a:lnTo>
                    <a:pt x="1502" y="204"/>
                  </a:lnTo>
                  <a:lnTo>
                    <a:pt x="1485" y="218"/>
                  </a:lnTo>
                  <a:lnTo>
                    <a:pt x="1468" y="234"/>
                  </a:lnTo>
                  <a:lnTo>
                    <a:pt x="1454" y="247"/>
                  </a:lnTo>
                  <a:lnTo>
                    <a:pt x="1444" y="256"/>
                  </a:lnTo>
                  <a:lnTo>
                    <a:pt x="1440" y="259"/>
                  </a:lnTo>
                  <a:lnTo>
                    <a:pt x="1274" y="403"/>
                  </a:lnTo>
                  <a:lnTo>
                    <a:pt x="1176" y="454"/>
                  </a:lnTo>
                  <a:lnTo>
                    <a:pt x="1193" y="466"/>
                  </a:lnTo>
                  <a:lnTo>
                    <a:pt x="1187" y="471"/>
                  </a:lnTo>
                  <a:lnTo>
                    <a:pt x="1171" y="483"/>
                  </a:lnTo>
                  <a:lnTo>
                    <a:pt x="1148" y="501"/>
                  </a:lnTo>
                  <a:lnTo>
                    <a:pt x="1121" y="522"/>
                  </a:lnTo>
                  <a:lnTo>
                    <a:pt x="1092" y="546"/>
                  </a:lnTo>
                  <a:lnTo>
                    <a:pt x="1064" y="567"/>
                  </a:lnTo>
                  <a:lnTo>
                    <a:pt x="1042" y="585"/>
                  </a:lnTo>
                  <a:lnTo>
                    <a:pt x="1025" y="598"/>
                  </a:lnTo>
                  <a:lnTo>
                    <a:pt x="1010" y="609"/>
                  </a:lnTo>
                  <a:lnTo>
                    <a:pt x="991" y="623"/>
                  </a:lnTo>
                  <a:lnTo>
                    <a:pt x="968" y="640"/>
                  </a:lnTo>
                  <a:lnTo>
                    <a:pt x="944" y="658"/>
                  </a:lnTo>
                  <a:lnTo>
                    <a:pt x="919" y="678"/>
                  </a:lnTo>
                  <a:lnTo>
                    <a:pt x="895" y="697"/>
                  </a:lnTo>
                  <a:lnTo>
                    <a:pt x="871" y="716"/>
                  </a:lnTo>
                  <a:lnTo>
                    <a:pt x="852" y="734"/>
                  </a:lnTo>
                  <a:lnTo>
                    <a:pt x="843" y="743"/>
                  </a:lnTo>
                  <a:lnTo>
                    <a:pt x="832" y="753"/>
                  </a:lnTo>
                  <a:lnTo>
                    <a:pt x="821" y="764"/>
                  </a:lnTo>
                  <a:lnTo>
                    <a:pt x="809" y="776"/>
                  </a:lnTo>
                  <a:lnTo>
                    <a:pt x="795" y="788"/>
                  </a:lnTo>
                  <a:lnTo>
                    <a:pt x="781" y="801"/>
                  </a:lnTo>
                  <a:lnTo>
                    <a:pt x="766" y="814"/>
                  </a:lnTo>
                  <a:lnTo>
                    <a:pt x="752" y="826"/>
                  </a:lnTo>
                  <a:lnTo>
                    <a:pt x="736" y="840"/>
                  </a:lnTo>
                  <a:lnTo>
                    <a:pt x="722" y="852"/>
                  </a:lnTo>
                  <a:lnTo>
                    <a:pt x="706" y="864"/>
                  </a:lnTo>
                  <a:lnTo>
                    <a:pt x="691" y="875"/>
                  </a:lnTo>
                  <a:lnTo>
                    <a:pt x="676" y="886"/>
                  </a:lnTo>
                  <a:lnTo>
                    <a:pt x="662" y="896"/>
                  </a:lnTo>
                  <a:lnTo>
                    <a:pt x="647" y="905"/>
                  </a:lnTo>
                  <a:lnTo>
                    <a:pt x="634" y="913"/>
                  </a:lnTo>
                  <a:lnTo>
                    <a:pt x="607" y="926"/>
                  </a:lnTo>
                  <a:lnTo>
                    <a:pt x="580" y="940"/>
                  </a:lnTo>
                  <a:lnTo>
                    <a:pt x="555" y="951"/>
                  </a:lnTo>
                  <a:lnTo>
                    <a:pt x="532" y="960"/>
                  </a:lnTo>
                  <a:lnTo>
                    <a:pt x="512" y="968"/>
                  </a:lnTo>
                  <a:lnTo>
                    <a:pt x="497" y="974"/>
                  </a:lnTo>
                  <a:lnTo>
                    <a:pt x="487" y="978"/>
                  </a:lnTo>
                  <a:lnTo>
                    <a:pt x="483" y="979"/>
                  </a:lnTo>
                  <a:lnTo>
                    <a:pt x="486" y="979"/>
                  </a:lnTo>
                  <a:lnTo>
                    <a:pt x="490" y="980"/>
                  </a:lnTo>
                  <a:lnTo>
                    <a:pt x="491" y="985"/>
                  </a:lnTo>
                  <a:lnTo>
                    <a:pt x="486" y="997"/>
                  </a:lnTo>
                  <a:lnTo>
                    <a:pt x="476" y="1007"/>
                  </a:lnTo>
                  <a:lnTo>
                    <a:pt x="458" y="1020"/>
                  </a:lnTo>
                  <a:lnTo>
                    <a:pt x="436" y="1037"/>
                  </a:lnTo>
                  <a:lnTo>
                    <a:pt x="412" y="1053"/>
                  </a:lnTo>
                  <a:lnTo>
                    <a:pt x="388" y="1069"/>
                  </a:lnTo>
                  <a:lnTo>
                    <a:pt x="368" y="1082"/>
                  </a:lnTo>
                  <a:lnTo>
                    <a:pt x="354" y="1091"/>
                  </a:lnTo>
                  <a:lnTo>
                    <a:pt x="349" y="1095"/>
                  </a:lnTo>
                  <a:lnTo>
                    <a:pt x="208" y="1239"/>
                  </a:lnTo>
                  <a:lnTo>
                    <a:pt x="90" y="1306"/>
                  </a:lnTo>
                  <a:lnTo>
                    <a:pt x="91" y="1306"/>
                  </a:lnTo>
                  <a:lnTo>
                    <a:pt x="96" y="1305"/>
                  </a:lnTo>
                  <a:lnTo>
                    <a:pt x="101" y="1305"/>
                  </a:lnTo>
                  <a:lnTo>
                    <a:pt x="107" y="1305"/>
                  </a:lnTo>
                  <a:lnTo>
                    <a:pt x="113" y="1305"/>
                  </a:lnTo>
                  <a:lnTo>
                    <a:pt x="117" y="1306"/>
                  </a:lnTo>
                  <a:lnTo>
                    <a:pt x="120" y="1307"/>
                  </a:lnTo>
                  <a:lnTo>
                    <a:pt x="120" y="1310"/>
                  </a:lnTo>
                  <a:lnTo>
                    <a:pt x="114" y="1316"/>
                  </a:lnTo>
                  <a:lnTo>
                    <a:pt x="99" y="1329"/>
                  </a:lnTo>
                  <a:lnTo>
                    <a:pt x="80" y="1344"/>
                  </a:lnTo>
                  <a:lnTo>
                    <a:pt x="58" y="1362"/>
                  </a:lnTo>
                  <a:lnTo>
                    <a:pt x="37" y="1380"/>
                  </a:lnTo>
                  <a:lnTo>
                    <a:pt x="18" y="1394"/>
                  </a:lnTo>
                  <a:lnTo>
                    <a:pt x="5" y="1404"/>
                  </a:lnTo>
                  <a:lnTo>
                    <a:pt x="0" y="1409"/>
                  </a:lnTo>
                  <a:lnTo>
                    <a:pt x="5" y="1407"/>
                  </a:lnTo>
                  <a:lnTo>
                    <a:pt x="17" y="1400"/>
                  </a:lnTo>
                  <a:lnTo>
                    <a:pt x="33" y="1390"/>
                  </a:lnTo>
                  <a:lnTo>
                    <a:pt x="56" y="1378"/>
                  </a:lnTo>
                  <a:lnTo>
                    <a:pt x="79" y="1363"/>
                  </a:lnTo>
                  <a:lnTo>
                    <a:pt x="103" y="1346"/>
                  </a:lnTo>
                  <a:lnTo>
                    <a:pt x="124" y="1331"/>
                  </a:lnTo>
                  <a:lnTo>
                    <a:pt x="142" y="1314"/>
                  </a:lnTo>
                  <a:lnTo>
                    <a:pt x="155" y="1301"/>
                  </a:lnTo>
                  <a:lnTo>
                    <a:pt x="165" y="1290"/>
                  </a:lnTo>
                  <a:lnTo>
                    <a:pt x="174" y="1282"/>
                  </a:lnTo>
                  <a:lnTo>
                    <a:pt x="181" y="1275"/>
                  </a:lnTo>
                  <a:lnTo>
                    <a:pt x="188" y="1271"/>
                  </a:lnTo>
                  <a:lnTo>
                    <a:pt x="196" y="1265"/>
                  </a:lnTo>
                  <a:lnTo>
                    <a:pt x="205" y="1259"/>
                  </a:lnTo>
                  <a:lnTo>
                    <a:pt x="216" y="1253"/>
                  </a:lnTo>
                  <a:lnTo>
                    <a:pt x="231" y="1242"/>
                  </a:lnTo>
                  <a:lnTo>
                    <a:pt x="248" y="1225"/>
                  </a:lnTo>
                  <a:lnTo>
                    <a:pt x="267" y="1204"/>
                  </a:lnTo>
                  <a:lnTo>
                    <a:pt x="287" y="1180"/>
                  </a:lnTo>
                  <a:lnTo>
                    <a:pt x="307" y="1158"/>
                  </a:lnTo>
                  <a:lnTo>
                    <a:pt x="326" y="1137"/>
                  </a:lnTo>
                  <a:lnTo>
                    <a:pt x="344" y="1121"/>
                  </a:lnTo>
                  <a:lnTo>
                    <a:pt x="359" y="1111"/>
                  </a:lnTo>
                  <a:lnTo>
                    <a:pt x="374" y="1102"/>
                  </a:lnTo>
                  <a:lnTo>
                    <a:pt x="393" y="1090"/>
                  </a:lnTo>
                  <a:lnTo>
                    <a:pt x="413" y="1076"/>
                  </a:lnTo>
                  <a:lnTo>
                    <a:pt x="433" y="1059"/>
                  </a:lnTo>
                  <a:lnTo>
                    <a:pt x="452" y="1045"/>
                  </a:lnTo>
                  <a:lnTo>
                    <a:pt x="467" y="1031"/>
                  </a:lnTo>
                  <a:lnTo>
                    <a:pt x="478" y="1022"/>
                  </a:lnTo>
                  <a:lnTo>
                    <a:pt x="481" y="1019"/>
                  </a:lnTo>
                  <a:lnTo>
                    <a:pt x="518" y="993"/>
                  </a:lnTo>
                  <a:lnTo>
                    <a:pt x="646" y="933"/>
                  </a:lnTo>
                  <a:lnTo>
                    <a:pt x="867" y="757"/>
                  </a:lnTo>
                  <a:lnTo>
                    <a:pt x="1044" y="613"/>
                  </a:lnTo>
                  <a:lnTo>
                    <a:pt x="1234" y="458"/>
                  </a:lnTo>
                  <a:lnTo>
                    <a:pt x="1240" y="453"/>
                  </a:lnTo>
                  <a:lnTo>
                    <a:pt x="1254" y="442"/>
                  </a:lnTo>
                  <a:lnTo>
                    <a:pt x="1277" y="426"/>
                  </a:lnTo>
                  <a:lnTo>
                    <a:pt x="1302" y="407"/>
                  </a:lnTo>
                  <a:lnTo>
                    <a:pt x="1330" y="386"/>
                  </a:lnTo>
                  <a:lnTo>
                    <a:pt x="1357" y="366"/>
                  </a:lnTo>
                  <a:lnTo>
                    <a:pt x="1379" y="348"/>
                  </a:lnTo>
                  <a:lnTo>
                    <a:pt x="1396" y="335"/>
                  </a:lnTo>
                  <a:lnTo>
                    <a:pt x="1405" y="328"/>
                  </a:lnTo>
                  <a:lnTo>
                    <a:pt x="1417" y="317"/>
                  </a:lnTo>
                  <a:lnTo>
                    <a:pt x="1433" y="304"/>
                  </a:lnTo>
                  <a:lnTo>
                    <a:pt x="1451" y="287"/>
                  </a:lnTo>
                  <a:lnTo>
                    <a:pt x="1471" y="268"/>
                  </a:lnTo>
                  <a:lnTo>
                    <a:pt x="1495" y="249"/>
                  </a:lnTo>
                  <a:lnTo>
                    <a:pt x="1518" y="228"/>
                  </a:lnTo>
                  <a:lnTo>
                    <a:pt x="1544" y="206"/>
                  </a:lnTo>
                  <a:lnTo>
                    <a:pt x="1568" y="184"/>
                  </a:lnTo>
                  <a:lnTo>
                    <a:pt x="1593" y="162"/>
                  </a:lnTo>
                  <a:lnTo>
                    <a:pt x="1616" y="141"/>
                  </a:lnTo>
                  <a:lnTo>
                    <a:pt x="1639" y="122"/>
                  </a:lnTo>
                  <a:lnTo>
                    <a:pt x="1659" y="104"/>
                  </a:lnTo>
                  <a:lnTo>
                    <a:pt x="1676" y="89"/>
                  </a:lnTo>
                  <a:lnTo>
                    <a:pt x="1691" y="77"/>
                  </a:lnTo>
                  <a:lnTo>
                    <a:pt x="1702" y="67"/>
                  </a:lnTo>
                  <a:lnTo>
                    <a:pt x="1718" y="52"/>
                  </a:lnTo>
                  <a:lnTo>
                    <a:pt x="1731" y="41"/>
                  </a:lnTo>
                  <a:lnTo>
                    <a:pt x="1740" y="30"/>
                  </a:lnTo>
                  <a:lnTo>
                    <a:pt x="1747" y="21"/>
                  </a:lnTo>
                  <a:lnTo>
                    <a:pt x="1749" y="14"/>
                  </a:lnTo>
                  <a:lnTo>
                    <a:pt x="1750" y="9"/>
                  </a:lnTo>
                  <a:lnTo>
                    <a:pt x="1748" y="3"/>
                  </a:lnTo>
                  <a:lnTo>
                    <a:pt x="1743" y="0"/>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4" name="Freeform 27">
              <a:extLst>
                <a:ext uri="{FF2B5EF4-FFF2-40B4-BE49-F238E27FC236}">
                  <a16:creationId xmlns:a16="http://schemas.microsoft.com/office/drawing/2014/main" id="{6D2B3520-1C2A-4919-9A6D-6A2D7FD0672E}"/>
                </a:ext>
              </a:extLst>
            </p:cNvPr>
            <p:cNvSpPr>
              <a:spLocks/>
            </p:cNvSpPr>
            <p:nvPr/>
          </p:nvSpPr>
          <p:spPr bwMode="auto">
            <a:xfrm>
              <a:off x="4042" y="2495"/>
              <a:ext cx="1545" cy="1398"/>
            </a:xfrm>
            <a:custGeom>
              <a:avLst/>
              <a:gdLst/>
              <a:ahLst/>
              <a:cxnLst>
                <a:cxn ang="0">
                  <a:pos x="1511" y="18"/>
                </a:cxn>
                <a:cxn ang="0">
                  <a:pos x="1469" y="55"/>
                </a:cxn>
                <a:cxn ang="0">
                  <a:pos x="1412" y="110"/>
                </a:cxn>
                <a:cxn ang="0">
                  <a:pos x="1351" y="167"/>
                </a:cxn>
                <a:cxn ang="0">
                  <a:pos x="1305" y="210"/>
                </a:cxn>
                <a:cxn ang="0">
                  <a:pos x="1282" y="234"/>
                </a:cxn>
                <a:cxn ang="0">
                  <a:pos x="1256" y="285"/>
                </a:cxn>
                <a:cxn ang="0">
                  <a:pos x="1236" y="329"/>
                </a:cxn>
                <a:cxn ang="0">
                  <a:pos x="1219" y="352"/>
                </a:cxn>
                <a:cxn ang="0">
                  <a:pos x="1161" y="415"/>
                </a:cxn>
                <a:cxn ang="0">
                  <a:pos x="1106" y="466"/>
                </a:cxn>
                <a:cxn ang="0">
                  <a:pos x="1042" y="512"/>
                </a:cxn>
                <a:cxn ang="0">
                  <a:pos x="968" y="567"/>
                </a:cxn>
                <a:cxn ang="0">
                  <a:pos x="767" y="733"/>
                </a:cxn>
                <a:cxn ang="0">
                  <a:pos x="662" y="830"/>
                </a:cxn>
                <a:cxn ang="0">
                  <a:pos x="608" y="873"/>
                </a:cxn>
                <a:cxn ang="0">
                  <a:pos x="529" y="937"/>
                </a:cxn>
                <a:cxn ang="0">
                  <a:pos x="446" y="1003"/>
                </a:cxn>
                <a:cxn ang="0">
                  <a:pos x="377" y="1058"/>
                </a:cxn>
                <a:cxn ang="0">
                  <a:pos x="338" y="1084"/>
                </a:cxn>
                <a:cxn ang="0">
                  <a:pos x="308" y="1105"/>
                </a:cxn>
                <a:cxn ang="0">
                  <a:pos x="275" y="1127"/>
                </a:cxn>
                <a:cxn ang="0">
                  <a:pos x="241" y="1153"/>
                </a:cxn>
                <a:cxn ang="0">
                  <a:pos x="205" y="1178"/>
                </a:cxn>
                <a:cxn ang="0">
                  <a:pos x="167" y="1206"/>
                </a:cxn>
                <a:cxn ang="0">
                  <a:pos x="84" y="1288"/>
                </a:cxn>
                <a:cxn ang="0">
                  <a:pos x="17" y="1375"/>
                </a:cxn>
                <a:cxn ang="0">
                  <a:pos x="33" y="1391"/>
                </a:cxn>
                <a:cxn ang="0">
                  <a:pos x="365" y="1096"/>
                </a:cxn>
                <a:cxn ang="0">
                  <a:pos x="342" y="1129"/>
                </a:cxn>
                <a:cxn ang="0">
                  <a:pos x="312" y="1169"/>
                </a:cxn>
                <a:cxn ang="0">
                  <a:pos x="285" y="1193"/>
                </a:cxn>
                <a:cxn ang="0">
                  <a:pos x="254" y="1226"/>
                </a:cxn>
                <a:cxn ang="0">
                  <a:pos x="238" y="1244"/>
                </a:cxn>
                <a:cxn ang="0">
                  <a:pos x="256" y="1234"/>
                </a:cxn>
                <a:cxn ang="0">
                  <a:pos x="303" y="1197"/>
                </a:cxn>
                <a:cxn ang="0">
                  <a:pos x="363" y="1129"/>
                </a:cxn>
                <a:cxn ang="0">
                  <a:pos x="415" y="1067"/>
                </a:cxn>
                <a:cxn ang="0">
                  <a:pos x="466" y="1017"/>
                </a:cxn>
                <a:cxn ang="0">
                  <a:pos x="509" y="983"/>
                </a:cxn>
                <a:cxn ang="0">
                  <a:pos x="557" y="944"/>
                </a:cxn>
                <a:cxn ang="0">
                  <a:pos x="611" y="900"/>
                </a:cxn>
                <a:cxn ang="0">
                  <a:pos x="657" y="860"/>
                </a:cxn>
                <a:cxn ang="0">
                  <a:pos x="690" y="833"/>
                </a:cxn>
                <a:cxn ang="0">
                  <a:pos x="715" y="843"/>
                </a:cxn>
                <a:cxn ang="0">
                  <a:pos x="973" y="592"/>
                </a:cxn>
                <a:cxn ang="0">
                  <a:pos x="1014" y="563"/>
                </a:cxn>
                <a:cxn ang="0">
                  <a:pos x="1087" y="511"/>
                </a:cxn>
                <a:cxn ang="0">
                  <a:pos x="1125" y="480"/>
                </a:cxn>
                <a:cxn ang="0">
                  <a:pos x="1189" y="413"/>
                </a:cxn>
                <a:cxn ang="0">
                  <a:pos x="1252" y="343"/>
                </a:cxn>
                <a:cxn ang="0">
                  <a:pos x="1277" y="311"/>
                </a:cxn>
                <a:cxn ang="0">
                  <a:pos x="1300" y="272"/>
                </a:cxn>
                <a:cxn ang="0">
                  <a:pos x="1318" y="243"/>
                </a:cxn>
                <a:cxn ang="0">
                  <a:pos x="1343" y="218"/>
                </a:cxn>
                <a:cxn ang="0">
                  <a:pos x="1394" y="171"/>
                </a:cxn>
                <a:cxn ang="0">
                  <a:pos x="1454" y="116"/>
                </a:cxn>
                <a:cxn ang="0">
                  <a:pos x="1508" y="68"/>
                </a:cxn>
                <a:cxn ang="0">
                  <a:pos x="1540" y="40"/>
                </a:cxn>
                <a:cxn ang="0">
                  <a:pos x="1544" y="29"/>
                </a:cxn>
                <a:cxn ang="0">
                  <a:pos x="1543" y="3"/>
                </a:cxn>
                <a:cxn ang="0">
                  <a:pos x="1520" y="9"/>
                </a:cxn>
              </a:cxnLst>
              <a:rect l="0" t="0" r="r" b="b"/>
              <a:pathLst>
                <a:path w="1545" h="1399">
                  <a:moveTo>
                    <a:pt x="1520" y="9"/>
                  </a:moveTo>
                  <a:lnTo>
                    <a:pt x="1517" y="11"/>
                  </a:lnTo>
                  <a:lnTo>
                    <a:pt x="1511" y="18"/>
                  </a:lnTo>
                  <a:lnTo>
                    <a:pt x="1500" y="28"/>
                  </a:lnTo>
                  <a:lnTo>
                    <a:pt x="1486" y="40"/>
                  </a:lnTo>
                  <a:lnTo>
                    <a:pt x="1469" y="55"/>
                  </a:lnTo>
                  <a:lnTo>
                    <a:pt x="1452" y="72"/>
                  </a:lnTo>
                  <a:lnTo>
                    <a:pt x="1432" y="91"/>
                  </a:lnTo>
                  <a:lnTo>
                    <a:pt x="1412" y="110"/>
                  </a:lnTo>
                  <a:lnTo>
                    <a:pt x="1390" y="130"/>
                  </a:lnTo>
                  <a:lnTo>
                    <a:pt x="1370" y="149"/>
                  </a:lnTo>
                  <a:lnTo>
                    <a:pt x="1351" y="167"/>
                  </a:lnTo>
                  <a:lnTo>
                    <a:pt x="1334" y="184"/>
                  </a:lnTo>
                  <a:lnTo>
                    <a:pt x="1318" y="199"/>
                  </a:lnTo>
                  <a:lnTo>
                    <a:pt x="1305" y="210"/>
                  </a:lnTo>
                  <a:lnTo>
                    <a:pt x="1296" y="219"/>
                  </a:lnTo>
                  <a:lnTo>
                    <a:pt x="1290" y="225"/>
                  </a:lnTo>
                  <a:lnTo>
                    <a:pt x="1282" y="234"/>
                  </a:lnTo>
                  <a:lnTo>
                    <a:pt x="1273" y="248"/>
                  </a:lnTo>
                  <a:lnTo>
                    <a:pt x="1265" y="266"/>
                  </a:lnTo>
                  <a:lnTo>
                    <a:pt x="1256" y="285"/>
                  </a:lnTo>
                  <a:lnTo>
                    <a:pt x="1248" y="304"/>
                  </a:lnTo>
                  <a:lnTo>
                    <a:pt x="1241" y="319"/>
                  </a:lnTo>
                  <a:lnTo>
                    <a:pt x="1236" y="329"/>
                  </a:lnTo>
                  <a:lnTo>
                    <a:pt x="1234" y="334"/>
                  </a:lnTo>
                  <a:lnTo>
                    <a:pt x="1230" y="338"/>
                  </a:lnTo>
                  <a:lnTo>
                    <a:pt x="1219" y="352"/>
                  </a:lnTo>
                  <a:lnTo>
                    <a:pt x="1202" y="370"/>
                  </a:lnTo>
                  <a:lnTo>
                    <a:pt x="1182" y="392"/>
                  </a:lnTo>
                  <a:lnTo>
                    <a:pt x="1161" y="415"/>
                  </a:lnTo>
                  <a:lnTo>
                    <a:pt x="1140" y="436"/>
                  </a:lnTo>
                  <a:lnTo>
                    <a:pt x="1121" y="454"/>
                  </a:lnTo>
                  <a:lnTo>
                    <a:pt x="1106" y="466"/>
                  </a:lnTo>
                  <a:lnTo>
                    <a:pt x="1091" y="478"/>
                  </a:lnTo>
                  <a:lnTo>
                    <a:pt x="1069" y="493"/>
                  </a:lnTo>
                  <a:lnTo>
                    <a:pt x="1042" y="512"/>
                  </a:lnTo>
                  <a:lnTo>
                    <a:pt x="1015" y="532"/>
                  </a:lnTo>
                  <a:lnTo>
                    <a:pt x="989" y="550"/>
                  </a:lnTo>
                  <a:lnTo>
                    <a:pt x="968" y="567"/>
                  </a:lnTo>
                  <a:lnTo>
                    <a:pt x="954" y="577"/>
                  </a:lnTo>
                  <a:lnTo>
                    <a:pt x="948" y="581"/>
                  </a:lnTo>
                  <a:lnTo>
                    <a:pt x="767" y="733"/>
                  </a:lnTo>
                  <a:lnTo>
                    <a:pt x="674" y="820"/>
                  </a:lnTo>
                  <a:lnTo>
                    <a:pt x="671" y="822"/>
                  </a:lnTo>
                  <a:lnTo>
                    <a:pt x="662" y="830"/>
                  </a:lnTo>
                  <a:lnTo>
                    <a:pt x="649" y="841"/>
                  </a:lnTo>
                  <a:lnTo>
                    <a:pt x="631" y="855"/>
                  </a:lnTo>
                  <a:lnTo>
                    <a:pt x="608" y="873"/>
                  </a:lnTo>
                  <a:lnTo>
                    <a:pt x="584" y="893"/>
                  </a:lnTo>
                  <a:lnTo>
                    <a:pt x="557" y="914"/>
                  </a:lnTo>
                  <a:lnTo>
                    <a:pt x="529" y="937"/>
                  </a:lnTo>
                  <a:lnTo>
                    <a:pt x="502" y="960"/>
                  </a:lnTo>
                  <a:lnTo>
                    <a:pt x="473" y="982"/>
                  </a:lnTo>
                  <a:lnTo>
                    <a:pt x="446" y="1003"/>
                  </a:lnTo>
                  <a:lnTo>
                    <a:pt x="420" y="1025"/>
                  </a:lnTo>
                  <a:lnTo>
                    <a:pt x="397" y="1042"/>
                  </a:lnTo>
                  <a:lnTo>
                    <a:pt x="377" y="1058"/>
                  </a:lnTo>
                  <a:lnTo>
                    <a:pt x="360" y="1070"/>
                  </a:lnTo>
                  <a:lnTo>
                    <a:pt x="348" y="1078"/>
                  </a:lnTo>
                  <a:lnTo>
                    <a:pt x="338" y="1084"/>
                  </a:lnTo>
                  <a:lnTo>
                    <a:pt x="328" y="1090"/>
                  </a:lnTo>
                  <a:lnTo>
                    <a:pt x="318" y="1097"/>
                  </a:lnTo>
                  <a:lnTo>
                    <a:pt x="308" y="1105"/>
                  </a:lnTo>
                  <a:lnTo>
                    <a:pt x="298" y="1111"/>
                  </a:lnTo>
                  <a:lnTo>
                    <a:pt x="287" y="1119"/>
                  </a:lnTo>
                  <a:lnTo>
                    <a:pt x="275" y="1127"/>
                  </a:lnTo>
                  <a:lnTo>
                    <a:pt x="264" y="1135"/>
                  </a:lnTo>
                  <a:lnTo>
                    <a:pt x="253" y="1144"/>
                  </a:lnTo>
                  <a:lnTo>
                    <a:pt x="241" y="1153"/>
                  </a:lnTo>
                  <a:lnTo>
                    <a:pt x="230" y="1160"/>
                  </a:lnTo>
                  <a:lnTo>
                    <a:pt x="218" y="1169"/>
                  </a:lnTo>
                  <a:lnTo>
                    <a:pt x="205" y="1178"/>
                  </a:lnTo>
                  <a:lnTo>
                    <a:pt x="193" y="1188"/>
                  </a:lnTo>
                  <a:lnTo>
                    <a:pt x="181" y="1197"/>
                  </a:lnTo>
                  <a:lnTo>
                    <a:pt x="167" y="1206"/>
                  </a:lnTo>
                  <a:lnTo>
                    <a:pt x="140" y="1228"/>
                  </a:lnTo>
                  <a:lnTo>
                    <a:pt x="112" y="1257"/>
                  </a:lnTo>
                  <a:lnTo>
                    <a:pt x="84" y="1288"/>
                  </a:lnTo>
                  <a:lnTo>
                    <a:pt x="57" y="1321"/>
                  </a:lnTo>
                  <a:lnTo>
                    <a:pt x="35" y="1351"/>
                  </a:lnTo>
                  <a:lnTo>
                    <a:pt x="17" y="1375"/>
                  </a:lnTo>
                  <a:lnTo>
                    <a:pt x="5" y="1392"/>
                  </a:lnTo>
                  <a:lnTo>
                    <a:pt x="0" y="1399"/>
                  </a:lnTo>
                  <a:lnTo>
                    <a:pt x="33" y="1391"/>
                  </a:lnTo>
                  <a:lnTo>
                    <a:pt x="165" y="1232"/>
                  </a:lnTo>
                  <a:lnTo>
                    <a:pt x="367" y="1092"/>
                  </a:lnTo>
                  <a:lnTo>
                    <a:pt x="365" y="1096"/>
                  </a:lnTo>
                  <a:lnTo>
                    <a:pt x="360" y="1104"/>
                  </a:lnTo>
                  <a:lnTo>
                    <a:pt x="352" y="1116"/>
                  </a:lnTo>
                  <a:lnTo>
                    <a:pt x="342" y="1129"/>
                  </a:lnTo>
                  <a:lnTo>
                    <a:pt x="332" y="1145"/>
                  </a:lnTo>
                  <a:lnTo>
                    <a:pt x="322" y="1158"/>
                  </a:lnTo>
                  <a:lnTo>
                    <a:pt x="312" y="1169"/>
                  </a:lnTo>
                  <a:lnTo>
                    <a:pt x="304" y="1177"/>
                  </a:lnTo>
                  <a:lnTo>
                    <a:pt x="297" y="1184"/>
                  </a:lnTo>
                  <a:lnTo>
                    <a:pt x="285" y="1193"/>
                  </a:lnTo>
                  <a:lnTo>
                    <a:pt x="275" y="1204"/>
                  </a:lnTo>
                  <a:lnTo>
                    <a:pt x="264" y="1215"/>
                  </a:lnTo>
                  <a:lnTo>
                    <a:pt x="254" y="1226"/>
                  </a:lnTo>
                  <a:lnTo>
                    <a:pt x="245" y="1235"/>
                  </a:lnTo>
                  <a:lnTo>
                    <a:pt x="240" y="1242"/>
                  </a:lnTo>
                  <a:lnTo>
                    <a:pt x="238" y="1244"/>
                  </a:lnTo>
                  <a:lnTo>
                    <a:pt x="240" y="1243"/>
                  </a:lnTo>
                  <a:lnTo>
                    <a:pt x="246" y="1239"/>
                  </a:lnTo>
                  <a:lnTo>
                    <a:pt x="256" y="1234"/>
                  </a:lnTo>
                  <a:lnTo>
                    <a:pt x="270" y="1225"/>
                  </a:lnTo>
                  <a:lnTo>
                    <a:pt x="285" y="1213"/>
                  </a:lnTo>
                  <a:lnTo>
                    <a:pt x="303" y="1197"/>
                  </a:lnTo>
                  <a:lnTo>
                    <a:pt x="323" y="1177"/>
                  </a:lnTo>
                  <a:lnTo>
                    <a:pt x="343" y="1154"/>
                  </a:lnTo>
                  <a:lnTo>
                    <a:pt x="363" y="1129"/>
                  </a:lnTo>
                  <a:lnTo>
                    <a:pt x="381" y="1107"/>
                  </a:lnTo>
                  <a:lnTo>
                    <a:pt x="398" y="1086"/>
                  </a:lnTo>
                  <a:lnTo>
                    <a:pt x="415" y="1067"/>
                  </a:lnTo>
                  <a:lnTo>
                    <a:pt x="431" y="1049"/>
                  </a:lnTo>
                  <a:lnTo>
                    <a:pt x="448" y="1032"/>
                  </a:lnTo>
                  <a:lnTo>
                    <a:pt x="466" y="1017"/>
                  </a:lnTo>
                  <a:lnTo>
                    <a:pt x="485" y="1002"/>
                  </a:lnTo>
                  <a:lnTo>
                    <a:pt x="496" y="993"/>
                  </a:lnTo>
                  <a:lnTo>
                    <a:pt x="509" y="983"/>
                  </a:lnTo>
                  <a:lnTo>
                    <a:pt x="524" y="972"/>
                  </a:lnTo>
                  <a:lnTo>
                    <a:pt x="541" y="959"/>
                  </a:lnTo>
                  <a:lnTo>
                    <a:pt x="557" y="944"/>
                  </a:lnTo>
                  <a:lnTo>
                    <a:pt x="575" y="930"/>
                  </a:lnTo>
                  <a:lnTo>
                    <a:pt x="593" y="915"/>
                  </a:lnTo>
                  <a:lnTo>
                    <a:pt x="611" y="900"/>
                  </a:lnTo>
                  <a:lnTo>
                    <a:pt x="627" y="886"/>
                  </a:lnTo>
                  <a:lnTo>
                    <a:pt x="643" y="872"/>
                  </a:lnTo>
                  <a:lnTo>
                    <a:pt x="657" y="860"/>
                  </a:lnTo>
                  <a:lnTo>
                    <a:pt x="671" y="850"/>
                  </a:lnTo>
                  <a:lnTo>
                    <a:pt x="681" y="840"/>
                  </a:lnTo>
                  <a:lnTo>
                    <a:pt x="690" y="833"/>
                  </a:lnTo>
                  <a:lnTo>
                    <a:pt x="694" y="828"/>
                  </a:lnTo>
                  <a:lnTo>
                    <a:pt x="696" y="827"/>
                  </a:lnTo>
                  <a:lnTo>
                    <a:pt x="715" y="843"/>
                  </a:lnTo>
                  <a:lnTo>
                    <a:pt x="747" y="788"/>
                  </a:lnTo>
                  <a:lnTo>
                    <a:pt x="831" y="707"/>
                  </a:lnTo>
                  <a:lnTo>
                    <a:pt x="973" y="592"/>
                  </a:lnTo>
                  <a:lnTo>
                    <a:pt x="978" y="588"/>
                  </a:lnTo>
                  <a:lnTo>
                    <a:pt x="993" y="578"/>
                  </a:lnTo>
                  <a:lnTo>
                    <a:pt x="1014" y="563"/>
                  </a:lnTo>
                  <a:lnTo>
                    <a:pt x="1038" y="546"/>
                  </a:lnTo>
                  <a:lnTo>
                    <a:pt x="1064" y="528"/>
                  </a:lnTo>
                  <a:lnTo>
                    <a:pt x="1087" y="511"/>
                  </a:lnTo>
                  <a:lnTo>
                    <a:pt x="1105" y="498"/>
                  </a:lnTo>
                  <a:lnTo>
                    <a:pt x="1115" y="490"/>
                  </a:lnTo>
                  <a:lnTo>
                    <a:pt x="1125" y="480"/>
                  </a:lnTo>
                  <a:lnTo>
                    <a:pt x="1142" y="462"/>
                  </a:lnTo>
                  <a:lnTo>
                    <a:pt x="1164" y="439"/>
                  </a:lnTo>
                  <a:lnTo>
                    <a:pt x="1189" y="413"/>
                  </a:lnTo>
                  <a:lnTo>
                    <a:pt x="1213" y="386"/>
                  </a:lnTo>
                  <a:lnTo>
                    <a:pt x="1234" y="362"/>
                  </a:lnTo>
                  <a:lnTo>
                    <a:pt x="1252" y="343"/>
                  </a:lnTo>
                  <a:lnTo>
                    <a:pt x="1262" y="331"/>
                  </a:lnTo>
                  <a:lnTo>
                    <a:pt x="1269" y="322"/>
                  </a:lnTo>
                  <a:lnTo>
                    <a:pt x="1277" y="311"/>
                  </a:lnTo>
                  <a:lnTo>
                    <a:pt x="1285" y="298"/>
                  </a:lnTo>
                  <a:lnTo>
                    <a:pt x="1292" y="285"/>
                  </a:lnTo>
                  <a:lnTo>
                    <a:pt x="1300" y="272"/>
                  </a:lnTo>
                  <a:lnTo>
                    <a:pt x="1308" y="260"/>
                  </a:lnTo>
                  <a:lnTo>
                    <a:pt x="1314" y="250"/>
                  </a:lnTo>
                  <a:lnTo>
                    <a:pt x="1318" y="243"/>
                  </a:lnTo>
                  <a:lnTo>
                    <a:pt x="1322" y="238"/>
                  </a:lnTo>
                  <a:lnTo>
                    <a:pt x="1331" y="229"/>
                  </a:lnTo>
                  <a:lnTo>
                    <a:pt x="1343" y="218"/>
                  </a:lnTo>
                  <a:lnTo>
                    <a:pt x="1358" y="204"/>
                  </a:lnTo>
                  <a:lnTo>
                    <a:pt x="1375" y="188"/>
                  </a:lnTo>
                  <a:lnTo>
                    <a:pt x="1394" y="171"/>
                  </a:lnTo>
                  <a:lnTo>
                    <a:pt x="1414" y="152"/>
                  </a:lnTo>
                  <a:lnTo>
                    <a:pt x="1434" y="135"/>
                  </a:lnTo>
                  <a:lnTo>
                    <a:pt x="1454" y="116"/>
                  </a:lnTo>
                  <a:lnTo>
                    <a:pt x="1474" y="99"/>
                  </a:lnTo>
                  <a:lnTo>
                    <a:pt x="1492" y="82"/>
                  </a:lnTo>
                  <a:lnTo>
                    <a:pt x="1508" y="68"/>
                  </a:lnTo>
                  <a:lnTo>
                    <a:pt x="1522" y="55"/>
                  </a:lnTo>
                  <a:lnTo>
                    <a:pt x="1533" y="45"/>
                  </a:lnTo>
                  <a:lnTo>
                    <a:pt x="1540" y="40"/>
                  </a:lnTo>
                  <a:lnTo>
                    <a:pt x="1542" y="38"/>
                  </a:lnTo>
                  <a:lnTo>
                    <a:pt x="1543" y="35"/>
                  </a:lnTo>
                  <a:lnTo>
                    <a:pt x="1544" y="29"/>
                  </a:lnTo>
                  <a:lnTo>
                    <a:pt x="1545" y="20"/>
                  </a:lnTo>
                  <a:lnTo>
                    <a:pt x="1545" y="11"/>
                  </a:lnTo>
                  <a:lnTo>
                    <a:pt x="1543" y="3"/>
                  </a:lnTo>
                  <a:lnTo>
                    <a:pt x="1539" y="0"/>
                  </a:lnTo>
                  <a:lnTo>
                    <a:pt x="1532" y="1"/>
                  </a:lnTo>
                  <a:lnTo>
                    <a:pt x="1520" y="9"/>
                  </a:lnTo>
                  <a:close/>
                </a:path>
              </a:pathLst>
            </a:custGeom>
            <a:solidFill>
              <a:srgbClr val="BFBF7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6" name="Freeform 28">
              <a:extLst>
                <a:ext uri="{FF2B5EF4-FFF2-40B4-BE49-F238E27FC236}">
                  <a16:creationId xmlns:a16="http://schemas.microsoft.com/office/drawing/2014/main" id="{0BD7E8A9-A70A-4C53-98E1-D6B68FB05506}"/>
                </a:ext>
              </a:extLst>
            </p:cNvPr>
            <p:cNvSpPr>
              <a:spLocks/>
            </p:cNvSpPr>
            <p:nvPr/>
          </p:nvSpPr>
          <p:spPr bwMode="auto">
            <a:xfrm>
              <a:off x="3777" y="2547"/>
              <a:ext cx="1779" cy="1379"/>
            </a:xfrm>
            <a:custGeom>
              <a:avLst/>
              <a:gdLst/>
              <a:ahLst/>
              <a:cxnLst>
                <a:cxn ang="0">
                  <a:pos x="1772" y="17"/>
                </a:cxn>
                <a:cxn ang="0">
                  <a:pos x="1738" y="50"/>
                </a:cxn>
                <a:cxn ang="0">
                  <a:pos x="1690" y="99"/>
                </a:cxn>
                <a:cxn ang="0">
                  <a:pos x="1640" y="150"/>
                </a:cxn>
                <a:cxn ang="0">
                  <a:pos x="1603" y="190"/>
                </a:cxn>
                <a:cxn ang="0">
                  <a:pos x="1586" y="213"/>
                </a:cxn>
                <a:cxn ang="0">
                  <a:pos x="1542" y="257"/>
                </a:cxn>
                <a:cxn ang="0">
                  <a:pos x="1499" y="294"/>
                </a:cxn>
                <a:cxn ang="0">
                  <a:pos x="1258" y="535"/>
                </a:cxn>
                <a:cxn ang="0">
                  <a:pos x="1230" y="531"/>
                </a:cxn>
                <a:cxn ang="0">
                  <a:pos x="1153" y="598"/>
                </a:cxn>
                <a:cxn ang="0">
                  <a:pos x="1086" y="654"/>
                </a:cxn>
                <a:cxn ang="0">
                  <a:pos x="1032" y="700"/>
                </a:cxn>
                <a:cxn ang="0">
                  <a:pos x="958" y="760"/>
                </a:cxn>
                <a:cxn ang="0">
                  <a:pos x="901" y="799"/>
                </a:cxn>
                <a:cxn ang="0">
                  <a:pos x="861" y="822"/>
                </a:cxn>
                <a:cxn ang="0">
                  <a:pos x="813" y="852"/>
                </a:cxn>
                <a:cxn ang="0">
                  <a:pos x="764" y="884"/>
                </a:cxn>
                <a:cxn ang="0">
                  <a:pos x="719" y="919"/>
                </a:cxn>
                <a:cxn ang="0">
                  <a:pos x="681" y="952"/>
                </a:cxn>
                <a:cxn ang="0">
                  <a:pos x="618" y="1018"/>
                </a:cxn>
                <a:cxn ang="0">
                  <a:pos x="576" y="1068"/>
                </a:cxn>
                <a:cxn ang="0">
                  <a:pos x="568" y="1077"/>
                </a:cxn>
                <a:cxn ang="0">
                  <a:pos x="553" y="1072"/>
                </a:cxn>
                <a:cxn ang="0">
                  <a:pos x="499" y="1105"/>
                </a:cxn>
                <a:cxn ang="0">
                  <a:pos x="432" y="1155"/>
                </a:cxn>
                <a:cxn ang="0">
                  <a:pos x="233" y="1250"/>
                </a:cxn>
                <a:cxn ang="0">
                  <a:pos x="135" y="1322"/>
                </a:cxn>
                <a:cxn ang="0">
                  <a:pos x="127" y="1311"/>
                </a:cxn>
                <a:cxn ang="0">
                  <a:pos x="65" y="1344"/>
                </a:cxn>
                <a:cxn ang="0">
                  <a:pos x="6" y="1377"/>
                </a:cxn>
                <a:cxn ang="0">
                  <a:pos x="15" y="1368"/>
                </a:cxn>
                <a:cxn ang="0">
                  <a:pos x="74" y="1324"/>
                </a:cxn>
                <a:cxn ang="0">
                  <a:pos x="142" y="1285"/>
                </a:cxn>
                <a:cxn ang="0">
                  <a:pos x="183" y="1268"/>
                </a:cxn>
                <a:cxn ang="0">
                  <a:pos x="206" y="1252"/>
                </a:cxn>
                <a:cxn ang="0">
                  <a:pos x="231" y="1232"/>
                </a:cxn>
                <a:cxn ang="0">
                  <a:pos x="262" y="1216"/>
                </a:cxn>
                <a:cxn ang="0">
                  <a:pos x="301" y="1202"/>
                </a:cxn>
                <a:cxn ang="0">
                  <a:pos x="343" y="1186"/>
                </a:cxn>
                <a:cxn ang="0">
                  <a:pos x="380" y="1170"/>
                </a:cxn>
                <a:cxn ang="0">
                  <a:pos x="405" y="1153"/>
                </a:cxn>
                <a:cxn ang="0">
                  <a:pos x="457" y="1113"/>
                </a:cxn>
                <a:cxn ang="0">
                  <a:pos x="516" y="1076"/>
                </a:cxn>
                <a:cxn ang="0">
                  <a:pos x="568" y="1040"/>
                </a:cxn>
                <a:cxn ang="0">
                  <a:pos x="1078" y="629"/>
                </a:cxn>
                <a:cxn ang="0">
                  <a:pos x="1288" y="453"/>
                </a:cxn>
                <a:cxn ang="0">
                  <a:pos x="1356" y="387"/>
                </a:cxn>
                <a:cxn ang="0">
                  <a:pos x="1418" y="329"/>
                </a:cxn>
                <a:cxn ang="0">
                  <a:pos x="1454" y="295"/>
                </a:cxn>
                <a:cxn ang="0">
                  <a:pos x="1515" y="238"/>
                </a:cxn>
                <a:cxn ang="0">
                  <a:pos x="1586" y="170"/>
                </a:cxn>
                <a:cxn ang="0">
                  <a:pos x="1654" y="105"/>
                </a:cxn>
                <a:cxn ang="0">
                  <a:pos x="1704" y="56"/>
                </a:cxn>
                <a:cxn ang="0">
                  <a:pos x="1742" y="17"/>
                </a:cxn>
                <a:cxn ang="0">
                  <a:pos x="1768" y="0"/>
                </a:cxn>
                <a:cxn ang="0">
                  <a:pos x="1780" y="9"/>
                </a:cxn>
              </a:cxnLst>
              <a:rect l="0" t="0" r="r" b="b"/>
              <a:pathLst>
                <a:path w="1780" h="1380">
                  <a:moveTo>
                    <a:pt x="1780" y="9"/>
                  </a:moveTo>
                  <a:lnTo>
                    <a:pt x="1778" y="11"/>
                  </a:lnTo>
                  <a:lnTo>
                    <a:pt x="1772" y="17"/>
                  </a:lnTo>
                  <a:lnTo>
                    <a:pt x="1763" y="26"/>
                  </a:lnTo>
                  <a:lnTo>
                    <a:pt x="1752" y="37"/>
                  </a:lnTo>
                  <a:lnTo>
                    <a:pt x="1738" y="50"/>
                  </a:lnTo>
                  <a:lnTo>
                    <a:pt x="1723" y="66"/>
                  </a:lnTo>
                  <a:lnTo>
                    <a:pt x="1707" y="82"/>
                  </a:lnTo>
                  <a:lnTo>
                    <a:pt x="1690" y="99"/>
                  </a:lnTo>
                  <a:lnTo>
                    <a:pt x="1672" y="117"/>
                  </a:lnTo>
                  <a:lnTo>
                    <a:pt x="1655" y="134"/>
                  </a:lnTo>
                  <a:lnTo>
                    <a:pt x="1640" y="150"/>
                  </a:lnTo>
                  <a:lnTo>
                    <a:pt x="1625" y="165"/>
                  </a:lnTo>
                  <a:lnTo>
                    <a:pt x="1613" y="179"/>
                  </a:lnTo>
                  <a:lnTo>
                    <a:pt x="1603" y="190"/>
                  </a:lnTo>
                  <a:lnTo>
                    <a:pt x="1596" y="198"/>
                  </a:lnTo>
                  <a:lnTo>
                    <a:pt x="1593" y="204"/>
                  </a:lnTo>
                  <a:lnTo>
                    <a:pt x="1586" y="213"/>
                  </a:lnTo>
                  <a:lnTo>
                    <a:pt x="1574" y="226"/>
                  </a:lnTo>
                  <a:lnTo>
                    <a:pt x="1559" y="242"/>
                  </a:lnTo>
                  <a:lnTo>
                    <a:pt x="1542" y="257"/>
                  </a:lnTo>
                  <a:lnTo>
                    <a:pt x="1524" y="273"/>
                  </a:lnTo>
                  <a:lnTo>
                    <a:pt x="1509" y="285"/>
                  </a:lnTo>
                  <a:lnTo>
                    <a:pt x="1499" y="294"/>
                  </a:lnTo>
                  <a:lnTo>
                    <a:pt x="1496" y="297"/>
                  </a:lnTo>
                  <a:lnTo>
                    <a:pt x="1328" y="443"/>
                  </a:lnTo>
                  <a:lnTo>
                    <a:pt x="1258" y="535"/>
                  </a:lnTo>
                  <a:lnTo>
                    <a:pt x="1251" y="514"/>
                  </a:lnTo>
                  <a:lnTo>
                    <a:pt x="1246" y="518"/>
                  </a:lnTo>
                  <a:lnTo>
                    <a:pt x="1230" y="531"/>
                  </a:lnTo>
                  <a:lnTo>
                    <a:pt x="1208" y="551"/>
                  </a:lnTo>
                  <a:lnTo>
                    <a:pt x="1181" y="574"/>
                  </a:lnTo>
                  <a:lnTo>
                    <a:pt x="1153" y="598"/>
                  </a:lnTo>
                  <a:lnTo>
                    <a:pt x="1125" y="622"/>
                  </a:lnTo>
                  <a:lnTo>
                    <a:pt x="1103" y="640"/>
                  </a:lnTo>
                  <a:lnTo>
                    <a:pt x="1086" y="654"/>
                  </a:lnTo>
                  <a:lnTo>
                    <a:pt x="1072" y="666"/>
                  </a:lnTo>
                  <a:lnTo>
                    <a:pt x="1054" y="682"/>
                  </a:lnTo>
                  <a:lnTo>
                    <a:pt x="1032" y="700"/>
                  </a:lnTo>
                  <a:lnTo>
                    <a:pt x="1008" y="720"/>
                  </a:lnTo>
                  <a:lnTo>
                    <a:pt x="984" y="741"/>
                  </a:lnTo>
                  <a:lnTo>
                    <a:pt x="958" y="760"/>
                  </a:lnTo>
                  <a:lnTo>
                    <a:pt x="935" y="777"/>
                  </a:lnTo>
                  <a:lnTo>
                    <a:pt x="912" y="792"/>
                  </a:lnTo>
                  <a:lnTo>
                    <a:pt x="901" y="799"/>
                  </a:lnTo>
                  <a:lnTo>
                    <a:pt x="889" y="805"/>
                  </a:lnTo>
                  <a:lnTo>
                    <a:pt x="876" y="814"/>
                  </a:lnTo>
                  <a:lnTo>
                    <a:pt x="861" y="822"/>
                  </a:lnTo>
                  <a:lnTo>
                    <a:pt x="846" y="832"/>
                  </a:lnTo>
                  <a:lnTo>
                    <a:pt x="830" y="842"/>
                  </a:lnTo>
                  <a:lnTo>
                    <a:pt x="813" y="852"/>
                  </a:lnTo>
                  <a:lnTo>
                    <a:pt x="798" y="862"/>
                  </a:lnTo>
                  <a:lnTo>
                    <a:pt x="781" y="873"/>
                  </a:lnTo>
                  <a:lnTo>
                    <a:pt x="764" y="884"/>
                  </a:lnTo>
                  <a:lnTo>
                    <a:pt x="749" y="896"/>
                  </a:lnTo>
                  <a:lnTo>
                    <a:pt x="733" y="908"/>
                  </a:lnTo>
                  <a:lnTo>
                    <a:pt x="719" y="919"/>
                  </a:lnTo>
                  <a:lnTo>
                    <a:pt x="705" y="930"/>
                  </a:lnTo>
                  <a:lnTo>
                    <a:pt x="692" y="941"/>
                  </a:lnTo>
                  <a:lnTo>
                    <a:pt x="681" y="952"/>
                  </a:lnTo>
                  <a:lnTo>
                    <a:pt x="658" y="975"/>
                  </a:lnTo>
                  <a:lnTo>
                    <a:pt x="637" y="997"/>
                  </a:lnTo>
                  <a:lnTo>
                    <a:pt x="618" y="1018"/>
                  </a:lnTo>
                  <a:lnTo>
                    <a:pt x="602" y="1038"/>
                  </a:lnTo>
                  <a:lnTo>
                    <a:pt x="587" y="1055"/>
                  </a:lnTo>
                  <a:lnTo>
                    <a:pt x="576" y="1068"/>
                  </a:lnTo>
                  <a:lnTo>
                    <a:pt x="569" y="1076"/>
                  </a:lnTo>
                  <a:lnTo>
                    <a:pt x="567" y="1079"/>
                  </a:lnTo>
                  <a:lnTo>
                    <a:pt x="568" y="1077"/>
                  </a:lnTo>
                  <a:lnTo>
                    <a:pt x="568" y="1073"/>
                  </a:lnTo>
                  <a:lnTo>
                    <a:pt x="564" y="1069"/>
                  </a:lnTo>
                  <a:lnTo>
                    <a:pt x="553" y="1072"/>
                  </a:lnTo>
                  <a:lnTo>
                    <a:pt x="540" y="1078"/>
                  </a:lnTo>
                  <a:lnTo>
                    <a:pt x="521" y="1089"/>
                  </a:lnTo>
                  <a:lnTo>
                    <a:pt x="499" y="1105"/>
                  </a:lnTo>
                  <a:lnTo>
                    <a:pt x="475" y="1123"/>
                  </a:lnTo>
                  <a:lnTo>
                    <a:pt x="452" y="1141"/>
                  </a:lnTo>
                  <a:lnTo>
                    <a:pt x="432" y="1155"/>
                  </a:lnTo>
                  <a:lnTo>
                    <a:pt x="419" y="1165"/>
                  </a:lnTo>
                  <a:lnTo>
                    <a:pt x="415" y="1170"/>
                  </a:lnTo>
                  <a:lnTo>
                    <a:pt x="233" y="1250"/>
                  </a:lnTo>
                  <a:lnTo>
                    <a:pt x="126" y="1338"/>
                  </a:lnTo>
                  <a:lnTo>
                    <a:pt x="129" y="1333"/>
                  </a:lnTo>
                  <a:lnTo>
                    <a:pt x="135" y="1322"/>
                  </a:lnTo>
                  <a:lnTo>
                    <a:pt x="138" y="1312"/>
                  </a:lnTo>
                  <a:lnTo>
                    <a:pt x="136" y="1308"/>
                  </a:lnTo>
                  <a:lnTo>
                    <a:pt x="127" y="1311"/>
                  </a:lnTo>
                  <a:lnTo>
                    <a:pt x="112" y="1320"/>
                  </a:lnTo>
                  <a:lnTo>
                    <a:pt x="89" y="1331"/>
                  </a:lnTo>
                  <a:lnTo>
                    <a:pt x="65" y="1344"/>
                  </a:lnTo>
                  <a:lnTo>
                    <a:pt x="40" y="1358"/>
                  </a:lnTo>
                  <a:lnTo>
                    <a:pt x="20" y="1369"/>
                  </a:lnTo>
                  <a:lnTo>
                    <a:pt x="6" y="1377"/>
                  </a:lnTo>
                  <a:lnTo>
                    <a:pt x="0" y="1380"/>
                  </a:lnTo>
                  <a:lnTo>
                    <a:pt x="4" y="1377"/>
                  </a:lnTo>
                  <a:lnTo>
                    <a:pt x="15" y="1368"/>
                  </a:lnTo>
                  <a:lnTo>
                    <a:pt x="31" y="1356"/>
                  </a:lnTo>
                  <a:lnTo>
                    <a:pt x="51" y="1341"/>
                  </a:lnTo>
                  <a:lnTo>
                    <a:pt x="74" y="1324"/>
                  </a:lnTo>
                  <a:lnTo>
                    <a:pt x="97" y="1309"/>
                  </a:lnTo>
                  <a:lnTo>
                    <a:pt x="120" y="1295"/>
                  </a:lnTo>
                  <a:lnTo>
                    <a:pt x="142" y="1285"/>
                  </a:lnTo>
                  <a:lnTo>
                    <a:pt x="159" y="1278"/>
                  </a:lnTo>
                  <a:lnTo>
                    <a:pt x="173" y="1272"/>
                  </a:lnTo>
                  <a:lnTo>
                    <a:pt x="183" y="1268"/>
                  </a:lnTo>
                  <a:lnTo>
                    <a:pt x="192" y="1262"/>
                  </a:lnTo>
                  <a:lnTo>
                    <a:pt x="198" y="1258"/>
                  </a:lnTo>
                  <a:lnTo>
                    <a:pt x="206" y="1252"/>
                  </a:lnTo>
                  <a:lnTo>
                    <a:pt x="214" y="1245"/>
                  </a:lnTo>
                  <a:lnTo>
                    <a:pt x="224" y="1236"/>
                  </a:lnTo>
                  <a:lnTo>
                    <a:pt x="231" y="1232"/>
                  </a:lnTo>
                  <a:lnTo>
                    <a:pt x="240" y="1226"/>
                  </a:lnTo>
                  <a:lnTo>
                    <a:pt x="250" y="1222"/>
                  </a:lnTo>
                  <a:lnTo>
                    <a:pt x="262" y="1216"/>
                  </a:lnTo>
                  <a:lnTo>
                    <a:pt x="274" y="1212"/>
                  </a:lnTo>
                  <a:lnTo>
                    <a:pt x="288" y="1206"/>
                  </a:lnTo>
                  <a:lnTo>
                    <a:pt x="301" y="1202"/>
                  </a:lnTo>
                  <a:lnTo>
                    <a:pt x="315" y="1196"/>
                  </a:lnTo>
                  <a:lnTo>
                    <a:pt x="330" y="1191"/>
                  </a:lnTo>
                  <a:lnTo>
                    <a:pt x="343" y="1186"/>
                  </a:lnTo>
                  <a:lnTo>
                    <a:pt x="357" y="1181"/>
                  </a:lnTo>
                  <a:lnTo>
                    <a:pt x="369" y="1175"/>
                  </a:lnTo>
                  <a:lnTo>
                    <a:pt x="380" y="1170"/>
                  </a:lnTo>
                  <a:lnTo>
                    <a:pt x="390" y="1164"/>
                  </a:lnTo>
                  <a:lnTo>
                    <a:pt x="398" y="1158"/>
                  </a:lnTo>
                  <a:lnTo>
                    <a:pt x="405" y="1153"/>
                  </a:lnTo>
                  <a:lnTo>
                    <a:pt x="418" y="1141"/>
                  </a:lnTo>
                  <a:lnTo>
                    <a:pt x="436" y="1127"/>
                  </a:lnTo>
                  <a:lnTo>
                    <a:pt x="457" y="1113"/>
                  </a:lnTo>
                  <a:lnTo>
                    <a:pt x="478" y="1099"/>
                  </a:lnTo>
                  <a:lnTo>
                    <a:pt x="498" y="1087"/>
                  </a:lnTo>
                  <a:lnTo>
                    <a:pt x="516" y="1076"/>
                  </a:lnTo>
                  <a:lnTo>
                    <a:pt x="527" y="1069"/>
                  </a:lnTo>
                  <a:lnTo>
                    <a:pt x="532" y="1067"/>
                  </a:lnTo>
                  <a:lnTo>
                    <a:pt x="568" y="1040"/>
                  </a:lnTo>
                  <a:lnTo>
                    <a:pt x="667" y="933"/>
                  </a:lnTo>
                  <a:lnTo>
                    <a:pt x="897" y="769"/>
                  </a:lnTo>
                  <a:lnTo>
                    <a:pt x="1078" y="629"/>
                  </a:lnTo>
                  <a:lnTo>
                    <a:pt x="1269" y="472"/>
                  </a:lnTo>
                  <a:lnTo>
                    <a:pt x="1274" y="468"/>
                  </a:lnTo>
                  <a:lnTo>
                    <a:pt x="1288" y="453"/>
                  </a:lnTo>
                  <a:lnTo>
                    <a:pt x="1307" y="434"/>
                  </a:lnTo>
                  <a:lnTo>
                    <a:pt x="1331" y="411"/>
                  </a:lnTo>
                  <a:lnTo>
                    <a:pt x="1356" y="387"/>
                  </a:lnTo>
                  <a:lnTo>
                    <a:pt x="1380" y="363"/>
                  </a:lnTo>
                  <a:lnTo>
                    <a:pt x="1403" y="343"/>
                  </a:lnTo>
                  <a:lnTo>
                    <a:pt x="1418" y="329"/>
                  </a:lnTo>
                  <a:lnTo>
                    <a:pt x="1426" y="321"/>
                  </a:lnTo>
                  <a:lnTo>
                    <a:pt x="1438" y="310"/>
                  </a:lnTo>
                  <a:lnTo>
                    <a:pt x="1454" y="295"/>
                  </a:lnTo>
                  <a:lnTo>
                    <a:pt x="1472" y="278"/>
                  </a:lnTo>
                  <a:lnTo>
                    <a:pt x="1493" y="260"/>
                  </a:lnTo>
                  <a:lnTo>
                    <a:pt x="1515" y="238"/>
                  </a:lnTo>
                  <a:lnTo>
                    <a:pt x="1538" y="216"/>
                  </a:lnTo>
                  <a:lnTo>
                    <a:pt x="1562" y="194"/>
                  </a:lnTo>
                  <a:lnTo>
                    <a:pt x="1586" y="170"/>
                  </a:lnTo>
                  <a:lnTo>
                    <a:pt x="1610" y="148"/>
                  </a:lnTo>
                  <a:lnTo>
                    <a:pt x="1633" y="126"/>
                  </a:lnTo>
                  <a:lnTo>
                    <a:pt x="1654" y="105"/>
                  </a:lnTo>
                  <a:lnTo>
                    <a:pt x="1673" y="86"/>
                  </a:lnTo>
                  <a:lnTo>
                    <a:pt x="1691" y="69"/>
                  </a:lnTo>
                  <a:lnTo>
                    <a:pt x="1704" y="56"/>
                  </a:lnTo>
                  <a:lnTo>
                    <a:pt x="1714" y="45"/>
                  </a:lnTo>
                  <a:lnTo>
                    <a:pt x="1729" y="29"/>
                  </a:lnTo>
                  <a:lnTo>
                    <a:pt x="1742" y="17"/>
                  </a:lnTo>
                  <a:lnTo>
                    <a:pt x="1752" y="8"/>
                  </a:lnTo>
                  <a:lnTo>
                    <a:pt x="1761" y="2"/>
                  </a:lnTo>
                  <a:lnTo>
                    <a:pt x="1768" y="0"/>
                  </a:lnTo>
                  <a:lnTo>
                    <a:pt x="1773" y="0"/>
                  </a:lnTo>
                  <a:lnTo>
                    <a:pt x="1778" y="3"/>
                  </a:lnTo>
                  <a:lnTo>
                    <a:pt x="1780" y="9"/>
                  </a:lnTo>
                  <a:close/>
                </a:path>
              </a:pathLst>
            </a:custGeom>
            <a:solidFill>
              <a:srgbClr val="BFBF7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7" name="Freeform 29">
              <a:extLst>
                <a:ext uri="{FF2B5EF4-FFF2-40B4-BE49-F238E27FC236}">
                  <a16:creationId xmlns:a16="http://schemas.microsoft.com/office/drawing/2014/main" id="{E0B34992-6BFF-40B1-83CD-F59CFA6CA2AC}"/>
                </a:ext>
              </a:extLst>
            </p:cNvPr>
            <p:cNvSpPr>
              <a:spLocks/>
            </p:cNvSpPr>
            <p:nvPr/>
          </p:nvSpPr>
          <p:spPr bwMode="auto">
            <a:xfrm>
              <a:off x="3992" y="2519"/>
              <a:ext cx="1652" cy="1369"/>
            </a:xfrm>
            <a:custGeom>
              <a:avLst/>
              <a:gdLst/>
              <a:ahLst/>
              <a:cxnLst>
                <a:cxn ang="0">
                  <a:pos x="1578" y="50"/>
                </a:cxn>
                <a:cxn ang="0">
                  <a:pos x="1467" y="157"/>
                </a:cxn>
                <a:cxn ang="0">
                  <a:pos x="1413" y="224"/>
                </a:cxn>
                <a:cxn ang="0">
                  <a:pos x="1339" y="302"/>
                </a:cxn>
                <a:cxn ang="0">
                  <a:pos x="1247" y="389"/>
                </a:cxn>
                <a:cxn ang="0">
                  <a:pos x="1150" y="467"/>
                </a:cxn>
                <a:cxn ang="0">
                  <a:pos x="1063" y="525"/>
                </a:cxn>
                <a:cxn ang="0">
                  <a:pos x="995" y="579"/>
                </a:cxn>
                <a:cxn ang="0">
                  <a:pos x="920" y="643"/>
                </a:cxn>
                <a:cxn ang="0">
                  <a:pos x="810" y="733"/>
                </a:cxn>
                <a:cxn ang="0">
                  <a:pos x="653" y="852"/>
                </a:cxn>
                <a:cxn ang="0">
                  <a:pos x="506" y="965"/>
                </a:cxn>
                <a:cxn ang="0">
                  <a:pos x="383" y="1063"/>
                </a:cxn>
                <a:cxn ang="0">
                  <a:pos x="297" y="1142"/>
                </a:cxn>
                <a:cxn ang="0">
                  <a:pos x="241" y="1197"/>
                </a:cxn>
                <a:cxn ang="0">
                  <a:pos x="187" y="1242"/>
                </a:cxn>
                <a:cxn ang="0">
                  <a:pos x="131" y="1280"/>
                </a:cxn>
                <a:cxn ang="0">
                  <a:pos x="62" y="1322"/>
                </a:cxn>
                <a:cxn ang="0">
                  <a:pos x="4" y="1367"/>
                </a:cxn>
                <a:cxn ang="0">
                  <a:pos x="72" y="1344"/>
                </a:cxn>
                <a:cxn ang="0">
                  <a:pos x="248" y="1213"/>
                </a:cxn>
                <a:cxn ang="0">
                  <a:pos x="313" y="1144"/>
                </a:cxn>
                <a:cxn ang="0">
                  <a:pos x="378" y="1086"/>
                </a:cxn>
                <a:cxn ang="0">
                  <a:pos x="435" y="1044"/>
                </a:cxn>
                <a:cxn ang="0">
                  <a:pos x="523" y="982"/>
                </a:cxn>
                <a:cxn ang="0">
                  <a:pos x="474" y="1052"/>
                </a:cxn>
                <a:cxn ang="0">
                  <a:pos x="382" y="1132"/>
                </a:cxn>
                <a:cxn ang="0">
                  <a:pos x="367" y="1154"/>
                </a:cxn>
                <a:cxn ang="0">
                  <a:pos x="382" y="1144"/>
                </a:cxn>
                <a:cxn ang="0">
                  <a:pos x="459" y="1075"/>
                </a:cxn>
                <a:cxn ang="0">
                  <a:pos x="530" y="999"/>
                </a:cxn>
                <a:cxn ang="0">
                  <a:pos x="562" y="959"/>
                </a:cxn>
                <a:cxn ang="0">
                  <a:pos x="601" y="929"/>
                </a:cxn>
                <a:cxn ang="0">
                  <a:pos x="676" y="866"/>
                </a:cxn>
                <a:cxn ang="0">
                  <a:pos x="773" y="782"/>
                </a:cxn>
                <a:cxn ang="0">
                  <a:pos x="857" y="711"/>
                </a:cxn>
                <a:cxn ang="0">
                  <a:pos x="905" y="673"/>
                </a:cxn>
                <a:cxn ang="0">
                  <a:pos x="967" y="626"/>
                </a:cxn>
                <a:cxn ang="0">
                  <a:pos x="1038" y="573"/>
                </a:cxn>
                <a:cxn ang="0">
                  <a:pos x="1106" y="526"/>
                </a:cxn>
                <a:cxn ang="0">
                  <a:pos x="1164" y="487"/>
                </a:cxn>
                <a:cxn ang="0">
                  <a:pos x="1258" y="407"/>
                </a:cxn>
                <a:cxn ang="0">
                  <a:pos x="1361" y="307"/>
                </a:cxn>
                <a:cxn ang="0">
                  <a:pos x="1439" y="228"/>
                </a:cxn>
                <a:cxn ang="0">
                  <a:pos x="1468" y="191"/>
                </a:cxn>
                <a:cxn ang="0">
                  <a:pos x="1515" y="139"/>
                </a:cxn>
                <a:cxn ang="0">
                  <a:pos x="1574" y="80"/>
                </a:cxn>
                <a:cxn ang="0">
                  <a:pos x="1622" y="37"/>
                </a:cxn>
                <a:cxn ang="0">
                  <a:pos x="1648" y="16"/>
                </a:cxn>
                <a:cxn ang="0">
                  <a:pos x="1643" y="0"/>
                </a:cxn>
              </a:cxnLst>
              <a:rect l="0" t="0" r="r" b="b"/>
              <a:pathLst>
                <a:path w="1651" h="1367">
                  <a:moveTo>
                    <a:pt x="1622" y="12"/>
                  </a:moveTo>
                  <a:lnTo>
                    <a:pt x="1617" y="17"/>
                  </a:lnTo>
                  <a:lnTo>
                    <a:pt x="1601" y="30"/>
                  </a:lnTo>
                  <a:lnTo>
                    <a:pt x="1578" y="50"/>
                  </a:lnTo>
                  <a:lnTo>
                    <a:pt x="1551" y="75"/>
                  </a:lnTo>
                  <a:lnTo>
                    <a:pt x="1522" y="101"/>
                  </a:lnTo>
                  <a:lnTo>
                    <a:pt x="1493" y="129"/>
                  </a:lnTo>
                  <a:lnTo>
                    <a:pt x="1467" y="157"/>
                  </a:lnTo>
                  <a:lnTo>
                    <a:pt x="1448" y="182"/>
                  </a:lnTo>
                  <a:lnTo>
                    <a:pt x="1439" y="194"/>
                  </a:lnTo>
                  <a:lnTo>
                    <a:pt x="1427" y="208"/>
                  </a:lnTo>
                  <a:lnTo>
                    <a:pt x="1413" y="224"/>
                  </a:lnTo>
                  <a:lnTo>
                    <a:pt x="1397" y="242"/>
                  </a:lnTo>
                  <a:lnTo>
                    <a:pt x="1379" y="261"/>
                  </a:lnTo>
                  <a:lnTo>
                    <a:pt x="1360" y="281"/>
                  </a:lnTo>
                  <a:lnTo>
                    <a:pt x="1339" y="302"/>
                  </a:lnTo>
                  <a:lnTo>
                    <a:pt x="1318" y="323"/>
                  </a:lnTo>
                  <a:lnTo>
                    <a:pt x="1295" y="345"/>
                  </a:lnTo>
                  <a:lnTo>
                    <a:pt x="1271" y="367"/>
                  </a:lnTo>
                  <a:lnTo>
                    <a:pt x="1247" y="389"/>
                  </a:lnTo>
                  <a:lnTo>
                    <a:pt x="1223" y="409"/>
                  </a:lnTo>
                  <a:lnTo>
                    <a:pt x="1199" y="430"/>
                  </a:lnTo>
                  <a:lnTo>
                    <a:pt x="1174" y="449"/>
                  </a:lnTo>
                  <a:lnTo>
                    <a:pt x="1150" y="467"/>
                  </a:lnTo>
                  <a:lnTo>
                    <a:pt x="1126" y="482"/>
                  </a:lnTo>
                  <a:lnTo>
                    <a:pt x="1103" y="497"/>
                  </a:lnTo>
                  <a:lnTo>
                    <a:pt x="1083" y="511"/>
                  </a:lnTo>
                  <a:lnTo>
                    <a:pt x="1063" y="525"/>
                  </a:lnTo>
                  <a:lnTo>
                    <a:pt x="1045" y="538"/>
                  </a:lnTo>
                  <a:lnTo>
                    <a:pt x="1028" y="551"/>
                  </a:lnTo>
                  <a:lnTo>
                    <a:pt x="1012" y="565"/>
                  </a:lnTo>
                  <a:lnTo>
                    <a:pt x="995" y="579"/>
                  </a:lnTo>
                  <a:lnTo>
                    <a:pt x="978" y="594"/>
                  </a:lnTo>
                  <a:lnTo>
                    <a:pt x="960" y="608"/>
                  </a:lnTo>
                  <a:lnTo>
                    <a:pt x="942" y="625"/>
                  </a:lnTo>
                  <a:lnTo>
                    <a:pt x="920" y="643"/>
                  </a:lnTo>
                  <a:lnTo>
                    <a:pt x="897" y="663"/>
                  </a:lnTo>
                  <a:lnTo>
                    <a:pt x="871" y="684"/>
                  </a:lnTo>
                  <a:lnTo>
                    <a:pt x="842" y="707"/>
                  </a:lnTo>
                  <a:lnTo>
                    <a:pt x="810" y="733"/>
                  </a:lnTo>
                  <a:lnTo>
                    <a:pt x="773" y="762"/>
                  </a:lnTo>
                  <a:lnTo>
                    <a:pt x="732" y="792"/>
                  </a:lnTo>
                  <a:lnTo>
                    <a:pt x="692" y="822"/>
                  </a:lnTo>
                  <a:lnTo>
                    <a:pt x="653" y="852"/>
                  </a:lnTo>
                  <a:lnTo>
                    <a:pt x="614" y="881"/>
                  </a:lnTo>
                  <a:lnTo>
                    <a:pt x="577" y="910"/>
                  </a:lnTo>
                  <a:lnTo>
                    <a:pt x="541" y="937"/>
                  </a:lnTo>
                  <a:lnTo>
                    <a:pt x="506" y="965"/>
                  </a:lnTo>
                  <a:lnTo>
                    <a:pt x="473" y="990"/>
                  </a:lnTo>
                  <a:lnTo>
                    <a:pt x="440" y="1016"/>
                  </a:lnTo>
                  <a:lnTo>
                    <a:pt x="411" y="1040"/>
                  </a:lnTo>
                  <a:lnTo>
                    <a:pt x="383" y="1063"/>
                  </a:lnTo>
                  <a:lnTo>
                    <a:pt x="358" y="1085"/>
                  </a:lnTo>
                  <a:lnTo>
                    <a:pt x="334" y="1105"/>
                  </a:lnTo>
                  <a:lnTo>
                    <a:pt x="314" y="1124"/>
                  </a:lnTo>
                  <a:lnTo>
                    <a:pt x="297" y="1142"/>
                  </a:lnTo>
                  <a:lnTo>
                    <a:pt x="281" y="1157"/>
                  </a:lnTo>
                  <a:lnTo>
                    <a:pt x="268" y="1172"/>
                  </a:lnTo>
                  <a:lnTo>
                    <a:pt x="254" y="1185"/>
                  </a:lnTo>
                  <a:lnTo>
                    <a:pt x="241" y="1197"/>
                  </a:lnTo>
                  <a:lnTo>
                    <a:pt x="228" y="1210"/>
                  </a:lnTo>
                  <a:lnTo>
                    <a:pt x="214" y="1221"/>
                  </a:lnTo>
                  <a:lnTo>
                    <a:pt x="201" y="1231"/>
                  </a:lnTo>
                  <a:lnTo>
                    <a:pt x="187" y="1242"/>
                  </a:lnTo>
                  <a:lnTo>
                    <a:pt x="174" y="1251"/>
                  </a:lnTo>
                  <a:lnTo>
                    <a:pt x="161" y="1261"/>
                  </a:lnTo>
                  <a:lnTo>
                    <a:pt x="145" y="1271"/>
                  </a:lnTo>
                  <a:lnTo>
                    <a:pt x="131" y="1280"/>
                  </a:lnTo>
                  <a:lnTo>
                    <a:pt x="115" y="1290"/>
                  </a:lnTo>
                  <a:lnTo>
                    <a:pt x="97" y="1301"/>
                  </a:lnTo>
                  <a:lnTo>
                    <a:pt x="80" y="1311"/>
                  </a:lnTo>
                  <a:lnTo>
                    <a:pt x="62" y="1322"/>
                  </a:lnTo>
                  <a:lnTo>
                    <a:pt x="42" y="1334"/>
                  </a:lnTo>
                  <a:lnTo>
                    <a:pt x="11" y="1354"/>
                  </a:lnTo>
                  <a:lnTo>
                    <a:pt x="0" y="1363"/>
                  </a:lnTo>
                  <a:lnTo>
                    <a:pt x="4" y="1367"/>
                  </a:lnTo>
                  <a:lnTo>
                    <a:pt x="18" y="1363"/>
                  </a:lnTo>
                  <a:lnTo>
                    <a:pt x="37" y="1358"/>
                  </a:lnTo>
                  <a:lnTo>
                    <a:pt x="57" y="1350"/>
                  </a:lnTo>
                  <a:lnTo>
                    <a:pt x="72" y="1344"/>
                  </a:lnTo>
                  <a:lnTo>
                    <a:pt x="78" y="1342"/>
                  </a:lnTo>
                  <a:lnTo>
                    <a:pt x="236" y="1225"/>
                  </a:lnTo>
                  <a:lnTo>
                    <a:pt x="240" y="1222"/>
                  </a:lnTo>
                  <a:lnTo>
                    <a:pt x="248" y="1213"/>
                  </a:lnTo>
                  <a:lnTo>
                    <a:pt x="260" y="1200"/>
                  </a:lnTo>
                  <a:lnTo>
                    <a:pt x="277" y="1182"/>
                  </a:lnTo>
                  <a:lnTo>
                    <a:pt x="294" y="1164"/>
                  </a:lnTo>
                  <a:lnTo>
                    <a:pt x="313" y="1144"/>
                  </a:lnTo>
                  <a:lnTo>
                    <a:pt x="332" y="1126"/>
                  </a:lnTo>
                  <a:lnTo>
                    <a:pt x="350" y="1109"/>
                  </a:lnTo>
                  <a:lnTo>
                    <a:pt x="366" y="1096"/>
                  </a:lnTo>
                  <a:lnTo>
                    <a:pt x="378" y="1086"/>
                  </a:lnTo>
                  <a:lnTo>
                    <a:pt x="390" y="1076"/>
                  </a:lnTo>
                  <a:lnTo>
                    <a:pt x="402" y="1067"/>
                  </a:lnTo>
                  <a:lnTo>
                    <a:pt x="417" y="1057"/>
                  </a:lnTo>
                  <a:lnTo>
                    <a:pt x="435" y="1044"/>
                  </a:lnTo>
                  <a:lnTo>
                    <a:pt x="457" y="1026"/>
                  </a:lnTo>
                  <a:lnTo>
                    <a:pt x="487" y="1004"/>
                  </a:lnTo>
                  <a:lnTo>
                    <a:pt x="512" y="986"/>
                  </a:lnTo>
                  <a:lnTo>
                    <a:pt x="523" y="982"/>
                  </a:lnTo>
                  <a:lnTo>
                    <a:pt x="523" y="989"/>
                  </a:lnTo>
                  <a:lnTo>
                    <a:pt x="513" y="1006"/>
                  </a:lnTo>
                  <a:lnTo>
                    <a:pt x="496" y="1027"/>
                  </a:lnTo>
                  <a:lnTo>
                    <a:pt x="474" y="1052"/>
                  </a:lnTo>
                  <a:lnTo>
                    <a:pt x="448" y="1077"/>
                  </a:lnTo>
                  <a:lnTo>
                    <a:pt x="421" y="1099"/>
                  </a:lnTo>
                  <a:lnTo>
                    <a:pt x="398" y="1118"/>
                  </a:lnTo>
                  <a:lnTo>
                    <a:pt x="382" y="1132"/>
                  </a:lnTo>
                  <a:lnTo>
                    <a:pt x="373" y="1142"/>
                  </a:lnTo>
                  <a:lnTo>
                    <a:pt x="368" y="1148"/>
                  </a:lnTo>
                  <a:lnTo>
                    <a:pt x="367" y="1152"/>
                  </a:lnTo>
                  <a:lnTo>
                    <a:pt x="367" y="1154"/>
                  </a:lnTo>
                  <a:lnTo>
                    <a:pt x="368" y="1155"/>
                  </a:lnTo>
                  <a:lnTo>
                    <a:pt x="369" y="1155"/>
                  </a:lnTo>
                  <a:lnTo>
                    <a:pt x="372" y="1152"/>
                  </a:lnTo>
                  <a:lnTo>
                    <a:pt x="382" y="1144"/>
                  </a:lnTo>
                  <a:lnTo>
                    <a:pt x="398" y="1131"/>
                  </a:lnTo>
                  <a:lnTo>
                    <a:pt x="416" y="1114"/>
                  </a:lnTo>
                  <a:lnTo>
                    <a:pt x="437" y="1095"/>
                  </a:lnTo>
                  <a:lnTo>
                    <a:pt x="459" y="1075"/>
                  </a:lnTo>
                  <a:lnTo>
                    <a:pt x="481" y="1054"/>
                  </a:lnTo>
                  <a:lnTo>
                    <a:pt x="502" y="1033"/>
                  </a:lnTo>
                  <a:lnTo>
                    <a:pt x="518" y="1014"/>
                  </a:lnTo>
                  <a:lnTo>
                    <a:pt x="530" y="999"/>
                  </a:lnTo>
                  <a:lnTo>
                    <a:pt x="541" y="986"/>
                  </a:lnTo>
                  <a:lnTo>
                    <a:pt x="548" y="976"/>
                  </a:lnTo>
                  <a:lnTo>
                    <a:pt x="555" y="967"/>
                  </a:lnTo>
                  <a:lnTo>
                    <a:pt x="562" y="959"/>
                  </a:lnTo>
                  <a:lnTo>
                    <a:pt x="571" y="952"/>
                  </a:lnTo>
                  <a:lnTo>
                    <a:pt x="581" y="945"/>
                  </a:lnTo>
                  <a:lnTo>
                    <a:pt x="588" y="939"/>
                  </a:lnTo>
                  <a:lnTo>
                    <a:pt x="601" y="929"/>
                  </a:lnTo>
                  <a:lnTo>
                    <a:pt x="616" y="917"/>
                  </a:lnTo>
                  <a:lnTo>
                    <a:pt x="634" y="901"/>
                  </a:lnTo>
                  <a:lnTo>
                    <a:pt x="654" y="884"/>
                  </a:lnTo>
                  <a:lnTo>
                    <a:pt x="676" y="866"/>
                  </a:lnTo>
                  <a:lnTo>
                    <a:pt x="701" y="844"/>
                  </a:lnTo>
                  <a:lnTo>
                    <a:pt x="725" y="823"/>
                  </a:lnTo>
                  <a:lnTo>
                    <a:pt x="750" y="802"/>
                  </a:lnTo>
                  <a:lnTo>
                    <a:pt x="773" y="782"/>
                  </a:lnTo>
                  <a:lnTo>
                    <a:pt x="797" y="762"/>
                  </a:lnTo>
                  <a:lnTo>
                    <a:pt x="819" y="743"/>
                  </a:lnTo>
                  <a:lnTo>
                    <a:pt x="839" y="725"/>
                  </a:lnTo>
                  <a:lnTo>
                    <a:pt x="857" y="711"/>
                  </a:lnTo>
                  <a:lnTo>
                    <a:pt x="871" y="698"/>
                  </a:lnTo>
                  <a:lnTo>
                    <a:pt x="882" y="690"/>
                  </a:lnTo>
                  <a:lnTo>
                    <a:pt x="892" y="682"/>
                  </a:lnTo>
                  <a:lnTo>
                    <a:pt x="905" y="673"/>
                  </a:lnTo>
                  <a:lnTo>
                    <a:pt x="919" y="663"/>
                  </a:lnTo>
                  <a:lnTo>
                    <a:pt x="934" y="651"/>
                  </a:lnTo>
                  <a:lnTo>
                    <a:pt x="949" y="638"/>
                  </a:lnTo>
                  <a:lnTo>
                    <a:pt x="967" y="626"/>
                  </a:lnTo>
                  <a:lnTo>
                    <a:pt x="984" y="613"/>
                  </a:lnTo>
                  <a:lnTo>
                    <a:pt x="1003" y="599"/>
                  </a:lnTo>
                  <a:lnTo>
                    <a:pt x="1021" y="586"/>
                  </a:lnTo>
                  <a:lnTo>
                    <a:pt x="1038" y="573"/>
                  </a:lnTo>
                  <a:lnTo>
                    <a:pt x="1056" y="559"/>
                  </a:lnTo>
                  <a:lnTo>
                    <a:pt x="1074" y="547"/>
                  </a:lnTo>
                  <a:lnTo>
                    <a:pt x="1091" y="536"/>
                  </a:lnTo>
                  <a:lnTo>
                    <a:pt x="1106" y="526"/>
                  </a:lnTo>
                  <a:lnTo>
                    <a:pt x="1120" y="517"/>
                  </a:lnTo>
                  <a:lnTo>
                    <a:pt x="1133" y="509"/>
                  </a:lnTo>
                  <a:lnTo>
                    <a:pt x="1146" y="500"/>
                  </a:lnTo>
                  <a:lnTo>
                    <a:pt x="1164" y="487"/>
                  </a:lnTo>
                  <a:lnTo>
                    <a:pt x="1184" y="471"/>
                  </a:lnTo>
                  <a:lnTo>
                    <a:pt x="1207" y="451"/>
                  </a:lnTo>
                  <a:lnTo>
                    <a:pt x="1231" y="430"/>
                  </a:lnTo>
                  <a:lnTo>
                    <a:pt x="1258" y="407"/>
                  </a:lnTo>
                  <a:lnTo>
                    <a:pt x="1283" y="382"/>
                  </a:lnTo>
                  <a:lnTo>
                    <a:pt x="1310" y="356"/>
                  </a:lnTo>
                  <a:lnTo>
                    <a:pt x="1337" y="332"/>
                  </a:lnTo>
                  <a:lnTo>
                    <a:pt x="1361" y="307"/>
                  </a:lnTo>
                  <a:lnTo>
                    <a:pt x="1385" y="284"/>
                  </a:lnTo>
                  <a:lnTo>
                    <a:pt x="1406" y="263"/>
                  </a:lnTo>
                  <a:lnTo>
                    <a:pt x="1424" y="244"/>
                  </a:lnTo>
                  <a:lnTo>
                    <a:pt x="1439" y="228"/>
                  </a:lnTo>
                  <a:lnTo>
                    <a:pt x="1449" y="215"/>
                  </a:lnTo>
                  <a:lnTo>
                    <a:pt x="1456" y="207"/>
                  </a:lnTo>
                  <a:lnTo>
                    <a:pt x="1461" y="201"/>
                  </a:lnTo>
                  <a:lnTo>
                    <a:pt x="1468" y="191"/>
                  </a:lnTo>
                  <a:lnTo>
                    <a:pt x="1478" y="181"/>
                  </a:lnTo>
                  <a:lnTo>
                    <a:pt x="1490" y="167"/>
                  </a:lnTo>
                  <a:lnTo>
                    <a:pt x="1502" y="154"/>
                  </a:lnTo>
                  <a:lnTo>
                    <a:pt x="1515" y="139"/>
                  </a:lnTo>
                  <a:lnTo>
                    <a:pt x="1530" y="125"/>
                  </a:lnTo>
                  <a:lnTo>
                    <a:pt x="1545" y="109"/>
                  </a:lnTo>
                  <a:lnTo>
                    <a:pt x="1560" y="95"/>
                  </a:lnTo>
                  <a:lnTo>
                    <a:pt x="1574" y="80"/>
                  </a:lnTo>
                  <a:lnTo>
                    <a:pt x="1589" y="67"/>
                  </a:lnTo>
                  <a:lnTo>
                    <a:pt x="1601" y="56"/>
                  </a:lnTo>
                  <a:lnTo>
                    <a:pt x="1613" y="45"/>
                  </a:lnTo>
                  <a:lnTo>
                    <a:pt x="1622" y="37"/>
                  </a:lnTo>
                  <a:lnTo>
                    <a:pt x="1630" y="30"/>
                  </a:lnTo>
                  <a:lnTo>
                    <a:pt x="1635" y="27"/>
                  </a:lnTo>
                  <a:lnTo>
                    <a:pt x="1642" y="22"/>
                  </a:lnTo>
                  <a:lnTo>
                    <a:pt x="1648" y="16"/>
                  </a:lnTo>
                  <a:lnTo>
                    <a:pt x="1651" y="10"/>
                  </a:lnTo>
                  <a:lnTo>
                    <a:pt x="1651" y="5"/>
                  </a:lnTo>
                  <a:lnTo>
                    <a:pt x="1649" y="0"/>
                  </a:lnTo>
                  <a:lnTo>
                    <a:pt x="1643" y="0"/>
                  </a:lnTo>
                  <a:lnTo>
                    <a:pt x="1634" y="3"/>
                  </a:lnTo>
                  <a:lnTo>
                    <a:pt x="1622" y="12"/>
                  </a:lnTo>
                  <a:close/>
                </a:path>
              </a:pathLst>
            </a:custGeom>
            <a:solidFill>
              <a:srgbClr val="BFBF7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8" name="Freeform 30">
              <a:extLst>
                <a:ext uri="{FF2B5EF4-FFF2-40B4-BE49-F238E27FC236}">
                  <a16:creationId xmlns:a16="http://schemas.microsoft.com/office/drawing/2014/main" id="{4064A533-2398-49B0-A2B8-74D0ED39800B}"/>
                </a:ext>
              </a:extLst>
            </p:cNvPr>
            <p:cNvSpPr>
              <a:spLocks/>
            </p:cNvSpPr>
            <p:nvPr/>
          </p:nvSpPr>
          <p:spPr bwMode="auto">
            <a:xfrm>
              <a:off x="3930" y="2627"/>
              <a:ext cx="1674" cy="1349"/>
            </a:xfrm>
            <a:custGeom>
              <a:avLst/>
              <a:gdLst/>
              <a:ahLst/>
              <a:cxnLst>
                <a:cxn ang="0">
                  <a:pos x="19" y="1309"/>
                </a:cxn>
                <a:cxn ang="0">
                  <a:pos x="76" y="1245"/>
                </a:cxn>
                <a:cxn ang="0">
                  <a:pos x="151" y="1169"/>
                </a:cxn>
                <a:cxn ang="0">
                  <a:pos x="223" y="1111"/>
                </a:cxn>
                <a:cxn ang="0">
                  <a:pos x="287" y="1075"/>
                </a:cxn>
                <a:cxn ang="0">
                  <a:pos x="374" y="1022"/>
                </a:cxn>
                <a:cxn ang="0">
                  <a:pos x="454" y="969"/>
                </a:cxn>
                <a:cxn ang="0">
                  <a:pos x="499" y="938"/>
                </a:cxn>
                <a:cxn ang="0">
                  <a:pos x="538" y="908"/>
                </a:cxn>
                <a:cxn ang="0">
                  <a:pos x="620" y="836"/>
                </a:cxn>
                <a:cxn ang="0">
                  <a:pos x="655" y="802"/>
                </a:cxn>
                <a:cxn ang="0">
                  <a:pos x="714" y="761"/>
                </a:cxn>
                <a:cxn ang="0">
                  <a:pos x="783" y="719"/>
                </a:cxn>
                <a:cxn ang="0">
                  <a:pos x="838" y="686"/>
                </a:cxn>
                <a:cxn ang="0">
                  <a:pos x="879" y="662"/>
                </a:cxn>
                <a:cxn ang="0">
                  <a:pos x="950" y="614"/>
                </a:cxn>
                <a:cxn ang="0">
                  <a:pos x="1026" y="557"/>
                </a:cxn>
                <a:cxn ang="0">
                  <a:pos x="1078" y="510"/>
                </a:cxn>
                <a:cxn ang="0">
                  <a:pos x="1109" y="469"/>
                </a:cxn>
                <a:cxn ang="0">
                  <a:pos x="1174" y="405"/>
                </a:cxn>
                <a:cxn ang="0">
                  <a:pos x="1254" y="332"/>
                </a:cxn>
                <a:cxn ang="0">
                  <a:pos x="1328" y="264"/>
                </a:cxn>
                <a:cxn ang="0">
                  <a:pos x="1387" y="211"/>
                </a:cxn>
                <a:cxn ang="0">
                  <a:pos x="1454" y="165"/>
                </a:cxn>
                <a:cxn ang="0">
                  <a:pos x="1516" y="132"/>
                </a:cxn>
                <a:cxn ang="0">
                  <a:pos x="1554" y="110"/>
                </a:cxn>
                <a:cxn ang="0">
                  <a:pos x="1594" y="69"/>
                </a:cxn>
                <a:cxn ang="0">
                  <a:pos x="1648" y="5"/>
                </a:cxn>
                <a:cxn ang="0">
                  <a:pos x="1668" y="12"/>
                </a:cxn>
                <a:cxn ang="0">
                  <a:pos x="1646" y="66"/>
                </a:cxn>
                <a:cxn ang="0">
                  <a:pos x="1560" y="138"/>
                </a:cxn>
                <a:cxn ang="0">
                  <a:pos x="1488" y="177"/>
                </a:cxn>
                <a:cxn ang="0">
                  <a:pos x="1422" y="222"/>
                </a:cxn>
                <a:cxn ang="0">
                  <a:pos x="1382" y="256"/>
                </a:cxn>
                <a:cxn ang="0">
                  <a:pos x="1321" y="314"/>
                </a:cxn>
                <a:cxn ang="0">
                  <a:pos x="1259" y="374"/>
                </a:cxn>
                <a:cxn ang="0">
                  <a:pos x="1223" y="410"/>
                </a:cxn>
                <a:cxn ang="0">
                  <a:pos x="1200" y="432"/>
                </a:cxn>
                <a:cxn ang="0">
                  <a:pos x="1163" y="477"/>
                </a:cxn>
                <a:cxn ang="0">
                  <a:pos x="1147" y="501"/>
                </a:cxn>
                <a:cxn ang="0">
                  <a:pos x="1098" y="532"/>
                </a:cxn>
                <a:cxn ang="0">
                  <a:pos x="1059" y="564"/>
                </a:cxn>
                <a:cxn ang="0">
                  <a:pos x="961" y="641"/>
                </a:cxn>
                <a:cxn ang="0">
                  <a:pos x="905" y="673"/>
                </a:cxn>
                <a:cxn ang="0">
                  <a:pos x="855" y="704"/>
                </a:cxn>
                <a:cxn ang="0">
                  <a:pos x="804" y="736"/>
                </a:cxn>
                <a:cxn ang="0">
                  <a:pos x="758" y="764"/>
                </a:cxn>
                <a:cxn ang="0">
                  <a:pos x="717" y="791"/>
                </a:cxn>
                <a:cxn ang="0">
                  <a:pos x="667" y="830"/>
                </a:cxn>
                <a:cxn ang="0">
                  <a:pos x="618" y="871"/>
                </a:cxn>
                <a:cxn ang="0">
                  <a:pos x="578" y="906"/>
                </a:cxn>
                <a:cxn ang="0">
                  <a:pos x="528" y="956"/>
                </a:cxn>
                <a:cxn ang="0">
                  <a:pos x="469" y="1010"/>
                </a:cxn>
                <a:cxn ang="0">
                  <a:pos x="437" y="1013"/>
                </a:cxn>
                <a:cxn ang="0">
                  <a:pos x="230" y="1129"/>
                </a:cxn>
                <a:cxn ang="0">
                  <a:pos x="178" y="1176"/>
                </a:cxn>
                <a:cxn ang="0">
                  <a:pos x="108" y="1244"/>
                </a:cxn>
                <a:cxn ang="0">
                  <a:pos x="53" y="1301"/>
                </a:cxn>
                <a:cxn ang="0">
                  <a:pos x="31" y="1333"/>
                </a:cxn>
                <a:cxn ang="0">
                  <a:pos x="2" y="1346"/>
                </a:cxn>
              </a:cxnLst>
              <a:rect l="0" t="0" r="r" b="b"/>
              <a:pathLst>
                <a:path w="1674" h="1348">
                  <a:moveTo>
                    <a:pt x="3" y="1327"/>
                  </a:moveTo>
                  <a:lnTo>
                    <a:pt x="5" y="1325"/>
                  </a:lnTo>
                  <a:lnTo>
                    <a:pt x="10" y="1319"/>
                  </a:lnTo>
                  <a:lnTo>
                    <a:pt x="19" y="1309"/>
                  </a:lnTo>
                  <a:lnTo>
                    <a:pt x="30" y="1297"/>
                  </a:lnTo>
                  <a:lnTo>
                    <a:pt x="43" y="1281"/>
                  </a:lnTo>
                  <a:lnTo>
                    <a:pt x="59" y="1264"/>
                  </a:lnTo>
                  <a:lnTo>
                    <a:pt x="76" y="1245"/>
                  </a:lnTo>
                  <a:lnTo>
                    <a:pt x="93" y="1227"/>
                  </a:lnTo>
                  <a:lnTo>
                    <a:pt x="112" y="1207"/>
                  </a:lnTo>
                  <a:lnTo>
                    <a:pt x="132" y="1188"/>
                  </a:lnTo>
                  <a:lnTo>
                    <a:pt x="151" y="1169"/>
                  </a:lnTo>
                  <a:lnTo>
                    <a:pt x="171" y="1151"/>
                  </a:lnTo>
                  <a:lnTo>
                    <a:pt x="189" y="1135"/>
                  </a:lnTo>
                  <a:lnTo>
                    <a:pt x="207" y="1122"/>
                  </a:lnTo>
                  <a:lnTo>
                    <a:pt x="223" y="1111"/>
                  </a:lnTo>
                  <a:lnTo>
                    <a:pt x="237" y="1103"/>
                  </a:lnTo>
                  <a:lnTo>
                    <a:pt x="252" y="1096"/>
                  </a:lnTo>
                  <a:lnTo>
                    <a:pt x="268" y="1086"/>
                  </a:lnTo>
                  <a:lnTo>
                    <a:pt x="287" y="1075"/>
                  </a:lnTo>
                  <a:lnTo>
                    <a:pt x="308" y="1063"/>
                  </a:lnTo>
                  <a:lnTo>
                    <a:pt x="330" y="1051"/>
                  </a:lnTo>
                  <a:lnTo>
                    <a:pt x="352" y="1036"/>
                  </a:lnTo>
                  <a:lnTo>
                    <a:pt x="374" y="1022"/>
                  </a:lnTo>
                  <a:lnTo>
                    <a:pt x="395" y="1008"/>
                  </a:lnTo>
                  <a:lnTo>
                    <a:pt x="416" y="994"/>
                  </a:lnTo>
                  <a:lnTo>
                    <a:pt x="437" y="980"/>
                  </a:lnTo>
                  <a:lnTo>
                    <a:pt x="454" y="969"/>
                  </a:lnTo>
                  <a:lnTo>
                    <a:pt x="470" y="958"/>
                  </a:lnTo>
                  <a:lnTo>
                    <a:pt x="483" y="949"/>
                  </a:lnTo>
                  <a:lnTo>
                    <a:pt x="492" y="943"/>
                  </a:lnTo>
                  <a:lnTo>
                    <a:pt x="499" y="938"/>
                  </a:lnTo>
                  <a:lnTo>
                    <a:pt x="501" y="937"/>
                  </a:lnTo>
                  <a:lnTo>
                    <a:pt x="506" y="934"/>
                  </a:lnTo>
                  <a:lnTo>
                    <a:pt x="519" y="922"/>
                  </a:lnTo>
                  <a:lnTo>
                    <a:pt x="538" y="908"/>
                  </a:lnTo>
                  <a:lnTo>
                    <a:pt x="560" y="890"/>
                  </a:lnTo>
                  <a:lnTo>
                    <a:pt x="582" y="871"/>
                  </a:lnTo>
                  <a:lnTo>
                    <a:pt x="604" y="852"/>
                  </a:lnTo>
                  <a:lnTo>
                    <a:pt x="620" y="836"/>
                  </a:lnTo>
                  <a:lnTo>
                    <a:pt x="631" y="823"/>
                  </a:lnTo>
                  <a:lnTo>
                    <a:pt x="637" y="818"/>
                  </a:lnTo>
                  <a:lnTo>
                    <a:pt x="645" y="810"/>
                  </a:lnTo>
                  <a:lnTo>
                    <a:pt x="655" y="802"/>
                  </a:lnTo>
                  <a:lnTo>
                    <a:pt x="668" y="792"/>
                  </a:lnTo>
                  <a:lnTo>
                    <a:pt x="682" y="782"/>
                  </a:lnTo>
                  <a:lnTo>
                    <a:pt x="698" y="772"/>
                  </a:lnTo>
                  <a:lnTo>
                    <a:pt x="714" y="761"/>
                  </a:lnTo>
                  <a:lnTo>
                    <a:pt x="732" y="750"/>
                  </a:lnTo>
                  <a:lnTo>
                    <a:pt x="750" y="739"/>
                  </a:lnTo>
                  <a:lnTo>
                    <a:pt x="766" y="729"/>
                  </a:lnTo>
                  <a:lnTo>
                    <a:pt x="783" y="719"/>
                  </a:lnTo>
                  <a:lnTo>
                    <a:pt x="799" y="709"/>
                  </a:lnTo>
                  <a:lnTo>
                    <a:pt x="813" y="701"/>
                  </a:lnTo>
                  <a:lnTo>
                    <a:pt x="826" y="693"/>
                  </a:lnTo>
                  <a:lnTo>
                    <a:pt x="838" y="686"/>
                  </a:lnTo>
                  <a:lnTo>
                    <a:pt x="845" y="682"/>
                  </a:lnTo>
                  <a:lnTo>
                    <a:pt x="853" y="677"/>
                  </a:lnTo>
                  <a:lnTo>
                    <a:pt x="865" y="670"/>
                  </a:lnTo>
                  <a:lnTo>
                    <a:pt x="879" y="662"/>
                  </a:lnTo>
                  <a:lnTo>
                    <a:pt x="894" y="651"/>
                  </a:lnTo>
                  <a:lnTo>
                    <a:pt x="912" y="640"/>
                  </a:lnTo>
                  <a:lnTo>
                    <a:pt x="931" y="627"/>
                  </a:lnTo>
                  <a:lnTo>
                    <a:pt x="950" y="614"/>
                  </a:lnTo>
                  <a:lnTo>
                    <a:pt x="970" y="599"/>
                  </a:lnTo>
                  <a:lnTo>
                    <a:pt x="989" y="585"/>
                  </a:lnTo>
                  <a:lnTo>
                    <a:pt x="1008" y="572"/>
                  </a:lnTo>
                  <a:lnTo>
                    <a:pt x="1026" y="557"/>
                  </a:lnTo>
                  <a:lnTo>
                    <a:pt x="1042" y="544"/>
                  </a:lnTo>
                  <a:lnTo>
                    <a:pt x="1057" y="532"/>
                  </a:lnTo>
                  <a:lnTo>
                    <a:pt x="1069" y="520"/>
                  </a:lnTo>
                  <a:lnTo>
                    <a:pt x="1078" y="510"/>
                  </a:lnTo>
                  <a:lnTo>
                    <a:pt x="1084" y="501"/>
                  </a:lnTo>
                  <a:lnTo>
                    <a:pt x="1089" y="493"/>
                  </a:lnTo>
                  <a:lnTo>
                    <a:pt x="1098" y="481"/>
                  </a:lnTo>
                  <a:lnTo>
                    <a:pt x="1109" y="469"/>
                  </a:lnTo>
                  <a:lnTo>
                    <a:pt x="1123" y="455"/>
                  </a:lnTo>
                  <a:lnTo>
                    <a:pt x="1138" y="439"/>
                  </a:lnTo>
                  <a:lnTo>
                    <a:pt x="1156" y="422"/>
                  </a:lnTo>
                  <a:lnTo>
                    <a:pt x="1174" y="405"/>
                  </a:lnTo>
                  <a:lnTo>
                    <a:pt x="1194" y="387"/>
                  </a:lnTo>
                  <a:lnTo>
                    <a:pt x="1214" y="369"/>
                  </a:lnTo>
                  <a:lnTo>
                    <a:pt x="1234" y="350"/>
                  </a:lnTo>
                  <a:lnTo>
                    <a:pt x="1254" y="332"/>
                  </a:lnTo>
                  <a:lnTo>
                    <a:pt x="1274" y="313"/>
                  </a:lnTo>
                  <a:lnTo>
                    <a:pt x="1293" y="297"/>
                  </a:lnTo>
                  <a:lnTo>
                    <a:pt x="1311" y="280"/>
                  </a:lnTo>
                  <a:lnTo>
                    <a:pt x="1328" y="264"/>
                  </a:lnTo>
                  <a:lnTo>
                    <a:pt x="1342" y="250"/>
                  </a:lnTo>
                  <a:lnTo>
                    <a:pt x="1355" y="236"/>
                  </a:lnTo>
                  <a:lnTo>
                    <a:pt x="1371" y="223"/>
                  </a:lnTo>
                  <a:lnTo>
                    <a:pt x="1387" y="211"/>
                  </a:lnTo>
                  <a:lnTo>
                    <a:pt x="1403" y="198"/>
                  </a:lnTo>
                  <a:lnTo>
                    <a:pt x="1420" y="186"/>
                  </a:lnTo>
                  <a:lnTo>
                    <a:pt x="1437" y="175"/>
                  </a:lnTo>
                  <a:lnTo>
                    <a:pt x="1454" y="165"/>
                  </a:lnTo>
                  <a:lnTo>
                    <a:pt x="1470" y="155"/>
                  </a:lnTo>
                  <a:lnTo>
                    <a:pt x="1487" y="146"/>
                  </a:lnTo>
                  <a:lnTo>
                    <a:pt x="1501" y="138"/>
                  </a:lnTo>
                  <a:lnTo>
                    <a:pt x="1516" y="132"/>
                  </a:lnTo>
                  <a:lnTo>
                    <a:pt x="1528" y="125"/>
                  </a:lnTo>
                  <a:lnTo>
                    <a:pt x="1539" y="119"/>
                  </a:lnTo>
                  <a:lnTo>
                    <a:pt x="1547" y="115"/>
                  </a:lnTo>
                  <a:lnTo>
                    <a:pt x="1554" y="110"/>
                  </a:lnTo>
                  <a:lnTo>
                    <a:pt x="1558" y="108"/>
                  </a:lnTo>
                  <a:lnTo>
                    <a:pt x="1566" y="100"/>
                  </a:lnTo>
                  <a:lnTo>
                    <a:pt x="1578" y="87"/>
                  </a:lnTo>
                  <a:lnTo>
                    <a:pt x="1594" y="69"/>
                  </a:lnTo>
                  <a:lnTo>
                    <a:pt x="1611" y="50"/>
                  </a:lnTo>
                  <a:lnTo>
                    <a:pt x="1626" y="31"/>
                  </a:lnTo>
                  <a:lnTo>
                    <a:pt x="1640" y="16"/>
                  </a:lnTo>
                  <a:lnTo>
                    <a:pt x="1648" y="5"/>
                  </a:lnTo>
                  <a:lnTo>
                    <a:pt x="1652" y="0"/>
                  </a:lnTo>
                  <a:lnTo>
                    <a:pt x="1655" y="1"/>
                  </a:lnTo>
                  <a:lnTo>
                    <a:pt x="1662" y="5"/>
                  </a:lnTo>
                  <a:lnTo>
                    <a:pt x="1668" y="12"/>
                  </a:lnTo>
                  <a:lnTo>
                    <a:pt x="1674" y="24"/>
                  </a:lnTo>
                  <a:lnTo>
                    <a:pt x="1672" y="34"/>
                  </a:lnTo>
                  <a:lnTo>
                    <a:pt x="1662" y="48"/>
                  </a:lnTo>
                  <a:lnTo>
                    <a:pt x="1646" y="66"/>
                  </a:lnTo>
                  <a:lnTo>
                    <a:pt x="1626" y="85"/>
                  </a:lnTo>
                  <a:lnTo>
                    <a:pt x="1604" y="105"/>
                  </a:lnTo>
                  <a:lnTo>
                    <a:pt x="1582" y="123"/>
                  </a:lnTo>
                  <a:lnTo>
                    <a:pt x="1560" y="138"/>
                  </a:lnTo>
                  <a:lnTo>
                    <a:pt x="1542" y="148"/>
                  </a:lnTo>
                  <a:lnTo>
                    <a:pt x="1525" y="156"/>
                  </a:lnTo>
                  <a:lnTo>
                    <a:pt x="1507" y="166"/>
                  </a:lnTo>
                  <a:lnTo>
                    <a:pt x="1488" y="177"/>
                  </a:lnTo>
                  <a:lnTo>
                    <a:pt x="1470" y="188"/>
                  </a:lnTo>
                  <a:lnTo>
                    <a:pt x="1452" y="200"/>
                  </a:lnTo>
                  <a:lnTo>
                    <a:pt x="1437" y="211"/>
                  </a:lnTo>
                  <a:lnTo>
                    <a:pt x="1422" y="222"/>
                  </a:lnTo>
                  <a:lnTo>
                    <a:pt x="1410" y="231"/>
                  </a:lnTo>
                  <a:lnTo>
                    <a:pt x="1403" y="236"/>
                  </a:lnTo>
                  <a:lnTo>
                    <a:pt x="1393" y="245"/>
                  </a:lnTo>
                  <a:lnTo>
                    <a:pt x="1382" y="256"/>
                  </a:lnTo>
                  <a:lnTo>
                    <a:pt x="1368" y="269"/>
                  </a:lnTo>
                  <a:lnTo>
                    <a:pt x="1353" y="283"/>
                  </a:lnTo>
                  <a:lnTo>
                    <a:pt x="1338" y="299"/>
                  </a:lnTo>
                  <a:lnTo>
                    <a:pt x="1321" y="314"/>
                  </a:lnTo>
                  <a:lnTo>
                    <a:pt x="1304" y="330"/>
                  </a:lnTo>
                  <a:lnTo>
                    <a:pt x="1289" y="346"/>
                  </a:lnTo>
                  <a:lnTo>
                    <a:pt x="1273" y="361"/>
                  </a:lnTo>
                  <a:lnTo>
                    <a:pt x="1259" y="374"/>
                  </a:lnTo>
                  <a:lnTo>
                    <a:pt x="1246" y="387"/>
                  </a:lnTo>
                  <a:lnTo>
                    <a:pt x="1235" y="398"/>
                  </a:lnTo>
                  <a:lnTo>
                    <a:pt x="1227" y="406"/>
                  </a:lnTo>
                  <a:lnTo>
                    <a:pt x="1223" y="410"/>
                  </a:lnTo>
                  <a:lnTo>
                    <a:pt x="1221" y="412"/>
                  </a:lnTo>
                  <a:lnTo>
                    <a:pt x="1217" y="415"/>
                  </a:lnTo>
                  <a:lnTo>
                    <a:pt x="1210" y="422"/>
                  </a:lnTo>
                  <a:lnTo>
                    <a:pt x="1200" y="432"/>
                  </a:lnTo>
                  <a:lnTo>
                    <a:pt x="1187" y="445"/>
                  </a:lnTo>
                  <a:lnTo>
                    <a:pt x="1176" y="457"/>
                  </a:lnTo>
                  <a:lnTo>
                    <a:pt x="1167" y="468"/>
                  </a:lnTo>
                  <a:lnTo>
                    <a:pt x="1163" y="477"/>
                  </a:lnTo>
                  <a:lnTo>
                    <a:pt x="1164" y="481"/>
                  </a:lnTo>
                  <a:lnTo>
                    <a:pt x="1164" y="486"/>
                  </a:lnTo>
                  <a:lnTo>
                    <a:pt x="1158" y="493"/>
                  </a:lnTo>
                  <a:lnTo>
                    <a:pt x="1147" y="501"/>
                  </a:lnTo>
                  <a:lnTo>
                    <a:pt x="1134" y="510"/>
                  </a:lnTo>
                  <a:lnTo>
                    <a:pt x="1119" y="519"/>
                  </a:lnTo>
                  <a:lnTo>
                    <a:pt x="1107" y="526"/>
                  </a:lnTo>
                  <a:lnTo>
                    <a:pt x="1098" y="532"/>
                  </a:lnTo>
                  <a:lnTo>
                    <a:pt x="1095" y="534"/>
                  </a:lnTo>
                  <a:lnTo>
                    <a:pt x="1090" y="538"/>
                  </a:lnTo>
                  <a:lnTo>
                    <a:pt x="1078" y="548"/>
                  </a:lnTo>
                  <a:lnTo>
                    <a:pt x="1059" y="564"/>
                  </a:lnTo>
                  <a:lnTo>
                    <a:pt x="1037" y="583"/>
                  </a:lnTo>
                  <a:lnTo>
                    <a:pt x="1011" y="603"/>
                  </a:lnTo>
                  <a:lnTo>
                    <a:pt x="986" y="623"/>
                  </a:lnTo>
                  <a:lnTo>
                    <a:pt x="961" y="641"/>
                  </a:lnTo>
                  <a:lnTo>
                    <a:pt x="939" y="654"/>
                  </a:lnTo>
                  <a:lnTo>
                    <a:pt x="929" y="660"/>
                  </a:lnTo>
                  <a:lnTo>
                    <a:pt x="918" y="666"/>
                  </a:lnTo>
                  <a:lnTo>
                    <a:pt x="905" y="673"/>
                  </a:lnTo>
                  <a:lnTo>
                    <a:pt x="893" y="681"/>
                  </a:lnTo>
                  <a:lnTo>
                    <a:pt x="881" y="687"/>
                  </a:lnTo>
                  <a:lnTo>
                    <a:pt x="868" y="695"/>
                  </a:lnTo>
                  <a:lnTo>
                    <a:pt x="855" y="704"/>
                  </a:lnTo>
                  <a:lnTo>
                    <a:pt x="842" y="712"/>
                  </a:lnTo>
                  <a:lnTo>
                    <a:pt x="829" y="720"/>
                  </a:lnTo>
                  <a:lnTo>
                    <a:pt x="816" y="729"/>
                  </a:lnTo>
                  <a:lnTo>
                    <a:pt x="804" y="736"/>
                  </a:lnTo>
                  <a:lnTo>
                    <a:pt x="792" y="743"/>
                  </a:lnTo>
                  <a:lnTo>
                    <a:pt x="781" y="751"/>
                  </a:lnTo>
                  <a:lnTo>
                    <a:pt x="770" y="758"/>
                  </a:lnTo>
                  <a:lnTo>
                    <a:pt x="758" y="764"/>
                  </a:lnTo>
                  <a:lnTo>
                    <a:pt x="750" y="770"/>
                  </a:lnTo>
                  <a:lnTo>
                    <a:pt x="740" y="777"/>
                  </a:lnTo>
                  <a:lnTo>
                    <a:pt x="729" y="783"/>
                  </a:lnTo>
                  <a:lnTo>
                    <a:pt x="717" y="791"/>
                  </a:lnTo>
                  <a:lnTo>
                    <a:pt x="706" y="800"/>
                  </a:lnTo>
                  <a:lnTo>
                    <a:pt x="693" y="810"/>
                  </a:lnTo>
                  <a:lnTo>
                    <a:pt x="680" y="820"/>
                  </a:lnTo>
                  <a:lnTo>
                    <a:pt x="667" y="830"/>
                  </a:lnTo>
                  <a:lnTo>
                    <a:pt x="655" y="840"/>
                  </a:lnTo>
                  <a:lnTo>
                    <a:pt x="642" y="851"/>
                  </a:lnTo>
                  <a:lnTo>
                    <a:pt x="629" y="861"/>
                  </a:lnTo>
                  <a:lnTo>
                    <a:pt x="618" y="871"/>
                  </a:lnTo>
                  <a:lnTo>
                    <a:pt x="606" y="881"/>
                  </a:lnTo>
                  <a:lnTo>
                    <a:pt x="596" y="890"/>
                  </a:lnTo>
                  <a:lnTo>
                    <a:pt x="587" y="898"/>
                  </a:lnTo>
                  <a:lnTo>
                    <a:pt x="578" y="906"/>
                  </a:lnTo>
                  <a:lnTo>
                    <a:pt x="571" y="912"/>
                  </a:lnTo>
                  <a:lnTo>
                    <a:pt x="558" y="926"/>
                  </a:lnTo>
                  <a:lnTo>
                    <a:pt x="543" y="940"/>
                  </a:lnTo>
                  <a:lnTo>
                    <a:pt x="528" y="956"/>
                  </a:lnTo>
                  <a:lnTo>
                    <a:pt x="512" y="971"/>
                  </a:lnTo>
                  <a:lnTo>
                    <a:pt x="497" y="986"/>
                  </a:lnTo>
                  <a:lnTo>
                    <a:pt x="482" y="999"/>
                  </a:lnTo>
                  <a:lnTo>
                    <a:pt x="469" y="1010"/>
                  </a:lnTo>
                  <a:lnTo>
                    <a:pt x="459" y="1018"/>
                  </a:lnTo>
                  <a:lnTo>
                    <a:pt x="444" y="1024"/>
                  </a:lnTo>
                  <a:lnTo>
                    <a:pt x="438" y="1019"/>
                  </a:lnTo>
                  <a:lnTo>
                    <a:pt x="437" y="1013"/>
                  </a:lnTo>
                  <a:lnTo>
                    <a:pt x="437" y="1008"/>
                  </a:lnTo>
                  <a:lnTo>
                    <a:pt x="238" y="1121"/>
                  </a:lnTo>
                  <a:lnTo>
                    <a:pt x="236" y="1123"/>
                  </a:lnTo>
                  <a:lnTo>
                    <a:pt x="230" y="1129"/>
                  </a:lnTo>
                  <a:lnTo>
                    <a:pt x="220" y="1136"/>
                  </a:lnTo>
                  <a:lnTo>
                    <a:pt x="209" y="1149"/>
                  </a:lnTo>
                  <a:lnTo>
                    <a:pt x="195" y="1162"/>
                  </a:lnTo>
                  <a:lnTo>
                    <a:pt x="178" y="1176"/>
                  </a:lnTo>
                  <a:lnTo>
                    <a:pt x="161" y="1193"/>
                  </a:lnTo>
                  <a:lnTo>
                    <a:pt x="144" y="1210"/>
                  </a:lnTo>
                  <a:lnTo>
                    <a:pt x="126" y="1228"/>
                  </a:lnTo>
                  <a:lnTo>
                    <a:pt x="108" y="1244"/>
                  </a:lnTo>
                  <a:lnTo>
                    <a:pt x="91" y="1261"/>
                  </a:lnTo>
                  <a:lnTo>
                    <a:pt x="77" y="1276"/>
                  </a:lnTo>
                  <a:lnTo>
                    <a:pt x="63" y="1289"/>
                  </a:lnTo>
                  <a:lnTo>
                    <a:pt x="53" y="1301"/>
                  </a:lnTo>
                  <a:lnTo>
                    <a:pt x="47" y="1310"/>
                  </a:lnTo>
                  <a:lnTo>
                    <a:pt x="43" y="1316"/>
                  </a:lnTo>
                  <a:lnTo>
                    <a:pt x="39" y="1325"/>
                  </a:lnTo>
                  <a:lnTo>
                    <a:pt x="31" y="1333"/>
                  </a:lnTo>
                  <a:lnTo>
                    <a:pt x="23" y="1340"/>
                  </a:lnTo>
                  <a:lnTo>
                    <a:pt x="14" y="1346"/>
                  </a:lnTo>
                  <a:lnTo>
                    <a:pt x="7" y="1348"/>
                  </a:lnTo>
                  <a:lnTo>
                    <a:pt x="2" y="1346"/>
                  </a:lnTo>
                  <a:lnTo>
                    <a:pt x="0" y="1339"/>
                  </a:lnTo>
                  <a:lnTo>
                    <a:pt x="3" y="1327"/>
                  </a:lnTo>
                  <a:close/>
                </a:path>
              </a:pathLst>
            </a:custGeom>
            <a:solidFill>
              <a:srgbClr val="BFBF7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29" name="Freeform 31">
              <a:extLst>
                <a:ext uri="{FF2B5EF4-FFF2-40B4-BE49-F238E27FC236}">
                  <a16:creationId xmlns:a16="http://schemas.microsoft.com/office/drawing/2014/main" id="{42E80CF8-D4DB-4D86-AC64-EC20FA9AAFDD}"/>
                </a:ext>
              </a:extLst>
            </p:cNvPr>
            <p:cNvSpPr>
              <a:spLocks/>
            </p:cNvSpPr>
            <p:nvPr/>
          </p:nvSpPr>
          <p:spPr bwMode="auto">
            <a:xfrm>
              <a:off x="4083" y="2677"/>
              <a:ext cx="1624" cy="1350"/>
            </a:xfrm>
            <a:custGeom>
              <a:avLst/>
              <a:gdLst/>
              <a:ahLst/>
              <a:cxnLst>
                <a:cxn ang="0">
                  <a:pos x="1588" y="16"/>
                </a:cxn>
                <a:cxn ang="0">
                  <a:pos x="1546" y="53"/>
                </a:cxn>
                <a:cxn ang="0">
                  <a:pos x="1483" y="105"/>
                </a:cxn>
                <a:cxn ang="0">
                  <a:pos x="1420" y="160"/>
                </a:cxn>
                <a:cxn ang="0">
                  <a:pos x="1371" y="201"/>
                </a:cxn>
                <a:cxn ang="0">
                  <a:pos x="1347" y="223"/>
                </a:cxn>
                <a:cxn ang="0">
                  <a:pos x="1317" y="274"/>
                </a:cxn>
                <a:cxn ang="0">
                  <a:pos x="1296" y="318"/>
                </a:cxn>
                <a:cxn ang="0">
                  <a:pos x="1277" y="339"/>
                </a:cxn>
                <a:cxn ang="0">
                  <a:pos x="1216" y="401"/>
                </a:cxn>
                <a:cxn ang="0">
                  <a:pos x="1158" y="450"/>
                </a:cxn>
                <a:cxn ang="0">
                  <a:pos x="1091" y="494"/>
                </a:cxn>
                <a:cxn ang="0">
                  <a:pos x="1014" y="545"/>
                </a:cxn>
                <a:cxn ang="0">
                  <a:pos x="800" y="704"/>
                </a:cxn>
                <a:cxn ang="0">
                  <a:pos x="692" y="798"/>
                </a:cxn>
                <a:cxn ang="0">
                  <a:pos x="636" y="840"/>
                </a:cxn>
                <a:cxn ang="0">
                  <a:pos x="554" y="902"/>
                </a:cxn>
                <a:cxn ang="0">
                  <a:pos x="466" y="966"/>
                </a:cxn>
                <a:cxn ang="0">
                  <a:pos x="394" y="1017"/>
                </a:cxn>
                <a:cxn ang="0">
                  <a:pos x="354" y="1042"/>
                </a:cxn>
                <a:cxn ang="0">
                  <a:pos x="323" y="1062"/>
                </a:cxn>
                <a:cxn ang="0">
                  <a:pos x="289" y="1084"/>
                </a:cxn>
                <a:cxn ang="0">
                  <a:pos x="253" y="1109"/>
                </a:cxn>
                <a:cxn ang="0">
                  <a:pos x="217" y="1134"/>
                </a:cxn>
                <a:cxn ang="0">
                  <a:pos x="177" y="1160"/>
                </a:cxn>
                <a:cxn ang="0">
                  <a:pos x="89" y="1240"/>
                </a:cxn>
                <a:cxn ang="0">
                  <a:pos x="17" y="1326"/>
                </a:cxn>
                <a:cxn ang="0">
                  <a:pos x="33" y="1343"/>
                </a:cxn>
                <a:cxn ang="0">
                  <a:pos x="380" y="1057"/>
                </a:cxn>
                <a:cxn ang="0">
                  <a:pos x="356" y="1091"/>
                </a:cxn>
                <a:cxn ang="0">
                  <a:pos x="324" y="1130"/>
                </a:cxn>
                <a:cxn ang="0">
                  <a:pos x="297" y="1152"/>
                </a:cxn>
                <a:cxn ang="0">
                  <a:pos x="262" y="1184"/>
                </a:cxn>
                <a:cxn ang="0">
                  <a:pos x="246" y="1202"/>
                </a:cxn>
                <a:cxn ang="0">
                  <a:pos x="265" y="1192"/>
                </a:cxn>
                <a:cxn ang="0">
                  <a:pos x="314" y="1158"/>
                </a:cxn>
                <a:cxn ang="0">
                  <a:pos x="377" y="1091"/>
                </a:cxn>
                <a:cxn ang="0">
                  <a:pos x="432" y="1030"/>
                </a:cxn>
                <a:cxn ang="0">
                  <a:pos x="485" y="981"/>
                </a:cxn>
                <a:cxn ang="0">
                  <a:pos x="531" y="948"/>
                </a:cxn>
                <a:cxn ang="0">
                  <a:pos x="581" y="910"/>
                </a:cxn>
                <a:cxn ang="0">
                  <a:pos x="637" y="868"/>
                </a:cxn>
                <a:cxn ang="0">
                  <a:pos x="687" y="829"/>
                </a:cxn>
                <a:cxn ang="0">
                  <a:pos x="719" y="804"/>
                </a:cxn>
                <a:cxn ang="0">
                  <a:pos x="745" y="815"/>
                </a:cxn>
                <a:cxn ang="0">
                  <a:pos x="1016" y="573"/>
                </a:cxn>
                <a:cxn ang="0">
                  <a:pos x="1060" y="545"/>
                </a:cxn>
                <a:cxn ang="0">
                  <a:pos x="1137" y="495"/>
                </a:cxn>
                <a:cxn ang="0">
                  <a:pos x="1177" y="466"/>
                </a:cxn>
                <a:cxn ang="0">
                  <a:pos x="1245" y="400"/>
                </a:cxn>
                <a:cxn ang="0">
                  <a:pos x="1312" y="332"/>
                </a:cxn>
                <a:cxn ang="0">
                  <a:pos x="1338" y="301"/>
                </a:cxn>
                <a:cxn ang="0">
                  <a:pos x="1364" y="263"/>
                </a:cxn>
                <a:cxn ang="0">
                  <a:pos x="1383" y="234"/>
                </a:cxn>
                <a:cxn ang="0">
                  <a:pos x="1410" y="211"/>
                </a:cxn>
                <a:cxn ang="0">
                  <a:pos x="1463" y="166"/>
                </a:cxn>
                <a:cxn ang="0">
                  <a:pos x="1528" y="114"/>
                </a:cxn>
                <a:cxn ang="0">
                  <a:pos x="1585" y="68"/>
                </a:cxn>
                <a:cxn ang="0">
                  <a:pos x="1618" y="42"/>
                </a:cxn>
                <a:cxn ang="0">
                  <a:pos x="1622" y="31"/>
                </a:cxn>
                <a:cxn ang="0">
                  <a:pos x="1624" y="5"/>
                </a:cxn>
                <a:cxn ang="0">
                  <a:pos x="1598" y="8"/>
                </a:cxn>
              </a:cxnLst>
              <a:rect l="0" t="0" r="r" b="b"/>
              <a:pathLst>
                <a:path w="1625" h="1349">
                  <a:moveTo>
                    <a:pt x="1598" y="8"/>
                  </a:moveTo>
                  <a:lnTo>
                    <a:pt x="1596" y="10"/>
                  </a:lnTo>
                  <a:lnTo>
                    <a:pt x="1588" y="16"/>
                  </a:lnTo>
                  <a:lnTo>
                    <a:pt x="1577" y="26"/>
                  </a:lnTo>
                  <a:lnTo>
                    <a:pt x="1562" y="38"/>
                  </a:lnTo>
                  <a:lnTo>
                    <a:pt x="1546" y="53"/>
                  </a:lnTo>
                  <a:lnTo>
                    <a:pt x="1527" y="70"/>
                  </a:lnTo>
                  <a:lnTo>
                    <a:pt x="1505" y="87"/>
                  </a:lnTo>
                  <a:lnTo>
                    <a:pt x="1483" y="105"/>
                  </a:lnTo>
                  <a:lnTo>
                    <a:pt x="1462" y="124"/>
                  </a:lnTo>
                  <a:lnTo>
                    <a:pt x="1440" y="142"/>
                  </a:lnTo>
                  <a:lnTo>
                    <a:pt x="1420" y="160"/>
                  </a:lnTo>
                  <a:lnTo>
                    <a:pt x="1401" y="175"/>
                  </a:lnTo>
                  <a:lnTo>
                    <a:pt x="1384" y="190"/>
                  </a:lnTo>
                  <a:lnTo>
                    <a:pt x="1371" y="201"/>
                  </a:lnTo>
                  <a:lnTo>
                    <a:pt x="1361" y="210"/>
                  </a:lnTo>
                  <a:lnTo>
                    <a:pt x="1355" y="214"/>
                  </a:lnTo>
                  <a:lnTo>
                    <a:pt x="1347" y="223"/>
                  </a:lnTo>
                  <a:lnTo>
                    <a:pt x="1337" y="238"/>
                  </a:lnTo>
                  <a:lnTo>
                    <a:pt x="1327" y="256"/>
                  </a:lnTo>
                  <a:lnTo>
                    <a:pt x="1317" y="274"/>
                  </a:lnTo>
                  <a:lnTo>
                    <a:pt x="1308" y="292"/>
                  </a:lnTo>
                  <a:lnTo>
                    <a:pt x="1301" y="308"/>
                  </a:lnTo>
                  <a:lnTo>
                    <a:pt x="1296" y="318"/>
                  </a:lnTo>
                  <a:lnTo>
                    <a:pt x="1294" y="322"/>
                  </a:lnTo>
                  <a:lnTo>
                    <a:pt x="1289" y="327"/>
                  </a:lnTo>
                  <a:lnTo>
                    <a:pt x="1277" y="339"/>
                  </a:lnTo>
                  <a:lnTo>
                    <a:pt x="1259" y="358"/>
                  </a:lnTo>
                  <a:lnTo>
                    <a:pt x="1238" y="379"/>
                  </a:lnTo>
                  <a:lnTo>
                    <a:pt x="1216" y="401"/>
                  </a:lnTo>
                  <a:lnTo>
                    <a:pt x="1194" y="421"/>
                  </a:lnTo>
                  <a:lnTo>
                    <a:pt x="1174" y="439"/>
                  </a:lnTo>
                  <a:lnTo>
                    <a:pt x="1158" y="450"/>
                  </a:lnTo>
                  <a:lnTo>
                    <a:pt x="1141" y="460"/>
                  </a:lnTo>
                  <a:lnTo>
                    <a:pt x="1118" y="476"/>
                  </a:lnTo>
                  <a:lnTo>
                    <a:pt x="1091" y="494"/>
                  </a:lnTo>
                  <a:lnTo>
                    <a:pt x="1063" y="513"/>
                  </a:lnTo>
                  <a:lnTo>
                    <a:pt x="1037" y="531"/>
                  </a:lnTo>
                  <a:lnTo>
                    <a:pt x="1014" y="545"/>
                  </a:lnTo>
                  <a:lnTo>
                    <a:pt x="999" y="556"/>
                  </a:lnTo>
                  <a:lnTo>
                    <a:pt x="993" y="560"/>
                  </a:lnTo>
                  <a:lnTo>
                    <a:pt x="800" y="704"/>
                  </a:lnTo>
                  <a:lnTo>
                    <a:pt x="705" y="789"/>
                  </a:lnTo>
                  <a:lnTo>
                    <a:pt x="701" y="791"/>
                  </a:lnTo>
                  <a:lnTo>
                    <a:pt x="692" y="798"/>
                  </a:lnTo>
                  <a:lnTo>
                    <a:pt x="678" y="809"/>
                  </a:lnTo>
                  <a:lnTo>
                    <a:pt x="659" y="824"/>
                  </a:lnTo>
                  <a:lnTo>
                    <a:pt x="636" y="840"/>
                  </a:lnTo>
                  <a:lnTo>
                    <a:pt x="611" y="859"/>
                  </a:lnTo>
                  <a:lnTo>
                    <a:pt x="583" y="880"/>
                  </a:lnTo>
                  <a:lnTo>
                    <a:pt x="554" y="902"/>
                  </a:lnTo>
                  <a:lnTo>
                    <a:pt x="524" y="923"/>
                  </a:lnTo>
                  <a:lnTo>
                    <a:pt x="494" y="945"/>
                  </a:lnTo>
                  <a:lnTo>
                    <a:pt x="466" y="966"/>
                  </a:lnTo>
                  <a:lnTo>
                    <a:pt x="439" y="985"/>
                  </a:lnTo>
                  <a:lnTo>
                    <a:pt x="415" y="1002"/>
                  </a:lnTo>
                  <a:lnTo>
                    <a:pt x="394" y="1017"/>
                  </a:lnTo>
                  <a:lnTo>
                    <a:pt x="376" y="1029"/>
                  </a:lnTo>
                  <a:lnTo>
                    <a:pt x="364" y="1036"/>
                  </a:lnTo>
                  <a:lnTo>
                    <a:pt x="354" y="1042"/>
                  </a:lnTo>
                  <a:lnTo>
                    <a:pt x="344" y="1049"/>
                  </a:lnTo>
                  <a:lnTo>
                    <a:pt x="334" y="1055"/>
                  </a:lnTo>
                  <a:lnTo>
                    <a:pt x="323" y="1062"/>
                  </a:lnTo>
                  <a:lnTo>
                    <a:pt x="311" y="1070"/>
                  </a:lnTo>
                  <a:lnTo>
                    <a:pt x="300" y="1076"/>
                  </a:lnTo>
                  <a:lnTo>
                    <a:pt x="289" y="1084"/>
                  </a:lnTo>
                  <a:lnTo>
                    <a:pt x="278" y="1092"/>
                  </a:lnTo>
                  <a:lnTo>
                    <a:pt x="266" y="1100"/>
                  </a:lnTo>
                  <a:lnTo>
                    <a:pt x="253" y="1109"/>
                  </a:lnTo>
                  <a:lnTo>
                    <a:pt x="241" y="1117"/>
                  </a:lnTo>
                  <a:lnTo>
                    <a:pt x="229" y="1125"/>
                  </a:lnTo>
                  <a:lnTo>
                    <a:pt x="217" y="1134"/>
                  </a:lnTo>
                  <a:lnTo>
                    <a:pt x="203" y="1142"/>
                  </a:lnTo>
                  <a:lnTo>
                    <a:pt x="190" y="1151"/>
                  </a:lnTo>
                  <a:lnTo>
                    <a:pt x="177" y="1160"/>
                  </a:lnTo>
                  <a:lnTo>
                    <a:pt x="149" y="1181"/>
                  </a:lnTo>
                  <a:lnTo>
                    <a:pt x="119" y="1209"/>
                  </a:lnTo>
                  <a:lnTo>
                    <a:pt x="89" y="1240"/>
                  </a:lnTo>
                  <a:lnTo>
                    <a:pt x="61" y="1272"/>
                  </a:lnTo>
                  <a:lnTo>
                    <a:pt x="36" y="1301"/>
                  </a:lnTo>
                  <a:lnTo>
                    <a:pt x="17" y="1326"/>
                  </a:lnTo>
                  <a:lnTo>
                    <a:pt x="4" y="1343"/>
                  </a:lnTo>
                  <a:lnTo>
                    <a:pt x="0" y="1349"/>
                  </a:lnTo>
                  <a:lnTo>
                    <a:pt x="33" y="1343"/>
                  </a:lnTo>
                  <a:lnTo>
                    <a:pt x="173" y="1186"/>
                  </a:lnTo>
                  <a:lnTo>
                    <a:pt x="383" y="1054"/>
                  </a:lnTo>
                  <a:lnTo>
                    <a:pt x="380" y="1057"/>
                  </a:lnTo>
                  <a:lnTo>
                    <a:pt x="375" y="1065"/>
                  </a:lnTo>
                  <a:lnTo>
                    <a:pt x="366" y="1078"/>
                  </a:lnTo>
                  <a:lnTo>
                    <a:pt x="356" y="1091"/>
                  </a:lnTo>
                  <a:lnTo>
                    <a:pt x="345" y="1105"/>
                  </a:lnTo>
                  <a:lnTo>
                    <a:pt x="335" y="1119"/>
                  </a:lnTo>
                  <a:lnTo>
                    <a:pt x="324" y="1130"/>
                  </a:lnTo>
                  <a:lnTo>
                    <a:pt x="316" y="1137"/>
                  </a:lnTo>
                  <a:lnTo>
                    <a:pt x="307" y="1143"/>
                  </a:lnTo>
                  <a:lnTo>
                    <a:pt x="297" y="1152"/>
                  </a:lnTo>
                  <a:lnTo>
                    <a:pt x="285" y="1163"/>
                  </a:lnTo>
                  <a:lnTo>
                    <a:pt x="274" y="1174"/>
                  </a:lnTo>
                  <a:lnTo>
                    <a:pt x="262" y="1184"/>
                  </a:lnTo>
                  <a:lnTo>
                    <a:pt x="253" y="1193"/>
                  </a:lnTo>
                  <a:lnTo>
                    <a:pt x="248" y="1200"/>
                  </a:lnTo>
                  <a:lnTo>
                    <a:pt x="246" y="1202"/>
                  </a:lnTo>
                  <a:lnTo>
                    <a:pt x="248" y="1201"/>
                  </a:lnTo>
                  <a:lnTo>
                    <a:pt x="255" y="1198"/>
                  </a:lnTo>
                  <a:lnTo>
                    <a:pt x="265" y="1192"/>
                  </a:lnTo>
                  <a:lnTo>
                    <a:pt x="279" y="1184"/>
                  </a:lnTo>
                  <a:lnTo>
                    <a:pt x="295" y="1172"/>
                  </a:lnTo>
                  <a:lnTo>
                    <a:pt x="314" y="1158"/>
                  </a:lnTo>
                  <a:lnTo>
                    <a:pt x="335" y="1139"/>
                  </a:lnTo>
                  <a:lnTo>
                    <a:pt x="356" y="1115"/>
                  </a:lnTo>
                  <a:lnTo>
                    <a:pt x="377" y="1091"/>
                  </a:lnTo>
                  <a:lnTo>
                    <a:pt x="396" y="1069"/>
                  </a:lnTo>
                  <a:lnTo>
                    <a:pt x="414" y="1049"/>
                  </a:lnTo>
                  <a:lnTo>
                    <a:pt x="432" y="1030"/>
                  </a:lnTo>
                  <a:lnTo>
                    <a:pt x="448" y="1012"/>
                  </a:lnTo>
                  <a:lnTo>
                    <a:pt x="466" y="996"/>
                  </a:lnTo>
                  <a:lnTo>
                    <a:pt x="485" y="981"/>
                  </a:lnTo>
                  <a:lnTo>
                    <a:pt x="505" y="966"/>
                  </a:lnTo>
                  <a:lnTo>
                    <a:pt x="516" y="958"/>
                  </a:lnTo>
                  <a:lnTo>
                    <a:pt x="531" y="948"/>
                  </a:lnTo>
                  <a:lnTo>
                    <a:pt x="546" y="936"/>
                  </a:lnTo>
                  <a:lnTo>
                    <a:pt x="563" y="924"/>
                  </a:lnTo>
                  <a:lnTo>
                    <a:pt x="581" y="910"/>
                  </a:lnTo>
                  <a:lnTo>
                    <a:pt x="599" y="896"/>
                  </a:lnTo>
                  <a:lnTo>
                    <a:pt x="618" y="882"/>
                  </a:lnTo>
                  <a:lnTo>
                    <a:pt x="637" y="868"/>
                  </a:lnTo>
                  <a:lnTo>
                    <a:pt x="654" y="854"/>
                  </a:lnTo>
                  <a:lnTo>
                    <a:pt x="671" y="841"/>
                  </a:lnTo>
                  <a:lnTo>
                    <a:pt x="687" y="829"/>
                  </a:lnTo>
                  <a:lnTo>
                    <a:pt x="700" y="819"/>
                  </a:lnTo>
                  <a:lnTo>
                    <a:pt x="711" y="810"/>
                  </a:lnTo>
                  <a:lnTo>
                    <a:pt x="719" y="804"/>
                  </a:lnTo>
                  <a:lnTo>
                    <a:pt x="725" y="799"/>
                  </a:lnTo>
                  <a:lnTo>
                    <a:pt x="727" y="798"/>
                  </a:lnTo>
                  <a:lnTo>
                    <a:pt x="745" y="815"/>
                  </a:lnTo>
                  <a:lnTo>
                    <a:pt x="778" y="761"/>
                  </a:lnTo>
                  <a:lnTo>
                    <a:pt x="868" y="681"/>
                  </a:lnTo>
                  <a:lnTo>
                    <a:pt x="1016" y="573"/>
                  </a:lnTo>
                  <a:lnTo>
                    <a:pt x="1022" y="570"/>
                  </a:lnTo>
                  <a:lnTo>
                    <a:pt x="1038" y="560"/>
                  </a:lnTo>
                  <a:lnTo>
                    <a:pt x="1060" y="545"/>
                  </a:lnTo>
                  <a:lnTo>
                    <a:pt x="1086" y="528"/>
                  </a:lnTo>
                  <a:lnTo>
                    <a:pt x="1112" y="512"/>
                  </a:lnTo>
                  <a:lnTo>
                    <a:pt x="1137" y="495"/>
                  </a:lnTo>
                  <a:lnTo>
                    <a:pt x="1156" y="483"/>
                  </a:lnTo>
                  <a:lnTo>
                    <a:pt x="1167" y="475"/>
                  </a:lnTo>
                  <a:lnTo>
                    <a:pt x="1177" y="466"/>
                  </a:lnTo>
                  <a:lnTo>
                    <a:pt x="1196" y="448"/>
                  </a:lnTo>
                  <a:lnTo>
                    <a:pt x="1218" y="426"/>
                  </a:lnTo>
                  <a:lnTo>
                    <a:pt x="1245" y="400"/>
                  </a:lnTo>
                  <a:lnTo>
                    <a:pt x="1270" y="375"/>
                  </a:lnTo>
                  <a:lnTo>
                    <a:pt x="1294" y="351"/>
                  </a:lnTo>
                  <a:lnTo>
                    <a:pt x="1312" y="332"/>
                  </a:lnTo>
                  <a:lnTo>
                    <a:pt x="1323" y="320"/>
                  </a:lnTo>
                  <a:lnTo>
                    <a:pt x="1331" y="311"/>
                  </a:lnTo>
                  <a:lnTo>
                    <a:pt x="1338" y="301"/>
                  </a:lnTo>
                  <a:lnTo>
                    <a:pt x="1346" y="289"/>
                  </a:lnTo>
                  <a:lnTo>
                    <a:pt x="1355" y="276"/>
                  </a:lnTo>
                  <a:lnTo>
                    <a:pt x="1364" y="263"/>
                  </a:lnTo>
                  <a:lnTo>
                    <a:pt x="1372" y="252"/>
                  </a:lnTo>
                  <a:lnTo>
                    <a:pt x="1377" y="242"/>
                  </a:lnTo>
                  <a:lnTo>
                    <a:pt x="1383" y="234"/>
                  </a:lnTo>
                  <a:lnTo>
                    <a:pt x="1387" y="230"/>
                  </a:lnTo>
                  <a:lnTo>
                    <a:pt x="1396" y="222"/>
                  </a:lnTo>
                  <a:lnTo>
                    <a:pt x="1410" y="211"/>
                  </a:lnTo>
                  <a:lnTo>
                    <a:pt x="1425" y="198"/>
                  </a:lnTo>
                  <a:lnTo>
                    <a:pt x="1443" y="183"/>
                  </a:lnTo>
                  <a:lnTo>
                    <a:pt x="1463" y="166"/>
                  </a:lnTo>
                  <a:lnTo>
                    <a:pt x="1484" y="149"/>
                  </a:lnTo>
                  <a:lnTo>
                    <a:pt x="1507" y="132"/>
                  </a:lnTo>
                  <a:lnTo>
                    <a:pt x="1528" y="114"/>
                  </a:lnTo>
                  <a:lnTo>
                    <a:pt x="1549" y="97"/>
                  </a:lnTo>
                  <a:lnTo>
                    <a:pt x="1568" y="82"/>
                  </a:lnTo>
                  <a:lnTo>
                    <a:pt x="1585" y="68"/>
                  </a:lnTo>
                  <a:lnTo>
                    <a:pt x="1599" y="56"/>
                  </a:lnTo>
                  <a:lnTo>
                    <a:pt x="1610" y="47"/>
                  </a:lnTo>
                  <a:lnTo>
                    <a:pt x="1618" y="42"/>
                  </a:lnTo>
                  <a:lnTo>
                    <a:pt x="1620" y="39"/>
                  </a:lnTo>
                  <a:lnTo>
                    <a:pt x="1621" y="37"/>
                  </a:lnTo>
                  <a:lnTo>
                    <a:pt x="1622" y="31"/>
                  </a:lnTo>
                  <a:lnTo>
                    <a:pt x="1624" y="22"/>
                  </a:lnTo>
                  <a:lnTo>
                    <a:pt x="1625" y="13"/>
                  </a:lnTo>
                  <a:lnTo>
                    <a:pt x="1624" y="5"/>
                  </a:lnTo>
                  <a:lnTo>
                    <a:pt x="1619" y="0"/>
                  </a:lnTo>
                  <a:lnTo>
                    <a:pt x="1610" y="0"/>
                  </a:lnTo>
                  <a:lnTo>
                    <a:pt x="1598" y="8"/>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30" name="Freeform 32">
              <a:extLst>
                <a:ext uri="{FF2B5EF4-FFF2-40B4-BE49-F238E27FC236}">
                  <a16:creationId xmlns:a16="http://schemas.microsoft.com/office/drawing/2014/main" id="{88685148-0E4C-4E79-87A0-7472BAB74FD3}"/>
                </a:ext>
              </a:extLst>
            </p:cNvPr>
            <p:cNvSpPr>
              <a:spLocks/>
            </p:cNvSpPr>
            <p:nvPr/>
          </p:nvSpPr>
          <p:spPr bwMode="auto">
            <a:xfrm>
              <a:off x="3749" y="2547"/>
              <a:ext cx="1798" cy="1346"/>
            </a:xfrm>
            <a:custGeom>
              <a:avLst/>
              <a:gdLst/>
              <a:ahLst/>
              <a:cxnLst>
                <a:cxn ang="0">
                  <a:pos x="1787" y="7"/>
                </a:cxn>
                <a:cxn ang="0">
                  <a:pos x="1750" y="37"/>
                </a:cxn>
                <a:cxn ang="0">
                  <a:pos x="1697" y="80"/>
                </a:cxn>
                <a:cxn ang="0">
                  <a:pos x="1642" y="124"/>
                </a:cxn>
                <a:cxn ang="0">
                  <a:pos x="1600" y="156"/>
                </a:cxn>
                <a:cxn ang="0">
                  <a:pos x="1575" y="168"/>
                </a:cxn>
                <a:cxn ang="0">
                  <a:pos x="1526" y="206"/>
                </a:cxn>
                <a:cxn ang="0">
                  <a:pos x="1484" y="242"/>
                </a:cxn>
                <a:cxn ang="0">
                  <a:pos x="1211" y="428"/>
                </a:cxn>
                <a:cxn ang="0">
                  <a:pos x="1203" y="458"/>
                </a:cxn>
                <a:cxn ang="0">
                  <a:pos x="1122" y="517"/>
                </a:cxn>
                <a:cxn ang="0">
                  <a:pos x="1054" y="566"/>
                </a:cxn>
                <a:cxn ang="0">
                  <a:pos x="1030" y="584"/>
                </a:cxn>
                <a:cxn ang="0">
                  <a:pos x="996" y="606"/>
                </a:cxn>
                <a:cxn ang="0">
                  <a:pos x="958" y="633"/>
                </a:cxn>
                <a:cxn ang="0">
                  <a:pos x="919" y="661"/>
                </a:cxn>
                <a:cxn ang="0">
                  <a:pos x="886" y="687"/>
                </a:cxn>
                <a:cxn ang="0">
                  <a:pos x="855" y="715"/>
                </a:cxn>
                <a:cxn ang="0">
                  <a:pos x="817" y="749"/>
                </a:cxn>
                <a:cxn ang="0">
                  <a:pos x="772" y="785"/>
                </a:cxn>
                <a:cxn ang="0">
                  <a:pos x="724" y="821"/>
                </a:cxn>
                <a:cxn ang="0">
                  <a:pos x="679" y="852"/>
                </a:cxn>
                <a:cxn ang="0">
                  <a:pos x="624" y="880"/>
                </a:cxn>
                <a:cxn ang="0">
                  <a:pos x="551" y="910"/>
                </a:cxn>
                <a:cxn ang="0">
                  <a:pos x="506" y="926"/>
                </a:cxn>
                <a:cxn ang="0">
                  <a:pos x="508" y="929"/>
                </a:cxn>
                <a:cxn ang="0">
                  <a:pos x="493" y="955"/>
                </a:cxn>
                <a:cxn ang="0">
                  <a:pos x="427" y="999"/>
                </a:cxn>
                <a:cxn ang="0">
                  <a:pos x="369" y="1035"/>
                </a:cxn>
                <a:cxn ang="0">
                  <a:pos x="97" y="1243"/>
                </a:cxn>
                <a:cxn ang="0">
                  <a:pos x="122" y="1244"/>
                </a:cxn>
                <a:cxn ang="0">
                  <a:pos x="103" y="1268"/>
                </a:cxn>
                <a:cxn ang="0">
                  <a:pos x="38" y="1317"/>
                </a:cxn>
                <a:cxn ang="0">
                  <a:pos x="0" y="1346"/>
                </a:cxn>
                <a:cxn ang="0">
                  <a:pos x="34" y="1328"/>
                </a:cxn>
                <a:cxn ang="0">
                  <a:pos x="103" y="1286"/>
                </a:cxn>
                <a:cxn ang="0">
                  <a:pos x="157" y="1241"/>
                </a:cxn>
                <a:cxn ang="0">
                  <a:pos x="185" y="1216"/>
                </a:cxn>
                <a:cxn ang="0">
                  <a:pos x="210" y="1201"/>
                </a:cxn>
                <a:cxn ang="0">
                  <a:pos x="254" y="1169"/>
                </a:cxn>
                <a:cxn ang="0">
                  <a:pos x="317" y="1102"/>
                </a:cxn>
                <a:cxn ang="0">
                  <a:pos x="371" y="1056"/>
                </a:cxn>
                <a:cxn ang="0">
                  <a:pos x="426" y="1023"/>
                </a:cxn>
                <a:cxn ang="0">
                  <a:pos x="482" y="980"/>
                </a:cxn>
                <a:cxn ang="0">
                  <a:pos x="534" y="944"/>
                </a:cxn>
                <a:cxn ang="0">
                  <a:pos x="1071" y="584"/>
                </a:cxn>
                <a:cxn ang="0">
                  <a:pos x="1287" y="421"/>
                </a:cxn>
                <a:cxn ang="0">
                  <a:pos x="1364" y="369"/>
                </a:cxn>
                <a:cxn ang="0">
                  <a:pos x="1432" y="321"/>
                </a:cxn>
                <a:cxn ang="0">
                  <a:pos x="1470" y="291"/>
                </a:cxn>
                <a:cxn ang="0">
                  <a:pos x="1534" y="239"/>
                </a:cxn>
                <a:cxn ang="0">
                  <a:pos x="1611" y="177"/>
                </a:cxn>
                <a:cxn ang="0">
                  <a:pos x="1683" y="118"/>
                </a:cxn>
                <a:cxn ang="0">
                  <a:pos x="1739" y="76"/>
                </a:cxn>
                <a:cxn ang="0">
                  <a:pos x="1779" y="42"/>
                </a:cxn>
                <a:cxn ang="0">
                  <a:pos x="1799" y="16"/>
                </a:cxn>
                <a:cxn ang="0">
                  <a:pos x="1795" y="0"/>
                </a:cxn>
              </a:cxnLst>
              <a:rect l="0" t="0" r="r" b="b"/>
              <a:pathLst>
                <a:path w="1800" h="1346">
                  <a:moveTo>
                    <a:pt x="1795" y="0"/>
                  </a:moveTo>
                  <a:lnTo>
                    <a:pt x="1793" y="2"/>
                  </a:lnTo>
                  <a:lnTo>
                    <a:pt x="1787" y="7"/>
                  </a:lnTo>
                  <a:lnTo>
                    <a:pt x="1777" y="15"/>
                  </a:lnTo>
                  <a:lnTo>
                    <a:pt x="1765" y="25"/>
                  </a:lnTo>
                  <a:lnTo>
                    <a:pt x="1750" y="37"/>
                  </a:lnTo>
                  <a:lnTo>
                    <a:pt x="1734" y="50"/>
                  </a:lnTo>
                  <a:lnTo>
                    <a:pt x="1716" y="65"/>
                  </a:lnTo>
                  <a:lnTo>
                    <a:pt x="1697" y="80"/>
                  </a:lnTo>
                  <a:lnTo>
                    <a:pt x="1678" y="96"/>
                  </a:lnTo>
                  <a:lnTo>
                    <a:pt x="1660" y="110"/>
                  </a:lnTo>
                  <a:lnTo>
                    <a:pt x="1642" y="124"/>
                  </a:lnTo>
                  <a:lnTo>
                    <a:pt x="1625" y="136"/>
                  </a:lnTo>
                  <a:lnTo>
                    <a:pt x="1611" y="147"/>
                  </a:lnTo>
                  <a:lnTo>
                    <a:pt x="1600" y="156"/>
                  </a:lnTo>
                  <a:lnTo>
                    <a:pt x="1591" y="162"/>
                  </a:lnTo>
                  <a:lnTo>
                    <a:pt x="1585" y="164"/>
                  </a:lnTo>
                  <a:lnTo>
                    <a:pt x="1575" y="168"/>
                  </a:lnTo>
                  <a:lnTo>
                    <a:pt x="1562" y="178"/>
                  </a:lnTo>
                  <a:lnTo>
                    <a:pt x="1544" y="192"/>
                  </a:lnTo>
                  <a:lnTo>
                    <a:pt x="1526" y="206"/>
                  </a:lnTo>
                  <a:lnTo>
                    <a:pt x="1510" y="221"/>
                  </a:lnTo>
                  <a:lnTo>
                    <a:pt x="1494" y="233"/>
                  </a:lnTo>
                  <a:lnTo>
                    <a:pt x="1484" y="242"/>
                  </a:lnTo>
                  <a:lnTo>
                    <a:pt x="1481" y="245"/>
                  </a:lnTo>
                  <a:lnTo>
                    <a:pt x="1309" y="382"/>
                  </a:lnTo>
                  <a:lnTo>
                    <a:pt x="1211" y="428"/>
                  </a:lnTo>
                  <a:lnTo>
                    <a:pt x="1226" y="442"/>
                  </a:lnTo>
                  <a:lnTo>
                    <a:pt x="1220" y="447"/>
                  </a:lnTo>
                  <a:lnTo>
                    <a:pt x="1203" y="458"/>
                  </a:lnTo>
                  <a:lnTo>
                    <a:pt x="1180" y="476"/>
                  </a:lnTo>
                  <a:lnTo>
                    <a:pt x="1152" y="496"/>
                  </a:lnTo>
                  <a:lnTo>
                    <a:pt x="1122" y="517"/>
                  </a:lnTo>
                  <a:lnTo>
                    <a:pt x="1094" y="537"/>
                  </a:lnTo>
                  <a:lnTo>
                    <a:pt x="1071" y="554"/>
                  </a:lnTo>
                  <a:lnTo>
                    <a:pt x="1054" y="566"/>
                  </a:lnTo>
                  <a:lnTo>
                    <a:pt x="1047" y="570"/>
                  </a:lnTo>
                  <a:lnTo>
                    <a:pt x="1040" y="577"/>
                  </a:lnTo>
                  <a:lnTo>
                    <a:pt x="1030" y="584"/>
                  </a:lnTo>
                  <a:lnTo>
                    <a:pt x="1020" y="590"/>
                  </a:lnTo>
                  <a:lnTo>
                    <a:pt x="1008" y="598"/>
                  </a:lnTo>
                  <a:lnTo>
                    <a:pt x="996" y="606"/>
                  </a:lnTo>
                  <a:lnTo>
                    <a:pt x="984" y="615"/>
                  </a:lnTo>
                  <a:lnTo>
                    <a:pt x="971" y="624"/>
                  </a:lnTo>
                  <a:lnTo>
                    <a:pt x="958" y="633"/>
                  </a:lnTo>
                  <a:lnTo>
                    <a:pt x="945" y="642"/>
                  </a:lnTo>
                  <a:lnTo>
                    <a:pt x="932" y="652"/>
                  </a:lnTo>
                  <a:lnTo>
                    <a:pt x="919" y="661"/>
                  </a:lnTo>
                  <a:lnTo>
                    <a:pt x="907" y="670"/>
                  </a:lnTo>
                  <a:lnTo>
                    <a:pt x="896" y="678"/>
                  </a:lnTo>
                  <a:lnTo>
                    <a:pt x="886" y="687"/>
                  </a:lnTo>
                  <a:lnTo>
                    <a:pt x="876" y="696"/>
                  </a:lnTo>
                  <a:lnTo>
                    <a:pt x="866" y="705"/>
                  </a:lnTo>
                  <a:lnTo>
                    <a:pt x="855" y="715"/>
                  </a:lnTo>
                  <a:lnTo>
                    <a:pt x="844" y="725"/>
                  </a:lnTo>
                  <a:lnTo>
                    <a:pt x="830" y="736"/>
                  </a:lnTo>
                  <a:lnTo>
                    <a:pt x="817" y="749"/>
                  </a:lnTo>
                  <a:lnTo>
                    <a:pt x="802" y="760"/>
                  </a:lnTo>
                  <a:lnTo>
                    <a:pt x="787" y="772"/>
                  </a:lnTo>
                  <a:lnTo>
                    <a:pt x="772" y="785"/>
                  </a:lnTo>
                  <a:lnTo>
                    <a:pt x="757" y="798"/>
                  </a:lnTo>
                  <a:lnTo>
                    <a:pt x="740" y="809"/>
                  </a:lnTo>
                  <a:lnTo>
                    <a:pt x="724" y="821"/>
                  </a:lnTo>
                  <a:lnTo>
                    <a:pt x="709" y="832"/>
                  </a:lnTo>
                  <a:lnTo>
                    <a:pt x="694" y="842"/>
                  </a:lnTo>
                  <a:lnTo>
                    <a:pt x="679" y="852"/>
                  </a:lnTo>
                  <a:lnTo>
                    <a:pt x="664" y="860"/>
                  </a:lnTo>
                  <a:lnTo>
                    <a:pt x="651" y="868"/>
                  </a:lnTo>
                  <a:lnTo>
                    <a:pt x="624" y="880"/>
                  </a:lnTo>
                  <a:lnTo>
                    <a:pt x="597" y="891"/>
                  </a:lnTo>
                  <a:lnTo>
                    <a:pt x="573" y="901"/>
                  </a:lnTo>
                  <a:lnTo>
                    <a:pt x="551" y="910"/>
                  </a:lnTo>
                  <a:lnTo>
                    <a:pt x="531" y="917"/>
                  </a:lnTo>
                  <a:lnTo>
                    <a:pt x="516" y="922"/>
                  </a:lnTo>
                  <a:lnTo>
                    <a:pt x="506" y="926"/>
                  </a:lnTo>
                  <a:lnTo>
                    <a:pt x="503" y="927"/>
                  </a:lnTo>
                  <a:lnTo>
                    <a:pt x="505" y="927"/>
                  </a:lnTo>
                  <a:lnTo>
                    <a:pt x="508" y="929"/>
                  </a:lnTo>
                  <a:lnTo>
                    <a:pt x="509" y="935"/>
                  </a:lnTo>
                  <a:lnTo>
                    <a:pt x="503" y="946"/>
                  </a:lnTo>
                  <a:lnTo>
                    <a:pt x="493" y="955"/>
                  </a:lnTo>
                  <a:lnTo>
                    <a:pt x="475" y="968"/>
                  </a:lnTo>
                  <a:lnTo>
                    <a:pt x="451" y="984"/>
                  </a:lnTo>
                  <a:lnTo>
                    <a:pt x="427" y="999"/>
                  </a:lnTo>
                  <a:lnTo>
                    <a:pt x="404" y="1014"/>
                  </a:lnTo>
                  <a:lnTo>
                    <a:pt x="384" y="1026"/>
                  </a:lnTo>
                  <a:lnTo>
                    <a:pt x="369" y="1035"/>
                  </a:lnTo>
                  <a:lnTo>
                    <a:pt x="363" y="1038"/>
                  </a:lnTo>
                  <a:lnTo>
                    <a:pt x="215" y="1181"/>
                  </a:lnTo>
                  <a:lnTo>
                    <a:pt x="97" y="1243"/>
                  </a:lnTo>
                  <a:lnTo>
                    <a:pt x="102" y="1243"/>
                  </a:lnTo>
                  <a:lnTo>
                    <a:pt x="113" y="1243"/>
                  </a:lnTo>
                  <a:lnTo>
                    <a:pt x="122" y="1244"/>
                  </a:lnTo>
                  <a:lnTo>
                    <a:pt x="124" y="1249"/>
                  </a:lnTo>
                  <a:lnTo>
                    <a:pt x="117" y="1255"/>
                  </a:lnTo>
                  <a:lnTo>
                    <a:pt x="103" y="1268"/>
                  </a:lnTo>
                  <a:lnTo>
                    <a:pt x="83" y="1283"/>
                  </a:lnTo>
                  <a:lnTo>
                    <a:pt x="61" y="1300"/>
                  </a:lnTo>
                  <a:lnTo>
                    <a:pt x="38" y="1317"/>
                  </a:lnTo>
                  <a:lnTo>
                    <a:pt x="19" y="1331"/>
                  </a:lnTo>
                  <a:lnTo>
                    <a:pt x="6" y="1342"/>
                  </a:lnTo>
                  <a:lnTo>
                    <a:pt x="0" y="1346"/>
                  </a:lnTo>
                  <a:lnTo>
                    <a:pt x="5" y="1343"/>
                  </a:lnTo>
                  <a:lnTo>
                    <a:pt x="17" y="1337"/>
                  </a:lnTo>
                  <a:lnTo>
                    <a:pt x="34" y="1328"/>
                  </a:lnTo>
                  <a:lnTo>
                    <a:pt x="56" y="1316"/>
                  </a:lnTo>
                  <a:lnTo>
                    <a:pt x="79" y="1301"/>
                  </a:lnTo>
                  <a:lnTo>
                    <a:pt x="103" y="1286"/>
                  </a:lnTo>
                  <a:lnTo>
                    <a:pt x="125" y="1270"/>
                  </a:lnTo>
                  <a:lnTo>
                    <a:pt x="143" y="1254"/>
                  </a:lnTo>
                  <a:lnTo>
                    <a:pt x="157" y="1241"/>
                  </a:lnTo>
                  <a:lnTo>
                    <a:pt x="169" y="1230"/>
                  </a:lnTo>
                  <a:lnTo>
                    <a:pt x="177" y="1222"/>
                  </a:lnTo>
                  <a:lnTo>
                    <a:pt x="185" y="1216"/>
                  </a:lnTo>
                  <a:lnTo>
                    <a:pt x="193" y="1211"/>
                  </a:lnTo>
                  <a:lnTo>
                    <a:pt x="200" y="1206"/>
                  </a:lnTo>
                  <a:lnTo>
                    <a:pt x="210" y="1201"/>
                  </a:lnTo>
                  <a:lnTo>
                    <a:pt x="221" y="1195"/>
                  </a:lnTo>
                  <a:lnTo>
                    <a:pt x="235" y="1185"/>
                  </a:lnTo>
                  <a:lnTo>
                    <a:pt x="254" y="1169"/>
                  </a:lnTo>
                  <a:lnTo>
                    <a:pt x="274" y="1147"/>
                  </a:lnTo>
                  <a:lnTo>
                    <a:pt x="296" y="1124"/>
                  </a:lnTo>
                  <a:lnTo>
                    <a:pt x="317" y="1102"/>
                  </a:lnTo>
                  <a:lnTo>
                    <a:pt x="338" y="1082"/>
                  </a:lnTo>
                  <a:lnTo>
                    <a:pt x="356" y="1065"/>
                  </a:lnTo>
                  <a:lnTo>
                    <a:pt x="371" y="1056"/>
                  </a:lnTo>
                  <a:lnTo>
                    <a:pt x="387" y="1048"/>
                  </a:lnTo>
                  <a:lnTo>
                    <a:pt x="406" y="1037"/>
                  </a:lnTo>
                  <a:lnTo>
                    <a:pt x="426" y="1023"/>
                  </a:lnTo>
                  <a:lnTo>
                    <a:pt x="447" y="1007"/>
                  </a:lnTo>
                  <a:lnTo>
                    <a:pt x="466" y="993"/>
                  </a:lnTo>
                  <a:lnTo>
                    <a:pt x="482" y="980"/>
                  </a:lnTo>
                  <a:lnTo>
                    <a:pt x="492" y="971"/>
                  </a:lnTo>
                  <a:lnTo>
                    <a:pt x="496" y="968"/>
                  </a:lnTo>
                  <a:lnTo>
                    <a:pt x="534" y="944"/>
                  </a:lnTo>
                  <a:lnTo>
                    <a:pt x="661" y="889"/>
                  </a:lnTo>
                  <a:lnTo>
                    <a:pt x="888" y="721"/>
                  </a:lnTo>
                  <a:lnTo>
                    <a:pt x="1071" y="584"/>
                  </a:lnTo>
                  <a:lnTo>
                    <a:pt x="1266" y="436"/>
                  </a:lnTo>
                  <a:lnTo>
                    <a:pt x="1271" y="432"/>
                  </a:lnTo>
                  <a:lnTo>
                    <a:pt x="1287" y="421"/>
                  </a:lnTo>
                  <a:lnTo>
                    <a:pt x="1309" y="407"/>
                  </a:lnTo>
                  <a:lnTo>
                    <a:pt x="1336" y="388"/>
                  </a:lnTo>
                  <a:lnTo>
                    <a:pt x="1364" y="369"/>
                  </a:lnTo>
                  <a:lnTo>
                    <a:pt x="1392" y="350"/>
                  </a:lnTo>
                  <a:lnTo>
                    <a:pt x="1415" y="333"/>
                  </a:lnTo>
                  <a:lnTo>
                    <a:pt x="1432" y="321"/>
                  </a:lnTo>
                  <a:lnTo>
                    <a:pt x="1441" y="314"/>
                  </a:lnTo>
                  <a:lnTo>
                    <a:pt x="1453" y="303"/>
                  </a:lnTo>
                  <a:lnTo>
                    <a:pt x="1470" y="291"/>
                  </a:lnTo>
                  <a:lnTo>
                    <a:pt x="1488" y="275"/>
                  </a:lnTo>
                  <a:lnTo>
                    <a:pt x="1511" y="257"/>
                  </a:lnTo>
                  <a:lnTo>
                    <a:pt x="1534" y="239"/>
                  </a:lnTo>
                  <a:lnTo>
                    <a:pt x="1559" y="218"/>
                  </a:lnTo>
                  <a:lnTo>
                    <a:pt x="1584" y="197"/>
                  </a:lnTo>
                  <a:lnTo>
                    <a:pt x="1611" y="177"/>
                  </a:lnTo>
                  <a:lnTo>
                    <a:pt x="1636" y="156"/>
                  </a:lnTo>
                  <a:lnTo>
                    <a:pt x="1661" y="137"/>
                  </a:lnTo>
                  <a:lnTo>
                    <a:pt x="1683" y="118"/>
                  </a:lnTo>
                  <a:lnTo>
                    <a:pt x="1705" y="103"/>
                  </a:lnTo>
                  <a:lnTo>
                    <a:pt x="1724" y="88"/>
                  </a:lnTo>
                  <a:lnTo>
                    <a:pt x="1739" y="76"/>
                  </a:lnTo>
                  <a:lnTo>
                    <a:pt x="1750" y="67"/>
                  </a:lnTo>
                  <a:lnTo>
                    <a:pt x="1767" y="54"/>
                  </a:lnTo>
                  <a:lnTo>
                    <a:pt x="1779" y="42"/>
                  </a:lnTo>
                  <a:lnTo>
                    <a:pt x="1789" y="31"/>
                  </a:lnTo>
                  <a:lnTo>
                    <a:pt x="1796" y="24"/>
                  </a:lnTo>
                  <a:lnTo>
                    <a:pt x="1799" y="16"/>
                  </a:lnTo>
                  <a:lnTo>
                    <a:pt x="1800" y="9"/>
                  </a:lnTo>
                  <a:lnTo>
                    <a:pt x="1798" y="5"/>
                  </a:lnTo>
                  <a:lnTo>
                    <a:pt x="1795" y="0"/>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31" name="Freeform 33">
              <a:extLst>
                <a:ext uri="{FF2B5EF4-FFF2-40B4-BE49-F238E27FC236}">
                  <a16:creationId xmlns:a16="http://schemas.microsoft.com/office/drawing/2014/main" id="{7E4AD2AE-4BC6-4748-8F99-262A7415C1FB}"/>
                </a:ext>
              </a:extLst>
            </p:cNvPr>
            <p:cNvSpPr>
              <a:spLocks/>
            </p:cNvSpPr>
            <p:nvPr/>
          </p:nvSpPr>
          <p:spPr bwMode="auto">
            <a:xfrm>
              <a:off x="3846" y="2654"/>
              <a:ext cx="1779" cy="1246"/>
            </a:xfrm>
            <a:custGeom>
              <a:avLst/>
              <a:gdLst/>
              <a:ahLst/>
              <a:cxnLst>
                <a:cxn ang="0">
                  <a:pos x="1736" y="19"/>
                </a:cxn>
                <a:cxn ang="0">
                  <a:pos x="1686" y="55"/>
                </a:cxn>
                <a:cxn ang="0">
                  <a:pos x="1622" y="103"/>
                </a:cxn>
                <a:cxn ang="0">
                  <a:pos x="1565" y="153"/>
                </a:cxn>
                <a:cxn ang="0">
                  <a:pos x="1515" y="204"/>
                </a:cxn>
                <a:cxn ang="0">
                  <a:pos x="1433" y="276"/>
                </a:cxn>
                <a:cxn ang="0">
                  <a:pos x="1332" y="354"/>
                </a:cxn>
                <a:cxn ang="0">
                  <a:pos x="1227" y="423"/>
                </a:cxn>
                <a:cxn ang="0">
                  <a:pos x="1136" y="476"/>
                </a:cxn>
                <a:cxn ang="0">
                  <a:pos x="1063" y="524"/>
                </a:cxn>
                <a:cxn ang="0">
                  <a:pos x="981" y="583"/>
                </a:cxn>
                <a:cxn ang="0">
                  <a:pos x="863" y="665"/>
                </a:cxn>
                <a:cxn ang="0">
                  <a:pos x="696" y="772"/>
                </a:cxn>
                <a:cxn ang="0">
                  <a:pos x="540" y="874"/>
                </a:cxn>
                <a:cxn ang="0">
                  <a:pos x="409" y="965"/>
                </a:cxn>
                <a:cxn ang="0">
                  <a:pos x="313" y="1038"/>
                </a:cxn>
                <a:cxn ang="0">
                  <a:pos x="252" y="1093"/>
                </a:cxn>
                <a:cxn ang="0">
                  <a:pos x="195" y="1134"/>
                </a:cxn>
                <a:cxn ang="0">
                  <a:pos x="135" y="1168"/>
                </a:cxn>
                <a:cxn ang="0">
                  <a:pos x="64" y="1206"/>
                </a:cxn>
                <a:cxn ang="0">
                  <a:pos x="4" y="1246"/>
                </a:cxn>
                <a:cxn ang="0">
                  <a:pos x="70" y="1232"/>
                </a:cxn>
                <a:cxn ang="0">
                  <a:pos x="254" y="1109"/>
                </a:cxn>
                <a:cxn ang="0">
                  <a:pos x="328" y="1044"/>
                </a:cxn>
                <a:cxn ang="0">
                  <a:pos x="400" y="988"/>
                </a:cxn>
                <a:cxn ang="0">
                  <a:pos x="459" y="950"/>
                </a:cxn>
                <a:cxn ang="0">
                  <a:pos x="552" y="894"/>
                </a:cxn>
                <a:cxn ang="0">
                  <a:pos x="493" y="965"/>
                </a:cxn>
                <a:cxn ang="0">
                  <a:pos x="395" y="1039"/>
                </a:cxn>
                <a:cxn ang="0">
                  <a:pos x="376" y="1062"/>
                </a:cxn>
                <a:cxn ang="0">
                  <a:pos x="391" y="1052"/>
                </a:cxn>
                <a:cxn ang="0">
                  <a:pos x="476" y="987"/>
                </a:cxn>
                <a:cxn ang="0">
                  <a:pos x="556" y="913"/>
                </a:cxn>
                <a:cxn ang="0">
                  <a:pos x="592" y="876"/>
                </a:cxn>
                <a:cxn ang="0">
                  <a:pos x="633" y="849"/>
                </a:cxn>
                <a:cxn ang="0">
                  <a:pos x="716" y="789"/>
                </a:cxn>
                <a:cxn ang="0">
                  <a:pos x="821" y="712"/>
                </a:cxn>
                <a:cxn ang="0">
                  <a:pos x="912" y="646"/>
                </a:cxn>
                <a:cxn ang="0">
                  <a:pos x="963" y="613"/>
                </a:cxn>
                <a:cxn ang="0">
                  <a:pos x="1027" y="570"/>
                </a:cxn>
                <a:cxn ang="0">
                  <a:pos x="1104" y="522"/>
                </a:cxn>
                <a:cxn ang="0">
                  <a:pos x="1175" y="481"/>
                </a:cxn>
                <a:cxn ang="0">
                  <a:pos x="1237" y="448"/>
                </a:cxn>
                <a:cxn ang="0">
                  <a:pos x="1339" y="375"/>
                </a:cxn>
                <a:cxn ang="0">
                  <a:pos x="1454" y="284"/>
                </a:cxn>
                <a:cxn ang="0">
                  <a:pos x="1541" y="211"/>
                </a:cxn>
                <a:cxn ang="0">
                  <a:pos x="1574" y="176"/>
                </a:cxn>
                <a:cxn ang="0">
                  <a:pos x="1628" y="128"/>
                </a:cxn>
                <a:cxn ang="0">
                  <a:pos x="1694" y="75"/>
                </a:cxn>
                <a:cxn ang="0">
                  <a:pos x="1746" y="36"/>
                </a:cxn>
                <a:cxn ang="0">
                  <a:pos x="1774" y="18"/>
                </a:cxn>
                <a:cxn ang="0">
                  <a:pos x="1773" y="0"/>
                </a:cxn>
              </a:cxnLst>
              <a:rect l="0" t="0" r="r" b="b"/>
              <a:pathLst>
                <a:path w="1779" h="1246">
                  <a:moveTo>
                    <a:pt x="1749" y="10"/>
                  </a:moveTo>
                  <a:lnTo>
                    <a:pt x="1748" y="11"/>
                  </a:lnTo>
                  <a:lnTo>
                    <a:pt x="1743" y="15"/>
                  </a:lnTo>
                  <a:lnTo>
                    <a:pt x="1736" y="19"/>
                  </a:lnTo>
                  <a:lnTo>
                    <a:pt x="1726" y="26"/>
                  </a:lnTo>
                  <a:lnTo>
                    <a:pt x="1715" y="35"/>
                  </a:lnTo>
                  <a:lnTo>
                    <a:pt x="1701" y="44"/>
                  </a:lnTo>
                  <a:lnTo>
                    <a:pt x="1686" y="55"/>
                  </a:lnTo>
                  <a:lnTo>
                    <a:pt x="1671" y="66"/>
                  </a:lnTo>
                  <a:lnTo>
                    <a:pt x="1655" y="78"/>
                  </a:lnTo>
                  <a:lnTo>
                    <a:pt x="1638" y="90"/>
                  </a:lnTo>
                  <a:lnTo>
                    <a:pt x="1622" y="103"/>
                  </a:lnTo>
                  <a:lnTo>
                    <a:pt x="1607" y="116"/>
                  </a:lnTo>
                  <a:lnTo>
                    <a:pt x="1591" y="128"/>
                  </a:lnTo>
                  <a:lnTo>
                    <a:pt x="1578" y="140"/>
                  </a:lnTo>
                  <a:lnTo>
                    <a:pt x="1565" y="153"/>
                  </a:lnTo>
                  <a:lnTo>
                    <a:pt x="1555" y="164"/>
                  </a:lnTo>
                  <a:lnTo>
                    <a:pt x="1544" y="175"/>
                  </a:lnTo>
                  <a:lnTo>
                    <a:pt x="1531" y="189"/>
                  </a:lnTo>
                  <a:lnTo>
                    <a:pt x="1515" y="204"/>
                  </a:lnTo>
                  <a:lnTo>
                    <a:pt x="1498" y="221"/>
                  </a:lnTo>
                  <a:lnTo>
                    <a:pt x="1477" y="238"/>
                  </a:lnTo>
                  <a:lnTo>
                    <a:pt x="1456" y="257"/>
                  </a:lnTo>
                  <a:lnTo>
                    <a:pt x="1433" y="276"/>
                  </a:lnTo>
                  <a:lnTo>
                    <a:pt x="1410" y="295"/>
                  </a:lnTo>
                  <a:lnTo>
                    <a:pt x="1384" y="315"/>
                  </a:lnTo>
                  <a:lnTo>
                    <a:pt x="1358" y="335"/>
                  </a:lnTo>
                  <a:lnTo>
                    <a:pt x="1332" y="354"/>
                  </a:lnTo>
                  <a:lnTo>
                    <a:pt x="1306" y="373"/>
                  </a:lnTo>
                  <a:lnTo>
                    <a:pt x="1279" y="391"/>
                  </a:lnTo>
                  <a:lnTo>
                    <a:pt x="1252" y="408"/>
                  </a:lnTo>
                  <a:lnTo>
                    <a:pt x="1227" y="423"/>
                  </a:lnTo>
                  <a:lnTo>
                    <a:pt x="1202" y="438"/>
                  </a:lnTo>
                  <a:lnTo>
                    <a:pt x="1178" y="451"/>
                  </a:lnTo>
                  <a:lnTo>
                    <a:pt x="1157" y="463"/>
                  </a:lnTo>
                  <a:lnTo>
                    <a:pt x="1136" y="476"/>
                  </a:lnTo>
                  <a:lnTo>
                    <a:pt x="1117" y="487"/>
                  </a:lnTo>
                  <a:lnTo>
                    <a:pt x="1099" y="499"/>
                  </a:lnTo>
                  <a:lnTo>
                    <a:pt x="1081" y="511"/>
                  </a:lnTo>
                  <a:lnTo>
                    <a:pt x="1063" y="524"/>
                  </a:lnTo>
                  <a:lnTo>
                    <a:pt x="1044" y="537"/>
                  </a:lnTo>
                  <a:lnTo>
                    <a:pt x="1025" y="551"/>
                  </a:lnTo>
                  <a:lnTo>
                    <a:pt x="1004" y="566"/>
                  </a:lnTo>
                  <a:lnTo>
                    <a:pt x="981" y="583"/>
                  </a:lnTo>
                  <a:lnTo>
                    <a:pt x="956" y="600"/>
                  </a:lnTo>
                  <a:lnTo>
                    <a:pt x="928" y="620"/>
                  </a:lnTo>
                  <a:lnTo>
                    <a:pt x="897" y="642"/>
                  </a:lnTo>
                  <a:lnTo>
                    <a:pt x="863" y="665"/>
                  </a:lnTo>
                  <a:lnTo>
                    <a:pt x="824" y="691"/>
                  </a:lnTo>
                  <a:lnTo>
                    <a:pt x="780" y="718"/>
                  </a:lnTo>
                  <a:lnTo>
                    <a:pt x="738" y="745"/>
                  </a:lnTo>
                  <a:lnTo>
                    <a:pt x="696" y="772"/>
                  </a:lnTo>
                  <a:lnTo>
                    <a:pt x="655" y="799"/>
                  </a:lnTo>
                  <a:lnTo>
                    <a:pt x="615" y="824"/>
                  </a:lnTo>
                  <a:lnTo>
                    <a:pt x="576" y="850"/>
                  </a:lnTo>
                  <a:lnTo>
                    <a:pt x="540" y="874"/>
                  </a:lnTo>
                  <a:lnTo>
                    <a:pt x="504" y="899"/>
                  </a:lnTo>
                  <a:lnTo>
                    <a:pt x="471" y="921"/>
                  </a:lnTo>
                  <a:lnTo>
                    <a:pt x="438" y="943"/>
                  </a:lnTo>
                  <a:lnTo>
                    <a:pt x="409" y="965"/>
                  </a:lnTo>
                  <a:lnTo>
                    <a:pt x="381" y="986"/>
                  </a:lnTo>
                  <a:lnTo>
                    <a:pt x="356" y="1005"/>
                  </a:lnTo>
                  <a:lnTo>
                    <a:pt x="334" y="1023"/>
                  </a:lnTo>
                  <a:lnTo>
                    <a:pt x="313" y="1038"/>
                  </a:lnTo>
                  <a:lnTo>
                    <a:pt x="297" y="1054"/>
                  </a:lnTo>
                  <a:lnTo>
                    <a:pt x="281" y="1068"/>
                  </a:lnTo>
                  <a:lnTo>
                    <a:pt x="267" y="1080"/>
                  </a:lnTo>
                  <a:lnTo>
                    <a:pt x="252" y="1093"/>
                  </a:lnTo>
                  <a:lnTo>
                    <a:pt x="238" y="1104"/>
                  </a:lnTo>
                  <a:lnTo>
                    <a:pt x="223" y="1114"/>
                  </a:lnTo>
                  <a:lnTo>
                    <a:pt x="210" y="1124"/>
                  </a:lnTo>
                  <a:lnTo>
                    <a:pt x="195" y="1134"/>
                  </a:lnTo>
                  <a:lnTo>
                    <a:pt x="181" y="1143"/>
                  </a:lnTo>
                  <a:lnTo>
                    <a:pt x="166" y="1152"/>
                  </a:lnTo>
                  <a:lnTo>
                    <a:pt x="151" y="1160"/>
                  </a:lnTo>
                  <a:lnTo>
                    <a:pt x="135" y="1168"/>
                  </a:lnTo>
                  <a:lnTo>
                    <a:pt x="120" y="1177"/>
                  </a:lnTo>
                  <a:lnTo>
                    <a:pt x="102" y="1186"/>
                  </a:lnTo>
                  <a:lnTo>
                    <a:pt x="84" y="1196"/>
                  </a:lnTo>
                  <a:lnTo>
                    <a:pt x="64" y="1206"/>
                  </a:lnTo>
                  <a:lnTo>
                    <a:pt x="44" y="1216"/>
                  </a:lnTo>
                  <a:lnTo>
                    <a:pt x="13" y="1233"/>
                  </a:lnTo>
                  <a:lnTo>
                    <a:pt x="0" y="1243"/>
                  </a:lnTo>
                  <a:lnTo>
                    <a:pt x="4" y="1246"/>
                  </a:lnTo>
                  <a:lnTo>
                    <a:pt x="16" y="1244"/>
                  </a:lnTo>
                  <a:lnTo>
                    <a:pt x="35" y="1241"/>
                  </a:lnTo>
                  <a:lnTo>
                    <a:pt x="54" y="1235"/>
                  </a:lnTo>
                  <a:lnTo>
                    <a:pt x="70" y="1232"/>
                  </a:lnTo>
                  <a:lnTo>
                    <a:pt x="75" y="1230"/>
                  </a:lnTo>
                  <a:lnTo>
                    <a:pt x="242" y="1122"/>
                  </a:lnTo>
                  <a:lnTo>
                    <a:pt x="246" y="1118"/>
                  </a:lnTo>
                  <a:lnTo>
                    <a:pt x="254" y="1109"/>
                  </a:lnTo>
                  <a:lnTo>
                    <a:pt x="269" y="1096"/>
                  </a:lnTo>
                  <a:lnTo>
                    <a:pt x="287" y="1080"/>
                  </a:lnTo>
                  <a:lnTo>
                    <a:pt x="307" y="1063"/>
                  </a:lnTo>
                  <a:lnTo>
                    <a:pt x="328" y="1044"/>
                  </a:lnTo>
                  <a:lnTo>
                    <a:pt x="349" y="1026"/>
                  </a:lnTo>
                  <a:lnTo>
                    <a:pt x="369" y="1010"/>
                  </a:lnTo>
                  <a:lnTo>
                    <a:pt x="386" y="998"/>
                  </a:lnTo>
                  <a:lnTo>
                    <a:pt x="400" y="988"/>
                  </a:lnTo>
                  <a:lnTo>
                    <a:pt x="413" y="980"/>
                  </a:lnTo>
                  <a:lnTo>
                    <a:pt x="426" y="971"/>
                  </a:lnTo>
                  <a:lnTo>
                    <a:pt x="440" y="962"/>
                  </a:lnTo>
                  <a:lnTo>
                    <a:pt x="459" y="950"/>
                  </a:lnTo>
                  <a:lnTo>
                    <a:pt x="484" y="935"/>
                  </a:lnTo>
                  <a:lnTo>
                    <a:pt x="515" y="913"/>
                  </a:lnTo>
                  <a:lnTo>
                    <a:pt x="542" y="898"/>
                  </a:lnTo>
                  <a:lnTo>
                    <a:pt x="552" y="894"/>
                  </a:lnTo>
                  <a:lnTo>
                    <a:pt x="551" y="903"/>
                  </a:lnTo>
                  <a:lnTo>
                    <a:pt x="538" y="919"/>
                  </a:lnTo>
                  <a:lnTo>
                    <a:pt x="518" y="940"/>
                  </a:lnTo>
                  <a:lnTo>
                    <a:pt x="493" y="965"/>
                  </a:lnTo>
                  <a:lnTo>
                    <a:pt x="465" y="988"/>
                  </a:lnTo>
                  <a:lnTo>
                    <a:pt x="436" y="1009"/>
                  </a:lnTo>
                  <a:lnTo>
                    <a:pt x="412" y="1026"/>
                  </a:lnTo>
                  <a:lnTo>
                    <a:pt x="395" y="1039"/>
                  </a:lnTo>
                  <a:lnTo>
                    <a:pt x="384" y="1048"/>
                  </a:lnTo>
                  <a:lnTo>
                    <a:pt x="378" y="1055"/>
                  </a:lnTo>
                  <a:lnTo>
                    <a:pt x="376" y="1059"/>
                  </a:lnTo>
                  <a:lnTo>
                    <a:pt x="376" y="1062"/>
                  </a:lnTo>
                  <a:lnTo>
                    <a:pt x="376" y="1063"/>
                  </a:lnTo>
                  <a:lnTo>
                    <a:pt x="377" y="1063"/>
                  </a:lnTo>
                  <a:lnTo>
                    <a:pt x="380" y="1059"/>
                  </a:lnTo>
                  <a:lnTo>
                    <a:pt x="391" y="1052"/>
                  </a:lnTo>
                  <a:lnTo>
                    <a:pt x="408" y="1039"/>
                  </a:lnTo>
                  <a:lnTo>
                    <a:pt x="428" y="1025"/>
                  </a:lnTo>
                  <a:lnTo>
                    <a:pt x="452" y="1007"/>
                  </a:lnTo>
                  <a:lnTo>
                    <a:pt x="476" y="987"/>
                  </a:lnTo>
                  <a:lnTo>
                    <a:pt x="499" y="967"/>
                  </a:lnTo>
                  <a:lnTo>
                    <a:pt x="523" y="947"/>
                  </a:lnTo>
                  <a:lnTo>
                    <a:pt x="542" y="929"/>
                  </a:lnTo>
                  <a:lnTo>
                    <a:pt x="556" y="913"/>
                  </a:lnTo>
                  <a:lnTo>
                    <a:pt x="567" y="901"/>
                  </a:lnTo>
                  <a:lnTo>
                    <a:pt x="576" y="891"/>
                  </a:lnTo>
                  <a:lnTo>
                    <a:pt x="584" y="882"/>
                  </a:lnTo>
                  <a:lnTo>
                    <a:pt x="592" y="876"/>
                  </a:lnTo>
                  <a:lnTo>
                    <a:pt x="601" y="869"/>
                  </a:lnTo>
                  <a:lnTo>
                    <a:pt x="612" y="862"/>
                  </a:lnTo>
                  <a:lnTo>
                    <a:pt x="621" y="857"/>
                  </a:lnTo>
                  <a:lnTo>
                    <a:pt x="633" y="849"/>
                  </a:lnTo>
                  <a:lnTo>
                    <a:pt x="650" y="837"/>
                  </a:lnTo>
                  <a:lnTo>
                    <a:pt x="670" y="822"/>
                  </a:lnTo>
                  <a:lnTo>
                    <a:pt x="692" y="806"/>
                  </a:lnTo>
                  <a:lnTo>
                    <a:pt x="716" y="789"/>
                  </a:lnTo>
                  <a:lnTo>
                    <a:pt x="741" y="770"/>
                  </a:lnTo>
                  <a:lnTo>
                    <a:pt x="768" y="751"/>
                  </a:lnTo>
                  <a:lnTo>
                    <a:pt x="795" y="731"/>
                  </a:lnTo>
                  <a:lnTo>
                    <a:pt x="821" y="712"/>
                  </a:lnTo>
                  <a:lnTo>
                    <a:pt x="847" y="693"/>
                  </a:lnTo>
                  <a:lnTo>
                    <a:pt x="870" y="675"/>
                  </a:lnTo>
                  <a:lnTo>
                    <a:pt x="893" y="659"/>
                  </a:lnTo>
                  <a:lnTo>
                    <a:pt x="912" y="646"/>
                  </a:lnTo>
                  <a:lnTo>
                    <a:pt x="927" y="635"/>
                  </a:lnTo>
                  <a:lnTo>
                    <a:pt x="939" y="627"/>
                  </a:lnTo>
                  <a:lnTo>
                    <a:pt x="951" y="620"/>
                  </a:lnTo>
                  <a:lnTo>
                    <a:pt x="963" y="613"/>
                  </a:lnTo>
                  <a:lnTo>
                    <a:pt x="977" y="603"/>
                  </a:lnTo>
                  <a:lnTo>
                    <a:pt x="993" y="593"/>
                  </a:lnTo>
                  <a:lnTo>
                    <a:pt x="1010" y="581"/>
                  </a:lnTo>
                  <a:lnTo>
                    <a:pt x="1027" y="570"/>
                  </a:lnTo>
                  <a:lnTo>
                    <a:pt x="1046" y="558"/>
                  </a:lnTo>
                  <a:lnTo>
                    <a:pt x="1065" y="546"/>
                  </a:lnTo>
                  <a:lnTo>
                    <a:pt x="1085" y="534"/>
                  </a:lnTo>
                  <a:lnTo>
                    <a:pt x="1104" y="522"/>
                  </a:lnTo>
                  <a:lnTo>
                    <a:pt x="1123" y="511"/>
                  </a:lnTo>
                  <a:lnTo>
                    <a:pt x="1141" y="500"/>
                  </a:lnTo>
                  <a:lnTo>
                    <a:pt x="1159" y="490"/>
                  </a:lnTo>
                  <a:lnTo>
                    <a:pt x="1175" y="481"/>
                  </a:lnTo>
                  <a:lnTo>
                    <a:pt x="1190" y="473"/>
                  </a:lnTo>
                  <a:lnTo>
                    <a:pt x="1203" y="467"/>
                  </a:lnTo>
                  <a:lnTo>
                    <a:pt x="1218" y="459"/>
                  </a:lnTo>
                  <a:lnTo>
                    <a:pt x="1237" y="448"/>
                  </a:lnTo>
                  <a:lnTo>
                    <a:pt x="1259" y="433"/>
                  </a:lnTo>
                  <a:lnTo>
                    <a:pt x="1284" y="416"/>
                  </a:lnTo>
                  <a:lnTo>
                    <a:pt x="1312" y="397"/>
                  </a:lnTo>
                  <a:lnTo>
                    <a:pt x="1339" y="375"/>
                  </a:lnTo>
                  <a:lnTo>
                    <a:pt x="1368" y="352"/>
                  </a:lnTo>
                  <a:lnTo>
                    <a:pt x="1398" y="330"/>
                  </a:lnTo>
                  <a:lnTo>
                    <a:pt x="1427" y="306"/>
                  </a:lnTo>
                  <a:lnTo>
                    <a:pt x="1454" y="284"/>
                  </a:lnTo>
                  <a:lnTo>
                    <a:pt x="1481" y="263"/>
                  </a:lnTo>
                  <a:lnTo>
                    <a:pt x="1504" y="243"/>
                  </a:lnTo>
                  <a:lnTo>
                    <a:pt x="1524" y="226"/>
                  </a:lnTo>
                  <a:lnTo>
                    <a:pt x="1541" y="211"/>
                  </a:lnTo>
                  <a:lnTo>
                    <a:pt x="1553" y="199"/>
                  </a:lnTo>
                  <a:lnTo>
                    <a:pt x="1560" y="192"/>
                  </a:lnTo>
                  <a:lnTo>
                    <a:pt x="1565" y="185"/>
                  </a:lnTo>
                  <a:lnTo>
                    <a:pt x="1574" y="176"/>
                  </a:lnTo>
                  <a:lnTo>
                    <a:pt x="1586" y="166"/>
                  </a:lnTo>
                  <a:lnTo>
                    <a:pt x="1598" y="155"/>
                  </a:lnTo>
                  <a:lnTo>
                    <a:pt x="1612" y="142"/>
                  </a:lnTo>
                  <a:lnTo>
                    <a:pt x="1628" y="128"/>
                  </a:lnTo>
                  <a:lnTo>
                    <a:pt x="1643" y="115"/>
                  </a:lnTo>
                  <a:lnTo>
                    <a:pt x="1660" y="101"/>
                  </a:lnTo>
                  <a:lnTo>
                    <a:pt x="1677" y="88"/>
                  </a:lnTo>
                  <a:lnTo>
                    <a:pt x="1694" y="75"/>
                  </a:lnTo>
                  <a:lnTo>
                    <a:pt x="1709" y="64"/>
                  </a:lnTo>
                  <a:lnTo>
                    <a:pt x="1723" y="52"/>
                  </a:lnTo>
                  <a:lnTo>
                    <a:pt x="1736" y="44"/>
                  </a:lnTo>
                  <a:lnTo>
                    <a:pt x="1746" y="36"/>
                  </a:lnTo>
                  <a:lnTo>
                    <a:pt x="1755" y="31"/>
                  </a:lnTo>
                  <a:lnTo>
                    <a:pt x="1760" y="28"/>
                  </a:lnTo>
                  <a:lnTo>
                    <a:pt x="1768" y="23"/>
                  </a:lnTo>
                  <a:lnTo>
                    <a:pt x="1774" y="18"/>
                  </a:lnTo>
                  <a:lnTo>
                    <a:pt x="1778" y="11"/>
                  </a:lnTo>
                  <a:lnTo>
                    <a:pt x="1779" y="6"/>
                  </a:lnTo>
                  <a:lnTo>
                    <a:pt x="1778" y="1"/>
                  </a:lnTo>
                  <a:lnTo>
                    <a:pt x="1773" y="0"/>
                  </a:lnTo>
                  <a:lnTo>
                    <a:pt x="1763" y="2"/>
                  </a:lnTo>
                  <a:lnTo>
                    <a:pt x="1749" y="10"/>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32" name="Freeform 34">
              <a:extLst>
                <a:ext uri="{FF2B5EF4-FFF2-40B4-BE49-F238E27FC236}">
                  <a16:creationId xmlns:a16="http://schemas.microsoft.com/office/drawing/2014/main" id="{1D9B31D4-326C-4D97-9549-2A7F33C403F9}"/>
                </a:ext>
              </a:extLst>
            </p:cNvPr>
            <p:cNvSpPr>
              <a:spLocks/>
            </p:cNvSpPr>
            <p:nvPr/>
          </p:nvSpPr>
          <p:spPr bwMode="auto">
            <a:xfrm>
              <a:off x="4045" y="2511"/>
              <a:ext cx="1580" cy="1395"/>
            </a:xfrm>
            <a:custGeom>
              <a:avLst/>
              <a:gdLst/>
              <a:ahLst/>
              <a:cxnLst>
                <a:cxn ang="0">
                  <a:pos x="16" y="1358"/>
                </a:cxn>
                <a:cxn ang="0">
                  <a:pos x="67" y="1295"/>
                </a:cxn>
                <a:cxn ang="0">
                  <a:pos x="138" y="1216"/>
                </a:cxn>
                <a:cxn ang="0">
                  <a:pos x="206" y="1155"/>
                </a:cxn>
                <a:cxn ang="0">
                  <a:pos x="268" y="1119"/>
                </a:cxn>
                <a:cxn ang="0">
                  <a:pos x="350" y="1063"/>
                </a:cxn>
                <a:cxn ang="0">
                  <a:pos x="427" y="1007"/>
                </a:cxn>
                <a:cxn ang="0">
                  <a:pos x="471" y="975"/>
                </a:cxn>
                <a:cxn ang="0">
                  <a:pos x="507" y="944"/>
                </a:cxn>
                <a:cxn ang="0">
                  <a:pos x="585" y="870"/>
                </a:cxn>
                <a:cxn ang="0">
                  <a:pos x="618" y="836"/>
                </a:cxn>
                <a:cxn ang="0">
                  <a:pos x="675" y="793"/>
                </a:cxn>
                <a:cxn ang="0">
                  <a:pos x="740" y="749"/>
                </a:cxn>
                <a:cxn ang="0">
                  <a:pos x="791" y="715"/>
                </a:cxn>
                <a:cxn ang="0">
                  <a:pos x="832" y="688"/>
                </a:cxn>
                <a:cxn ang="0">
                  <a:pos x="900" y="637"/>
                </a:cxn>
                <a:cxn ang="0">
                  <a:pos x="972" y="578"/>
                </a:cxn>
                <a:cxn ang="0">
                  <a:pos x="1021" y="529"/>
                </a:cxn>
                <a:cxn ang="0">
                  <a:pos x="1050" y="488"/>
                </a:cxn>
                <a:cxn ang="0">
                  <a:pos x="1110" y="423"/>
                </a:cxn>
                <a:cxn ang="0">
                  <a:pos x="1185" y="347"/>
                </a:cxn>
                <a:cxn ang="0">
                  <a:pos x="1253" y="276"/>
                </a:cxn>
                <a:cxn ang="0">
                  <a:pos x="1307" y="221"/>
                </a:cxn>
                <a:cxn ang="0">
                  <a:pos x="1372" y="173"/>
                </a:cxn>
                <a:cxn ang="0">
                  <a:pos x="1430" y="136"/>
                </a:cxn>
                <a:cxn ang="0">
                  <a:pos x="1466" y="114"/>
                </a:cxn>
                <a:cxn ang="0">
                  <a:pos x="1503" y="72"/>
                </a:cxn>
                <a:cxn ang="0">
                  <a:pos x="1552" y="5"/>
                </a:cxn>
                <a:cxn ang="0">
                  <a:pos x="1573" y="12"/>
                </a:cxn>
                <a:cxn ang="0">
                  <a:pos x="1554" y="64"/>
                </a:cxn>
                <a:cxn ang="0">
                  <a:pos x="1475" y="141"/>
                </a:cxn>
                <a:cxn ang="0">
                  <a:pos x="1406" y="183"/>
                </a:cxn>
                <a:cxn ang="0">
                  <a:pos x="1343" y="230"/>
                </a:cxn>
                <a:cxn ang="0">
                  <a:pos x="1264" y="310"/>
                </a:cxn>
                <a:cxn ang="0">
                  <a:pos x="1162" y="420"/>
                </a:cxn>
                <a:cxn ang="0">
                  <a:pos x="1137" y="448"/>
                </a:cxn>
                <a:cxn ang="0">
                  <a:pos x="1103" y="493"/>
                </a:cxn>
                <a:cxn ang="0">
                  <a:pos x="1089" y="517"/>
                </a:cxn>
                <a:cxn ang="0">
                  <a:pos x="1043" y="550"/>
                </a:cxn>
                <a:cxn ang="0">
                  <a:pos x="1006" y="583"/>
                </a:cxn>
                <a:cxn ang="0">
                  <a:pos x="913" y="662"/>
                </a:cxn>
                <a:cxn ang="0">
                  <a:pos x="859" y="697"/>
                </a:cxn>
                <a:cxn ang="0">
                  <a:pos x="812" y="730"/>
                </a:cxn>
                <a:cxn ang="0">
                  <a:pos x="763" y="763"/>
                </a:cxn>
                <a:cxn ang="0">
                  <a:pos x="719" y="793"/>
                </a:cxn>
                <a:cxn ang="0">
                  <a:pos x="644" y="851"/>
                </a:cxn>
                <a:cxn ang="0">
                  <a:pos x="556" y="933"/>
                </a:cxn>
                <a:cxn ang="0">
                  <a:pos x="502" y="991"/>
                </a:cxn>
                <a:cxn ang="0">
                  <a:pos x="447" y="1045"/>
                </a:cxn>
                <a:cxn ang="0">
                  <a:pos x="414" y="1050"/>
                </a:cxn>
                <a:cxn ang="0">
                  <a:pos x="213" y="1173"/>
                </a:cxn>
                <a:cxn ang="0">
                  <a:pos x="165" y="1222"/>
                </a:cxn>
                <a:cxn ang="0">
                  <a:pos x="100" y="1290"/>
                </a:cxn>
                <a:cxn ang="0">
                  <a:pos x="50" y="1348"/>
                </a:cxn>
                <a:cxn ang="0">
                  <a:pos x="31" y="1379"/>
                </a:cxn>
                <a:cxn ang="0">
                  <a:pos x="2" y="1394"/>
                </a:cxn>
              </a:cxnLst>
              <a:rect l="0" t="0" r="r" b="b"/>
              <a:pathLst>
                <a:path w="1580" h="1395">
                  <a:moveTo>
                    <a:pt x="2" y="1376"/>
                  </a:moveTo>
                  <a:lnTo>
                    <a:pt x="4" y="1374"/>
                  </a:lnTo>
                  <a:lnTo>
                    <a:pt x="8" y="1367"/>
                  </a:lnTo>
                  <a:lnTo>
                    <a:pt x="16" y="1358"/>
                  </a:lnTo>
                  <a:lnTo>
                    <a:pt x="26" y="1345"/>
                  </a:lnTo>
                  <a:lnTo>
                    <a:pt x="39" y="1330"/>
                  </a:lnTo>
                  <a:lnTo>
                    <a:pt x="52" y="1312"/>
                  </a:lnTo>
                  <a:lnTo>
                    <a:pt x="67" y="1295"/>
                  </a:lnTo>
                  <a:lnTo>
                    <a:pt x="84" y="1275"/>
                  </a:lnTo>
                  <a:lnTo>
                    <a:pt x="102" y="1255"/>
                  </a:lnTo>
                  <a:lnTo>
                    <a:pt x="120" y="1235"/>
                  </a:lnTo>
                  <a:lnTo>
                    <a:pt x="138" y="1216"/>
                  </a:lnTo>
                  <a:lnTo>
                    <a:pt x="155" y="1198"/>
                  </a:lnTo>
                  <a:lnTo>
                    <a:pt x="173" y="1181"/>
                  </a:lnTo>
                  <a:lnTo>
                    <a:pt x="190" y="1168"/>
                  </a:lnTo>
                  <a:lnTo>
                    <a:pt x="206" y="1155"/>
                  </a:lnTo>
                  <a:lnTo>
                    <a:pt x="219" y="1148"/>
                  </a:lnTo>
                  <a:lnTo>
                    <a:pt x="233" y="1140"/>
                  </a:lnTo>
                  <a:lnTo>
                    <a:pt x="249" y="1130"/>
                  </a:lnTo>
                  <a:lnTo>
                    <a:pt x="268" y="1119"/>
                  </a:lnTo>
                  <a:lnTo>
                    <a:pt x="287" y="1106"/>
                  </a:lnTo>
                  <a:lnTo>
                    <a:pt x="308" y="1092"/>
                  </a:lnTo>
                  <a:lnTo>
                    <a:pt x="329" y="1077"/>
                  </a:lnTo>
                  <a:lnTo>
                    <a:pt x="350" y="1063"/>
                  </a:lnTo>
                  <a:lnTo>
                    <a:pt x="372" y="1047"/>
                  </a:lnTo>
                  <a:lnTo>
                    <a:pt x="392" y="1033"/>
                  </a:lnTo>
                  <a:lnTo>
                    <a:pt x="411" y="1020"/>
                  </a:lnTo>
                  <a:lnTo>
                    <a:pt x="427" y="1007"/>
                  </a:lnTo>
                  <a:lnTo>
                    <a:pt x="443" y="996"/>
                  </a:lnTo>
                  <a:lnTo>
                    <a:pt x="455" y="987"/>
                  </a:lnTo>
                  <a:lnTo>
                    <a:pt x="465" y="979"/>
                  </a:lnTo>
                  <a:lnTo>
                    <a:pt x="471" y="975"/>
                  </a:lnTo>
                  <a:lnTo>
                    <a:pt x="473" y="974"/>
                  </a:lnTo>
                  <a:lnTo>
                    <a:pt x="477" y="971"/>
                  </a:lnTo>
                  <a:lnTo>
                    <a:pt x="490" y="959"/>
                  </a:lnTo>
                  <a:lnTo>
                    <a:pt x="507" y="944"/>
                  </a:lnTo>
                  <a:lnTo>
                    <a:pt x="528" y="926"/>
                  </a:lnTo>
                  <a:lnTo>
                    <a:pt x="550" y="906"/>
                  </a:lnTo>
                  <a:lnTo>
                    <a:pt x="569" y="887"/>
                  </a:lnTo>
                  <a:lnTo>
                    <a:pt x="585" y="870"/>
                  </a:lnTo>
                  <a:lnTo>
                    <a:pt x="595" y="857"/>
                  </a:lnTo>
                  <a:lnTo>
                    <a:pt x="600" y="851"/>
                  </a:lnTo>
                  <a:lnTo>
                    <a:pt x="608" y="844"/>
                  </a:lnTo>
                  <a:lnTo>
                    <a:pt x="618" y="836"/>
                  </a:lnTo>
                  <a:lnTo>
                    <a:pt x="630" y="826"/>
                  </a:lnTo>
                  <a:lnTo>
                    <a:pt x="643" y="816"/>
                  </a:lnTo>
                  <a:lnTo>
                    <a:pt x="658" y="805"/>
                  </a:lnTo>
                  <a:lnTo>
                    <a:pt x="675" y="793"/>
                  </a:lnTo>
                  <a:lnTo>
                    <a:pt x="691" y="781"/>
                  </a:lnTo>
                  <a:lnTo>
                    <a:pt x="708" y="770"/>
                  </a:lnTo>
                  <a:lnTo>
                    <a:pt x="724" y="759"/>
                  </a:lnTo>
                  <a:lnTo>
                    <a:pt x="740" y="749"/>
                  </a:lnTo>
                  <a:lnTo>
                    <a:pt x="755" y="739"/>
                  </a:lnTo>
                  <a:lnTo>
                    <a:pt x="769" y="730"/>
                  </a:lnTo>
                  <a:lnTo>
                    <a:pt x="781" y="721"/>
                  </a:lnTo>
                  <a:lnTo>
                    <a:pt x="791" y="715"/>
                  </a:lnTo>
                  <a:lnTo>
                    <a:pt x="799" y="710"/>
                  </a:lnTo>
                  <a:lnTo>
                    <a:pt x="807" y="704"/>
                  </a:lnTo>
                  <a:lnTo>
                    <a:pt x="818" y="698"/>
                  </a:lnTo>
                  <a:lnTo>
                    <a:pt x="832" y="688"/>
                  </a:lnTo>
                  <a:lnTo>
                    <a:pt x="847" y="676"/>
                  </a:lnTo>
                  <a:lnTo>
                    <a:pt x="864" y="664"/>
                  </a:lnTo>
                  <a:lnTo>
                    <a:pt x="882" y="651"/>
                  </a:lnTo>
                  <a:lnTo>
                    <a:pt x="900" y="637"/>
                  </a:lnTo>
                  <a:lnTo>
                    <a:pt x="918" y="623"/>
                  </a:lnTo>
                  <a:lnTo>
                    <a:pt x="937" y="607"/>
                  </a:lnTo>
                  <a:lnTo>
                    <a:pt x="955" y="593"/>
                  </a:lnTo>
                  <a:lnTo>
                    <a:pt x="972" y="578"/>
                  </a:lnTo>
                  <a:lnTo>
                    <a:pt x="988" y="565"/>
                  </a:lnTo>
                  <a:lnTo>
                    <a:pt x="1002" y="552"/>
                  </a:lnTo>
                  <a:lnTo>
                    <a:pt x="1013" y="539"/>
                  </a:lnTo>
                  <a:lnTo>
                    <a:pt x="1021" y="529"/>
                  </a:lnTo>
                  <a:lnTo>
                    <a:pt x="1027" y="521"/>
                  </a:lnTo>
                  <a:lnTo>
                    <a:pt x="1031" y="512"/>
                  </a:lnTo>
                  <a:lnTo>
                    <a:pt x="1039" y="500"/>
                  </a:lnTo>
                  <a:lnTo>
                    <a:pt x="1050" y="488"/>
                  </a:lnTo>
                  <a:lnTo>
                    <a:pt x="1062" y="474"/>
                  </a:lnTo>
                  <a:lnTo>
                    <a:pt x="1077" y="457"/>
                  </a:lnTo>
                  <a:lnTo>
                    <a:pt x="1092" y="440"/>
                  </a:lnTo>
                  <a:lnTo>
                    <a:pt x="1110" y="423"/>
                  </a:lnTo>
                  <a:lnTo>
                    <a:pt x="1128" y="404"/>
                  </a:lnTo>
                  <a:lnTo>
                    <a:pt x="1147" y="385"/>
                  </a:lnTo>
                  <a:lnTo>
                    <a:pt x="1166" y="366"/>
                  </a:lnTo>
                  <a:lnTo>
                    <a:pt x="1185" y="347"/>
                  </a:lnTo>
                  <a:lnTo>
                    <a:pt x="1203" y="328"/>
                  </a:lnTo>
                  <a:lnTo>
                    <a:pt x="1220" y="310"/>
                  </a:lnTo>
                  <a:lnTo>
                    <a:pt x="1237" y="292"/>
                  </a:lnTo>
                  <a:lnTo>
                    <a:pt x="1253" y="276"/>
                  </a:lnTo>
                  <a:lnTo>
                    <a:pt x="1266" y="261"/>
                  </a:lnTo>
                  <a:lnTo>
                    <a:pt x="1278" y="248"/>
                  </a:lnTo>
                  <a:lnTo>
                    <a:pt x="1293" y="233"/>
                  </a:lnTo>
                  <a:lnTo>
                    <a:pt x="1307" y="221"/>
                  </a:lnTo>
                  <a:lnTo>
                    <a:pt x="1324" y="208"/>
                  </a:lnTo>
                  <a:lnTo>
                    <a:pt x="1340" y="195"/>
                  </a:lnTo>
                  <a:lnTo>
                    <a:pt x="1355" y="184"/>
                  </a:lnTo>
                  <a:lnTo>
                    <a:pt x="1372" y="173"/>
                  </a:lnTo>
                  <a:lnTo>
                    <a:pt x="1387" y="163"/>
                  </a:lnTo>
                  <a:lnTo>
                    <a:pt x="1403" y="153"/>
                  </a:lnTo>
                  <a:lnTo>
                    <a:pt x="1417" y="144"/>
                  </a:lnTo>
                  <a:lnTo>
                    <a:pt x="1430" y="136"/>
                  </a:lnTo>
                  <a:lnTo>
                    <a:pt x="1442" y="130"/>
                  </a:lnTo>
                  <a:lnTo>
                    <a:pt x="1452" y="123"/>
                  </a:lnTo>
                  <a:lnTo>
                    <a:pt x="1460" y="118"/>
                  </a:lnTo>
                  <a:lnTo>
                    <a:pt x="1466" y="114"/>
                  </a:lnTo>
                  <a:lnTo>
                    <a:pt x="1470" y="112"/>
                  </a:lnTo>
                  <a:lnTo>
                    <a:pt x="1478" y="104"/>
                  </a:lnTo>
                  <a:lnTo>
                    <a:pt x="1489" y="89"/>
                  </a:lnTo>
                  <a:lnTo>
                    <a:pt x="1503" y="72"/>
                  </a:lnTo>
                  <a:lnTo>
                    <a:pt x="1518" y="52"/>
                  </a:lnTo>
                  <a:lnTo>
                    <a:pt x="1532" y="33"/>
                  </a:lnTo>
                  <a:lnTo>
                    <a:pt x="1544" y="16"/>
                  </a:lnTo>
                  <a:lnTo>
                    <a:pt x="1552" y="5"/>
                  </a:lnTo>
                  <a:lnTo>
                    <a:pt x="1556" y="0"/>
                  </a:lnTo>
                  <a:lnTo>
                    <a:pt x="1559" y="1"/>
                  </a:lnTo>
                  <a:lnTo>
                    <a:pt x="1566" y="5"/>
                  </a:lnTo>
                  <a:lnTo>
                    <a:pt x="1573" y="12"/>
                  </a:lnTo>
                  <a:lnTo>
                    <a:pt x="1580" y="22"/>
                  </a:lnTo>
                  <a:lnTo>
                    <a:pt x="1578" y="32"/>
                  </a:lnTo>
                  <a:lnTo>
                    <a:pt x="1569" y="46"/>
                  </a:lnTo>
                  <a:lnTo>
                    <a:pt x="1554" y="64"/>
                  </a:lnTo>
                  <a:lnTo>
                    <a:pt x="1537" y="85"/>
                  </a:lnTo>
                  <a:lnTo>
                    <a:pt x="1516" y="105"/>
                  </a:lnTo>
                  <a:lnTo>
                    <a:pt x="1495" y="124"/>
                  </a:lnTo>
                  <a:lnTo>
                    <a:pt x="1475" y="141"/>
                  </a:lnTo>
                  <a:lnTo>
                    <a:pt x="1458" y="152"/>
                  </a:lnTo>
                  <a:lnTo>
                    <a:pt x="1442" y="161"/>
                  </a:lnTo>
                  <a:lnTo>
                    <a:pt x="1424" y="172"/>
                  </a:lnTo>
                  <a:lnTo>
                    <a:pt x="1406" y="183"/>
                  </a:lnTo>
                  <a:lnTo>
                    <a:pt x="1390" y="195"/>
                  </a:lnTo>
                  <a:lnTo>
                    <a:pt x="1373" y="208"/>
                  </a:lnTo>
                  <a:lnTo>
                    <a:pt x="1357" y="219"/>
                  </a:lnTo>
                  <a:lnTo>
                    <a:pt x="1343" y="230"/>
                  </a:lnTo>
                  <a:lnTo>
                    <a:pt x="1332" y="240"/>
                  </a:lnTo>
                  <a:lnTo>
                    <a:pt x="1316" y="255"/>
                  </a:lnTo>
                  <a:lnTo>
                    <a:pt x="1293" y="280"/>
                  </a:lnTo>
                  <a:lnTo>
                    <a:pt x="1264" y="310"/>
                  </a:lnTo>
                  <a:lnTo>
                    <a:pt x="1234" y="342"/>
                  </a:lnTo>
                  <a:lnTo>
                    <a:pt x="1205" y="375"/>
                  </a:lnTo>
                  <a:lnTo>
                    <a:pt x="1179" y="401"/>
                  </a:lnTo>
                  <a:lnTo>
                    <a:pt x="1162" y="420"/>
                  </a:lnTo>
                  <a:lnTo>
                    <a:pt x="1156" y="427"/>
                  </a:lnTo>
                  <a:lnTo>
                    <a:pt x="1153" y="430"/>
                  </a:lnTo>
                  <a:lnTo>
                    <a:pt x="1146" y="437"/>
                  </a:lnTo>
                  <a:lnTo>
                    <a:pt x="1137" y="448"/>
                  </a:lnTo>
                  <a:lnTo>
                    <a:pt x="1126" y="460"/>
                  </a:lnTo>
                  <a:lnTo>
                    <a:pt x="1116" y="473"/>
                  </a:lnTo>
                  <a:lnTo>
                    <a:pt x="1108" y="484"/>
                  </a:lnTo>
                  <a:lnTo>
                    <a:pt x="1103" y="493"/>
                  </a:lnTo>
                  <a:lnTo>
                    <a:pt x="1104" y="497"/>
                  </a:lnTo>
                  <a:lnTo>
                    <a:pt x="1106" y="502"/>
                  </a:lnTo>
                  <a:lnTo>
                    <a:pt x="1100" y="508"/>
                  </a:lnTo>
                  <a:lnTo>
                    <a:pt x="1089" y="517"/>
                  </a:lnTo>
                  <a:lnTo>
                    <a:pt x="1077" y="526"/>
                  </a:lnTo>
                  <a:lnTo>
                    <a:pt x="1063" y="536"/>
                  </a:lnTo>
                  <a:lnTo>
                    <a:pt x="1052" y="544"/>
                  </a:lnTo>
                  <a:lnTo>
                    <a:pt x="1043" y="550"/>
                  </a:lnTo>
                  <a:lnTo>
                    <a:pt x="1040" y="552"/>
                  </a:lnTo>
                  <a:lnTo>
                    <a:pt x="1035" y="556"/>
                  </a:lnTo>
                  <a:lnTo>
                    <a:pt x="1024" y="567"/>
                  </a:lnTo>
                  <a:lnTo>
                    <a:pt x="1006" y="583"/>
                  </a:lnTo>
                  <a:lnTo>
                    <a:pt x="985" y="602"/>
                  </a:lnTo>
                  <a:lnTo>
                    <a:pt x="962" y="623"/>
                  </a:lnTo>
                  <a:lnTo>
                    <a:pt x="937" y="644"/>
                  </a:lnTo>
                  <a:lnTo>
                    <a:pt x="913" y="662"/>
                  </a:lnTo>
                  <a:lnTo>
                    <a:pt x="892" y="676"/>
                  </a:lnTo>
                  <a:lnTo>
                    <a:pt x="882" y="683"/>
                  </a:lnTo>
                  <a:lnTo>
                    <a:pt x="871" y="690"/>
                  </a:lnTo>
                  <a:lnTo>
                    <a:pt x="859" y="697"/>
                  </a:lnTo>
                  <a:lnTo>
                    <a:pt x="848" y="704"/>
                  </a:lnTo>
                  <a:lnTo>
                    <a:pt x="836" y="713"/>
                  </a:lnTo>
                  <a:lnTo>
                    <a:pt x="824" y="721"/>
                  </a:lnTo>
                  <a:lnTo>
                    <a:pt x="812" y="730"/>
                  </a:lnTo>
                  <a:lnTo>
                    <a:pt x="799" y="738"/>
                  </a:lnTo>
                  <a:lnTo>
                    <a:pt x="787" y="747"/>
                  </a:lnTo>
                  <a:lnTo>
                    <a:pt x="775" y="756"/>
                  </a:lnTo>
                  <a:lnTo>
                    <a:pt x="763" y="763"/>
                  </a:lnTo>
                  <a:lnTo>
                    <a:pt x="751" y="772"/>
                  </a:lnTo>
                  <a:lnTo>
                    <a:pt x="740" y="780"/>
                  </a:lnTo>
                  <a:lnTo>
                    <a:pt x="729" y="787"/>
                  </a:lnTo>
                  <a:lnTo>
                    <a:pt x="719" y="793"/>
                  </a:lnTo>
                  <a:lnTo>
                    <a:pt x="710" y="800"/>
                  </a:lnTo>
                  <a:lnTo>
                    <a:pt x="691" y="813"/>
                  </a:lnTo>
                  <a:lnTo>
                    <a:pt x="669" y="831"/>
                  </a:lnTo>
                  <a:lnTo>
                    <a:pt x="644" y="851"/>
                  </a:lnTo>
                  <a:lnTo>
                    <a:pt x="620" y="873"/>
                  </a:lnTo>
                  <a:lnTo>
                    <a:pt x="597" y="894"/>
                  </a:lnTo>
                  <a:lnTo>
                    <a:pt x="575" y="915"/>
                  </a:lnTo>
                  <a:lnTo>
                    <a:pt x="556" y="933"/>
                  </a:lnTo>
                  <a:lnTo>
                    <a:pt x="542" y="947"/>
                  </a:lnTo>
                  <a:lnTo>
                    <a:pt x="530" y="961"/>
                  </a:lnTo>
                  <a:lnTo>
                    <a:pt x="516" y="975"/>
                  </a:lnTo>
                  <a:lnTo>
                    <a:pt x="502" y="991"/>
                  </a:lnTo>
                  <a:lnTo>
                    <a:pt x="487" y="1006"/>
                  </a:lnTo>
                  <a:lnTo>
                    <a:pt x="473" y="1021"/>
                  </a:lnTo>
                  <a:lnTo>
                    <a:pt x="460" y="1034"/>
                  </a:lnTo>
                  <a:lnTo>
                    <a:pt x="447" y="1045"/>
                  </a:lnTo>
                  <a:lnTo>
                    <a:pt x="437" y="1054"/>
                  </a:lnTo>
                  <a:lnTo>
                    <a:pt x="423" y="1061"/>
                  </a:lnTo>
                  <a:lnTo>
                    <a:pt x="416" y="1056"/>
                  </a:lnTo>
                  <a:lnTo>
                    <a:pt x="414" y="1050"/>
                  </a:lnTo>
                  <a:lnTo>
                    <a:pt x="414" y="1046"/>
                  </a:lnTo>
                  <a:lnTo>
                    <a:pt x="221" y="1165"/>
                  </a:lnTo>
                  <a:lnTo>
                    <a:pt x="219" y="1168"/>
                  </a:lnTo>
                  <a:lnTo>
                    <a:pt x="213" y="1173"/>
                  </a:lnTo>
                  <a:lnTo>
                    <a:pt x="204" y="1182"/>
                  </a:lnTo>
                  <a:lnTo>
                    <a:pt x="193" y="1193"/>
                  </a:lnTo>
                  <a:lnTo>
                    <a:pt x="180" y="1207"/>
                  </a:lnTo>
                  <a:lnTo>
                    <a:pt x="165" y="1222"/>
                  </a:lnTo>
                  <a:lnTo>
                    <a:pt x="149" y="1239"/>
                  </a:lnTo>
                  <a:lnTo>
                    <a:pt x="133" y="1256"/>
                  </a:lnTo>
                  <a:lnTo>
                    <a:pt x="116" y="1273"/>
                  </a:lnTo>
                  <a:lnTo>
                    <a:pt x="100" y="1290"/>
                  </a:lnTo>
                  <a:lnTo>
                    <a:pt x="84" y="1307"/>
                  </a:lnTo>
                  <a:lnTo>
                    <a:pt x="71" y="1323"/>
                  </a:lnTo>
                  <a:lnTo>
                    <a:pt x="59" y="1336"/>
                  </a:lnTo>
                  <a:lnTo>
                    <a:pt x="50" y="1348"/>
                  </a:lnTo>
                  <a:lnTo>
                    <a:pt x="43" y="1357"/>
                  </a:lnTo>
                  <a:lnTo>
                    <a:pt x="41" y="1363"/>
                  </a:lnTo>
                  <a:lnTo>
                    <a:pt x="37" y="1372"/>
                  </a:lnTo>
                  <a:lnTo>
                    <a:pt x="31" y="1379"/>
                  </a:lnTo>
                  <a:lnTo>
                    <a:pt x="23" y="1387"/>
                  </a:lnTo>
                  <a:lnTo>
                    <a:pt x="15" y="1393"/>
                  </a:lnTo>
                  <a:lnTo>
                    <a:pt x="7" y="1395"/>
                  </a:lnTo>
                  <a:lnTo>
                    <a:pt x="2" y="1394"/>
                  </a:lnTo>
                  <a:lnTo>
                    <a:pt x="0" y="1388"/>
                  </a:lnTo>
                  <a:lnTo>
                    <a:pt x="2" y="1376"/>
                  </a:lnTo>
                  <a:close/>
                </a:path>
              </a:pathLst>
            </a:custGeom>
            <a:solidFill>
              <a:srgbClr val="917533"/>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33" name="Freeform 35">
              <a:extLst>
                <a:ext uri="{FF2B5EF4-FFF2-40B4-BE49-F238E27FC236}">
                  <a16:creationId xmlns:a16="http://schemas.microsoft.com/office/drawing/2014/main" id="{D98CBC2D-71FD-4725-9697-19F3FE2E6744}"/>
                </a:ext>
              </a:extLst>
            </p:cNvPr>
            <p:cNvSpPr>
              <a:spLocks/>
            </p:cNvSpPr>
            <p:nvPr/>
          </p:nvSpPr>
          <p:spPr bwMode="auto">
            <a:xfrm>
              <a:off x="3830" y="2540"/>
              <a:ext cx="1723" cy="1308"/>
            </a:xfrm>
            <a:custGeom>
              <a:avLst/>
              <a:gdLst/>
              <a:ahLst/>
              <a:cxnLst>
                <a:cxn ang="0">
                  <a:pos x="1680" y="22"/>
                </a:cxn>
                <a:cxn ang="0">
                  <a:pos x="1634" y="58"/>
                </a:cxn>
                <a:cxn ang="0">
                  <a:pos x="1572" y="110"/>
                </a:cxn>
                <a:cxn ang="0">
                  <a:pos x="1519" y="162"/>
                </a:cxn>
                <a:cxn ang="0">
                  <a:pos x="1471" y="215"/>
                </a:cxn>
                <a:cxn ang="0">
                  <a:pos x="1393" y="290"/>
                </a:cxn>
                <a:cxn ang="0">
                  <a:pos x="1296" y="372"/>
                </a:cxn>
                <a:cxn ang="0">
                  <a:pos x="1195" y="446"/>
                </a:cxn>
                <a:cxn ang="0">
                  <a:pos x="1106" y="502"/>
                </a:cxn>
                <a:cxn ang="0">
                  <a:pos x="1034" y="553"/>
                </a:cxn>
                <a:cxn ang="0">
                  <a:pos x="955" y="615"/>
                </a:cxn>
                <a:cxn ang="0">
                  <a:pos x="841" y="702"/>
                </a:cxn>
                <a:cxn ang="0">
                  <a:pos x="678" y="815"/>
                </a:cxn>
                <a:cxn ang="0">
                  <a:pos x="525" y="923"/>
                </a:cxn>
                <a:cxn ang="0">
                  <a:pos x="397" y="1017"/>
                </a:cxn>
                <a:cxn ang="0">
                  <a:pos x="306" y="1094"/>
                </a:cxn>
                <a:cxn ang="0">
                  <a:pos x="246" y="1150"/>
                </a:cxn>
                <a:cxn ang="0">
                  <a:pos x="191" y="1192"/>
                </a:cxn>
                <a:cxn ang="0">
                  <a:pos x="132" y="1229"/>
                </a:cxn>
                <a:cxn ang="0">
                  <a:pos x="62" y="1269"/>
                </a:cxn>
                <a:cxn ang="0">
                  <a:pos x="3" y="1310"/>
                </a:cxn>
                <a:cxn ang="0">
                  <a:pos x="70" y="1293"/>
                </a:cxn>
                <a:cxn ang="0">
                  <a:pos x="251" y="1166"/>
                </a:cxn>
                <a:cxn ang="0">
                  <a:pos x="321" y="1099"/>
                </a:cxn>
                <a:cxn ang="0">
                  <a:pos x="389" y="1041"/>
                </a:cxn>
                <a:cxn ang="0">
                  <a:pos x="448" y="1001"/>
                </a:cxn>
                <a:cxn ang="0">
                  <a:pos x="540" y="942"/>
                </a:cxn>
                <a:cxn ang="0">
                  <a:pos x="484" y="1012"/>
                </a:cxn>
                <a:cxn ang="0">
                  <a:pos x="388" y="1090"/>
                </a:cxn>
                <a:cxn ang="0">
                  <a:pos x="370" y="1112"/>
                </a:cxn>
                <a:cxn ang="0">
                  <a:pos x="387" y="1102"/>
                </a:cxn>
                <a:cxn ang="0">
                  <a:pos x="467" y="1035"/>
                </a:cxn>
                <a:cxn ang="0">
                  <a:pos x="545" y="959"/>
                </a:cxn>
                <a:cxn ang="0">
                  <a:pos x="580" y="920"/>
                </a:cxn>
                <a:cxn ang="0">
                  <a:pos x="619" y="892"/>
                </a:cxn>
                <a:cxn ang="0">
                  <a:pos x="699" y="830"/>
                </a:cxn>
                <a:cxn ang="0">
                  <a:pos x="802" y="749"/>
                </a:cxn>
                <a:cxn ang="0">
                  <a:pos x="890" y="681"/>
                </a:cxn>
                <a:cxn ang="0">
                  <a:pos x="940" y="645"/>
                </a:cxn>
                <a:cxn ang="0">
                  <a:pos x="1003" y="601"/>
                </a:cxn>
                <a:cxn ang="0">
                  <a:pos x="1077" y="550"/>
                </a:cxn>
                <a:cxn ang="0">
                  <a:pos x="1145" y="506"/>
                </a:cxn>
                <a:cxn ang="0">
                  <a:pos x="1205" y="469"/>
                </a:cxn>
                <a:cxn ang="0">
                  <a:pos x="1303" y="393"/>
                </a:cxn>
                <a:cxn ang="0">
                  <a:pos x="1413" y="298"/>
                </a:cxn>
                <a:cxn ang="0">
                  <a:pos x="1495" y="221"/>
                </a:cxn>
                <a:cxn ang="0">
                  <a:pos x="1528" y="185"/>
                </a:cxn>
                <a:cxn ang="0">
                  <a:pos x="1579" y="135"/>
                </a:cxn>
                <a:cxn ang="0">
                  <a:pos x="1643" y="78"/>
                </a:cxn>
                <a:cxn ang="0">
                  <a:pos x="1693" y="37"/>
                </a:cxn>
                <a:cxn ang="0">
                  <a:pos x="1719" y="17"/>
                </a:cxn>
                <a:cxn ang="0">
                  <a:pos x="1716" y="0"/>
                </a:cxn>
              </a:cxnLst>
              <a:rect l="0" t="0" r="r" b="b"/>
              <a:pathLst>
                <a:path w="1724" h="1310">
                  <a:moveTo>
                    <a:pt x="1694" y="12"/>
                  </a:moveTo>
                  <a:lnTo>
                    <a:pt x="1693" y="13"/>
                  </a:lnTo>
                  <a:lnTo>
                    <a:pt x="1688" y="16"/>
                  </a:lnTo>
                  <a:lnTo>
                    <a:pt x="1680" y="22"/>
                  </a:lnTo>
                  <a:lnTo>
                    <a:pt x="1671" y="28"/>
                  </a:lnTo>
                  <a:lnTo>
                    <a:pt x="1660" y="37"/>
                  </a:lnTo>
                  <a:lnTo>
                    <a:pt x="1648" y="47"/>
                  </a:lnTo>
                  <a:lnTo>
                    <a:pt x="1634" y="58"/>
                  </a:lnTo>
                  <a:lnTo>
                    <a:pt x="1619" y="71"/>
                  </a:lnTo>
                  <a:lnTo>
                    <a:pt x="1604" y="83"/>
                  </a:lnTo>
                  <a:lnTo>
                    <a:pt x="1588" y="96"/>
                  </a:lnTo>
                  <a:lnTo>
                    <a:pt x="1572" y="110"/>
                  </a:lnTo>
                  <a:lnTo>
                    <a:pt x="1558" y="123"/>
                  </a:lnTo>
                  <a:lnTo>
                    <a:pt x="1543" y="136"/>
                  </a:lnTo>
                  <a:lnTo>
                    <a:pt x="1530" y="150"/>
                  </a:lnTo>
                  <a:lnTo>
                    <a:pt x="1519" y="162"/>
                  </a:lnTo>
                  <a:lnTo>
                    <a:pt x="1509" y="173"/>
                  </a:lnTo>
                  <a:lnTo>
                    <a:pt x="1499" y="185"/>
                  </a:lnTo>
                  <a:lnTo>
                    <a:pt x="1487" y="200"/>
                  </a:lnTo>
                  <a:lnTo>
                    <a:pt x="1471" y="215"/>
                  </a:lnTo>
                  <a:lnTo>
                    <a:pt x="1454" y="232"/>
                  </a:lnTo>
                  <a:lnTo>
                    <a:pt x="1435" y="251"/>
                  </a:lnTo>
                  <a:lnTo>
                    <a:pt x="1414" y="270"/>
                  </a:lnTo>
                  <a:lnTo>
                    <a:pt x="1393" y="290"/>
                  </a:lnTo>
                  <a:lnTo>
                    <a:pt x="1370" y="311"/>
                  </a:lnTo>
                  <a:lnTo>
                    <a:pt x="1345" y="332"/>
                  </a:lnTo>
                  <a:lnTo>
                    <a:pt x="1321" y="352"/>
                  </a:lnTo>
                  <a:lnTo>
                    <a:pt x="1296" y="372"/>
                  </a:lnTo>
                  <a:lnTo>
                    <a:pt x="1270" y="393"/>
                  </a:lnTo>
                  <a:lnTo>
                    <a:pt x="1245" y="411"/>
                  </a:lnTo>
                  <a:lnTo>
                    <a:pt x="1219" y="430"/>
                  </a:lnTo>
                  <a:lnTo>
                    <a:pt x="1195" y="446"/>
                  </a:lnTo>
                  <a:lnTo>
                    <a:pt x="1170" y="462"/>
                  </a:lnTo>
                  <a:lnTo>
                    <a:pt x="1147" y="476"/>
                  </a:lnTo>
                  <a:lnTo>
                    <a:pt x="1125" y="489"/>
                  </a:lnTo>
                  <a:lnTo>
                    <a:pt x="1106" y="502"/>
                  </a:lnTo>
                  <a:lnTo>
                    <a:pt x="1087" y="514"/>
                  </a:lnTo>
                  <a:lnTo>
                    <a:pt x="1069" y="527"/>
                  </a:lnTo>
                  <a:lnTo>
                    <a:pt x="1052" y="540"/>
                  </a:lnTo>
                  <a:lnTo>
                    <a:pt x="1034" y="553"/>
                  </a:lnTo>
                  <a:lnTo>
                    <a:pt x="1017" y="567"/>
                  </a:lnTo>
                  <a:lnTo>
                    <a:pt x="998" y="582"/>
                  </a:lnTo>
                  <a:lnTo>
                    <a:pt x="978" y="597"/>
                  </a:lnTo>
                  <a:lnTo>
                    <a:pt x="955" y="615"/>
                  </a:lnTo>
                  <a:lnTo>
                    <a:pt x="931" y="634"/>
                  </a:lnTo>
                  <a:lnTo>
                    <a:pt x="904" y="654"/>
                  </a:lnTo>
                  <a:lnTo>
                    <a:pt x="874" y="677"/>
                  </a:lnTo>
                  <a:lnTo>
                    <a:pt x="841" y="702"/>
                  </a:lnTo>
                  <a:lnTo>
                    <a:pt x="803" y="729"/>
                  </a:lnTo>
                  <a:lnTo>
                    <a:pt x="760" y="758"/>
                  </a:lnTo>
                  <a:lnTo>
                    <a:pt x="719" y="787"/>
                  </a:lnTo>
                  <a:lnTo>
                    <a:pt x="678" y="815"/>
                  </a:lnTo>
                  <a:lnTo>
                    <a:pt x="638" y="843"/>
                  </a:lnTo>
                  <a:lnTo>
                    <a:pt x="599" y="870"/>
                  </a:lnTo>
                  <a:lnTo>
                    <a:pt x="562" y="897"/>
                  </a:lnTo>
                  <a:lnTo>
                    <a:pt x="525" y="923"/>
                  </a:lnTo>
                  <a:lnTo>
                    <a:pt x="491" y="947"/>
                  </a:lnTo>
                  <a:lnTo>
                    <a:pt x="457" y="972"/>
                  </a:lnTo>
                  <a:lnTo>
                    <a:pt x="427" y="995"/>
                  </a:lnTo>
                  <a:lnTo>
                    <a:pt x="397" y="1017"/>
                  </a:lnTo>
                  <a:lnTo>
                    <a:pt x="370" y="1039"/>
                  </a:lnTo>
                  <a:lnTo>
                    <a:pt x="347" y="1059"/>
                  </a:lnTo>
                  <a:lnTo>
                    <a:pt x="325" y="1078"/>
                  </a:lnTo>
                  <a:lnTo>
                    <a:pt x="306" y="1094"/>
                  </a:lnTo>
                  <a:lnTo>
                    <a:pt x="289" y="1110"/>
                  </a:lnTo>
                  <a:lnTo>
                    <a:pt x="275" y="1124"/>
                  </a:lnTo>
                  <a:lnTo>
                    <a:pt x="260" y="1138"/>
                  </a:lnTo>
                  <a:lnTo>
                    <a:pt x="246" y="1150"/>
                  </a:lnTo>
                  <a:lnTo>
                    <a:pt x="232" y="1161"/>
                  </a:lnTo>
                  <a:lnTo>
                    <a:pt x="219" y="1172"/>
                  </a:lnTo>
                  <a:lnTo>
                    <a:pt x="205" y="1182"/>
                  </a:lnTo>
                  <a:lnTo>
                    <a:pt x="191" y="1192"/>
                  </a:lnTo>
                  <a:lnTo>
                    <a:pt x="178" y="1201"/>
                  </a:lnTo>
                  <a:lnTo>
                    <a:pt x="163" y="1210"/>
                  </a:lnTo>
                  <a:lnTo>
                    <a:pt x="148" y="1220"/>
                  </a:lnTo>
                  <a:lnTo>
                    <a:pt x="132" y="1229"/>
                  </a:lnTo>
                  <a:lnTo>
                    <a:pt x="117" y="1238"/>
                  </a:lnTo>
                  <a:lnTo>
                    <a:pt x="99" y="1248"/>
                  </a:lnTo>
                  <a:lnTo>
                    <a:pt x="81" y="1258"/>
                  </a:lnTo>
                  <a:lnTo>
                    <a:pt x="62" y="1269"/>
                  </a:lnTo>
                  <a:lnTo>
                    <a:pt x="42" y="1280"/>
                  </a:lnTo>
                  <a:lnTo>
                    <a:pt x="11" y="1298"/>
                  </a:lnTo>
                  <a:lnTo>
                    <a:pt x="0" y="1308"/>
                  </a:lnTo>
                  <a:lnTo>
                    <a:pt x="3" y="1310"/>
                  </a:lnTo>
                  <a:lnTo>
                    <a:pt x="16" y="1308"/>
                  </a:lnTo>
                  <a:lnTo>
                    <a:pt x="35" y="1304"/>
                  </a:lnTo>
                  <a:lnTo>
                    <a:pt x="54" y="1297"/>
                  </a:lnTo>
                  <a:lnTo>
                    <a:pt x="70" y="1293"/>
                  </a:lnTo>
                  <a:lnTo>
                    <a:pt x="75" y="1290"/>
                  </a:lnTo>
                  <a:lnTo>
                    <a:pt x="239" y="1178"/>
                  </a:lnTo>
                  <a:lnTo>
                    <a:pt x="242" y="1174"/>
                  </a:lnTo>
                  <a:lnTo>
                    <a:pt x="251" y="1166"/>
                  </a:lnTo>
                  <a:lnTo>
                    <a:pt x="265" y="1152"/>
                  </a:lnTo>
                  <a:lnTo>
                    <a:pt x="281" y="1135"/>
                  </a:lnTo>
                  <a:lnTo>
                    <a:pt x="301" y="1118"/>
                  </a:lnTo>
                  <a:lnTo>
                    <a:pt x="321" y="1099"/>
                  </a:lnTo>
                  <a:lnTo>
                    <a:pt x="342" y="1080"/>
                  </a:lnTo>
                  <a:lnTo>
                    <a:pt x="360" y="1064"/>
                  </a:lnTo>
                  <a:lnTo>
                    <a:pt x="376" y="1051"/>
                  </a:lnTo>
                  <a:lnTo>
                    <a:pt x="389" y="1041"/>
                  </a:lnTo>
                  <a:lnTo>
                    <a:pt x="403" y="1032"/>
                  </a:lnTo>
                  <a:lnTo>
                    <a:pt x="415" y="1023"/>
                  </a:lnTo>
                  <a:lnTo>
                    <a:pt x="430" y="1013"/>
                  </a:lnTo>
                  <a:lnTo>
                    <a:pt x="448" y="1001"/>
                  </a:lnTo>
                  <a:lnTo>
                    <a:pt x="472" y="984"/>
                  </a:lnTo>
                  <a:lnTo>
                    <a:pt x="503" y="963"/>
                  </a:lnTo>
                  <a:lnTo>
                    <a:pt x="529" y="945"/>
                  </a:lnTo>
                  <a:lnTo>
                    <a:pt x="540" y="942"/>
                  </a:lnTo>
                  <a:lnTo>
                    <a:pt x="539" y="949"/>
                  </a:lnTo>
                  <a:lnTo>
                    <a:pt x="528" y="965"/>
                  </a:lnTo>
                  <a:lnTo>
                    <a:pt x="509" y="987"/>
                  </a:lnTo>
                  <a:lnTo>
                    <a:pt x="484" y="1012"/>
                  </a:lnTo>
                  <a:lnTo>
                    <a:pt x="456" y="1036"/>
                  </a:lnTo>
                  <a:lnTo>
                    <a:pt x="428" y="1059"/>
                  </a:lnTo>
                  <a:lnTo>
                    <a:pt x="405" y="1076"/>
                  </a:lnTo>
                  <a:lnTo>
                    <a:pt x="388" y="1090"/>
                  </a:lnTo>
                  <a:lnTo>
                    <a:pt x="378" y="1100"/>
                  </a:lnTo>
                  <a:lnTo>
                    <a:pt x="373" y="1105"/>
                  </a:lnTo>
                  <a:lnTo>
                    <a:pt x="370" y="1110"/>
                  </a:lnTo>
                  <a:lnTo>
                    <a:pt x="370" y="1112"/>
                  </a:lnTo>
                  <a:lnTo>
                    <a:pt x="372" y="1113"/>
                  </a:lnTo>
                  <a:lnTo>
                    <a:pt x="373" y="1113"/>
                  </a:lnTo>
                  <a:lnTo>
                    <a:pt x="376" y="1110"/>
                  </a:lnTo>
                  <a:lnTo>
                    <a:pt x="387" y="1102"/>
                  </a:lnTo>
                  <a:lnTo>
                    <a:pt x="403" y="1090"/>
                  </a:lnTo>
                  <a:lnTo>
                    <a:pt x="422" y="1073"/>
                  </a:lnTo>
                  <a:lnTo>
                    <a:pt x="444" y="1055"/>
                  </a:lnTo>
                  <a:lnTo>
                    <a:pt x="467" y="1035"/>
                  </a:lnTo>
                  <a:lnTo>
                    <a:pt x="491" y="1014"/>
                  </a:lnTo>
                  <a:lnTo>
                    <a:pt x="513" y="994"/>
                  </a:lnTo>
                  <a:lnTo>
                    <a:pt x="531" y="975"/>
                  </a:lnTo>
                  <a:lnTo>
                    <a:pt x="545" y="959"/>
                  </a:lnTo>
                  <a:lnTo>
                    <a:pt x="555" y="947"/>
                  </a:lnTo>
                  <a:lnTo>
                    <a:pt x="564" y="936"/>
                  </a:lnTo>
                  <a:lnTo>
                    <a:pt x="572" y="928"/>
                  </a:lnTo>
                  <a:lnTo>
                    <a:pt x="580" y="920"/>
                  </a:lnTo>
                  <a:lnTo>
                    <a:pt x="588" y="913"/>
                  </a:lnTo>
                  <a:lnTo>
                    <a:pt x="599" y="906"/>
                  </a:lnTo>
                  <a:lnTo>
                    <a:pt x="607" y="900"/>
                  </a:lnTo>
                  <a:lnTo>
                    <a:pt x="619" y="892"/>
                  </a:lnTo>
                  <a:lnTo>
                    <a:pt x="636" y="879"/>
                  </a:lnTo>
                  <a:lnTo>
                    <a:pt x="655" y="865"/>
                  </a:lnTo>
                  <a:lnTo>
                    <a:pt x="676" y="848"/>
                  </a:lnTo>
                  <a:lnTo>
                    <a:pt x="699" y="830"/>
                  </a:lnTo>
                  <a:lnTo>
                    <a:pt x="725" y="810"/>
                  </a:lnTo>
                  <a:lnTo>
                    <a:pt x="750" y="790"/>
                  </a:lnTo>
                  <a:lnTo>
                    <a:pt x="776" y="770"/>
                  </a:lnTo>
                  <a:lnTo>
                    <a:pt x="802" y="749"/>
                  </a:lnTo>
                  <a:lnTo>
                    <a:pt x="826" y="730"/>
                  </a:lnTo>
                  <a:lnTo>
                    <a:pt x="849" y="712"/>
                  </a:lnTo>
                  <a:lnTo>
                    <a:pt x="871" y="695"/>
                  </a:lnTo>
                  <a:lnTo>
                    <a:pt x="890" y="681"/>
                  </a:lnTo>
                  <a:lnTo>
                    <a:pt x="905" y="670"/>
                  </a:lnTo>
                  <a:lnTo>
                    <a:pt x="916" y="661"/>
                  </a:lnTo>
                  <a:lnTo>
                    <a:pt x="927" y="653"/>
                  </a:lnTo>
                  <a:lnTo>
                    <a:pt x="940" y="645"/>
                  </a:lnTo>
                  <a:lnTo>
                    <a:pt x="953" y="635"/>
                  </a:lnTo>
                  <a:lnTo>
                    <a:pt x="969" y="624"/>
                  </a:lnTo>
                  <a:lnTo>
                    <a:pt x="985" y="613"/>
                  </a:lnTo>
                  <a:lnTo>
                    <a:pt x="1003" y="601"/>
                  </a:lnTo>
                  <a:lnTo>
                    <a:pt x="1021" y="587"/>
                  </a:lnTo>
                  <a:lnTo>
                    <a:pt x="1040" y="575"/>
                  </a:lnTo>
                  <a:lnTo>
                    <a:pt x="1058" y="562"/>
                  </a:lnTo>
                  <a:lnTo>
                    <a:pt x="1077" y="550"/>
                  </a:lnTo>
                  <a:lnTo>
                    <a:pt x="1094" y="537"/>
                  </a:lnTo>
                  <a:lnTo>
                    <a:pt x="1112" y="526"/>
                  </a:lnTo>
                  <a:lnTo>
                    <a:pt x="1129" y="515"/>
                  </a:lnTo>
                  <a:lnTo>
                    <a:pt x="1145" y="506"/>
                  </a:lnTo>
                  <a:lnTo>
                    <a:pt x="1159" y="497"/>
                  </a:lnTo>
                  <a:lnTo>
                    <a:pt x="1172" y="491"/>
                  </a:lnTo>
                  <a:lnTo>
                    <a:pt x="1187" y="482"/>
                  </a:lnTo>
                  <a:lnTo>
                    <a:pt x="1205" y="469"/>
                  </a:lnTo>
                  <a:lnTo>
                    <a:pt x="1226" y="454"/>
                  </a:lnTo>
                  <a:lnTo>
                    <a:pt x="1250" y="436"/>
                  </a:lnTo>
                  <a:lnTo>
                    <a:pt x="1276" y="415"/>
                  </a:lnTo>
                  <a:lnTo>
                    <a:pt x="1303" y="393"/>
                  </a:lnTo>
                  <a:lnTo>
                    <a:pt x="1331" y="369"/>
                  </a:lnTo>
                  <a:lnTo>
                    <a:pt x="1360" y="345"/>
                  </a:lnTo>
                  <a:lnTo>
                    <a:pt x="1387" y="321"/>
                  </a:lnTo>
                  <a:lnTo>
                    <a:pt x="1413" y="298"/>
                  </a:lnTo>
                  <a:lnTo>
                    <a:pt x="1439" y="276"/>
                  </a:lnTo>
                  <a:lnTo>
                    <a:pt x="1461" y="254"/>
                  </a:lnTo>
                  <a:lnTo>
                    <a:pt x="1480" y="237"/>
                  </a:lnTo>
                  <a:lnTo>
                    <a:pt x="1495" y="221"/>
                  </a:lnTo>
                  <a:lnTo>
                    <a:pt x="1508" y="209"/>
                  </a:lnTo>
                  <a:lnTo>
                    <a:pt x="1514" y="201"/>
                  </a:lnTo>
                  <a:lnTo>
                    <a:pt x="1520" y="194"/>
                  </a:lnTo>
                  <a:lnTo>
                    <a:pt x="1528" y="185"/>
                  </a:lnTo>
                  <a:lnTo>
                    <a:pt x="1539" y="174"/>
                  </a:lnTo>
                  <a:lnTo>
                    <a:pt x="1551" y="162"/>
                  </a:lnTo>
                  <a:lnTo>
                    <a:pt x="1565" y="149"/>
                  </a:lnTo>
                  <a:lnTo>
                    <a:pt x="1579" y="135"/>
                  </a:lnTo>
                  <a:lnTo>
                    <a:pt x="1595" y="121"/>
                  </a:lnTo>
                  <a:lnTo>
                    <a:pt x="1610" y="106"/>
                  </a:lnTo>
                  <a:lnTo>
                    <a:pt x="1627" y="92"/>
                  </a:lnTo>
                  <a:lnTo>
                    <a:pt x="1643" y="78"/>
                  </a:lnTo>
                  <a:lnTo>
                    <a:pt x="1657" y="66"/>
                  </a:lnTo>
                  <a:lnTo>
                    <a:pt x="1670" y="55"/>
                  </a:lnTo>
                  <a:lnTo>
                    <a:pt x="1683" y="45"/>
                  </a:lnTo>
                  <a:lnTo>
                    <a:pt x="1693" y="37"/>
                  </a:lnTo>
                  <a:lnTo>
                    <a:pt x="1700" y="32"/>
                  </a:lnTo>
                  <a:lnTo>
                    <a:pt x="1706" y="28"/>
                  </a:lnTo>
                  <a:lnTo>
                    <a:pt x="1714" y="24"/>
                  </a:lnTo>
                  <a:lnTo>
                    <a:pt x="1719" y="17"/>
                  </a:lnTo>
                  <a:lnTo>
                    <a:pt x="1723" y="10"/>
                  </a:lnTo>
                  <a:lnTo>
                    <a:pt x="1724" y="5"/>
                  </a:lnTo>
                  <a:lnTo>
                    <a:pt x="1722" y="2"/>
                  </a:lnTo>
                  <a:lnTo>
                    <a:pt x="1716" y="0"/>
                  </a:lnTo>
                  <a:lnTo>
                    <a:pt x="1707" y="4"/>
                  </a:lnTo>
                  <a:lnTo>
                    <a:pt x="1694" y="12"/>
                  </a:lnTo>
                  <a:close/>
                </a:path>
              </a:pathLst>
            </a:custGeom>
            <a:solidFill>
              <a:srgbClr val="BFBF7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sp>
          <p:nvSpPr>
            <p:cNvPr id="34" name="Freeform 36">
              <a:extLst>
                <a:ext uri="{FF2B5EF4-FFF2-40B4-BE49-F238E27FC236}">
                  <a16:creationId xmlns:a16="http://schemas.microsoft.com/office/drawing/2014/main" id="{2F8E977A-BFBC-4674-BC58-8F25E6053440}"/>
                </a:ext>
              </a:extLst>
            </p:cNvPr>
            <p:cNvSpPr>
              <a:spLocks/>
            </p:cNvSpPr>
            <p:nvPr/>
          </p:nvSpPr>
          <p:spPr bwMode="auto">
            <a:xfrm>
              <a:off x="4710" y="3111"/>
              <a:ext cx="2" cy="3"/>
            </a:xfrm>
            <a:custGeom>
              <a:avLst/>
              <a:gdLst/>
              <a:ahLst/>
              <a:cxnLst>
                <a:cxn ang="0">
                  <a:pos x="2" y="3"/>
                </a:cxn>
                <a:cxn ang="0">
                  <a:pos x="2" y="2"/>
                </a:cxn>
                <a:cxn ang="0">
                  <a:pos x="1" y="1"/>
                </a:cxn>
                <a:cxn ang="0">
                  <a:pos x="1" y="1"/>
                </a:cxn>
                <a:cxn ang="0">
                  <a:pos x="1" y="1"/>
                </a:cxn>
                <a:cxn ang="0">
                  <a:pos x="0" y="0"/>
                </a:cxn>
                <a:cxn ang="0">
                  <a:pos x="1" y="1"/>
                </a:cxn>
                <a:cxn ang="0">
                  <a:pos x="1" y="1"/>
                </a:cxn>
                <a:cxn ang="0">
                  <a:pos x="2" y="2"/>
                </a:cxn>
                <a:cxn ang="0">
                  <a:pos x="2" y="3"/>
                </a:cxn>
              </a:cxnLst>
              <a:rect l="0" t="0" r="r" b="b"/>
              <a:pathLst>
                <a:path w="2" h="3">
                  <a:moveTo>
                    <a:pt x="2" y="3"/>
                  </a:moveTo>
                  <a:lnTo>
                    <a:pt x="2" y="2"/>
                  </a:lnTo>
                  <a:lnTo>
                    <a:pt x="1" y="1"/>
                  </a:lnTo>
                  <a:lnTo>
                    <a:pt x="1" y="1"/>
                  </a:lnTo>
                  <a:lnTo>
                    <a:pt x="1" y="1"/>
                  </a:lnTo>
                  <a:lnTo>
                    <a:pt x="0" y="0"/>
                  </a:lnTo>
                  <a:lnTo>
                    <a:pt x="1" y="1"/>
                  </a:lnTo>
                  <a:lnTo>
                    <a:pt x="1" y="1"/>
                  </a:lnTo>
                  <a:lnTo>
                    <a:pt x="2" y="2"/>
                  </a:lnTo>
                  <a:lnTo>
                    <a:pt x="2" y="3"/>
                  </a:lnTo>
                  <a:close/>
                </a:path>
              </a:pathLst>
            </a:custGeom>
            <a:solidFill>
              <a:srgbClr val="FFFFFF"/>
            </a:solidFill>
            <a:ln w="9525">
              <a:noFill/>
              <a:round/>
              <a:headEnd/>
              <a:tailEnd/>
            </a:ln>
          </p:spPr>
          <p:txBody>
            <a:bodyPr/>
            <a:lstStyle/>
            <a:p>
              <a:pPr algn="ctr">
                <a:spcBef>
                  <a:spcPct val="50000"/>
                </a:spcBef>
                <a:defRPr/>
              </a:pPr>
              <a:endParaRPr lang="en-US">
                <a:effectLst>
                  <a:outerShdw blurRad="38100" dist="38100" dir="2700000" algn="tl">
                    <a:srgbClr val="000000">
                      <a:alpha val="43137"/>
                    </a:srgbClr>
                  </a:outerShdw>
                </a:effectLst>
              </a:endParaRPr>
            </a:p>
          </p:txBody>
        </p:sp>
      </p:grpSp>
      <p:pic>
        <p:nvPicPr>
          <p:cNvPr id="35" name="Picture 37" descr="NA01020_">
            <a:extLst>
              <a:ext uri="{FF2B5EF4-FFF2-40B4-BE49-F238E27FC236}">
                <a16:creationId xmlns:a16="http://schemas.microsoft.com/office/drawing/2014/main" id="{11B9CB75-13BC-4D8C-A625-C3B7DCB34B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652" y="5815830"/>
            <a:ext cx="1600198" cy="76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26" descr="Image result for counseling">
            <a:extLst>
              <a:ext uri="{FF2B5EF4-FFF2-40B4-BE49-F238E27FC236}">
                <a16:creationId xmlns:a16="http://schemas.microsoft.com/office/drawing/2014/main" id="{AABC0844-3579-435A-ADEA-E18D89B813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1923" y="5343927"/>
            <a:ext cx="1913477" cy="1437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mage result for credo">
            <a:extLst>
              <a:ext uri="{FF2B5EF4-FFF2-40B4-BE49-F238E27FC236}">
                <a16:creationId xmlns:a16="http://schemas.microsoft.com/office/drawing/2014/main" id="{295BE66F-CB16-479A-BAB5-F850681BBFC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 y="1386880"/>
            <a:ext cx="1905000" cy="594320"/>
          </a:xfrm>
          <a:prstGeom prst="rect">
            <a:avLst/>
          </a:prstGeom>
          <a:solidFill>
            <a:srgbClr val="FFFF00"/>
          </a:solidFill>
          <a:ln w="38100">
            <a:solidFill>
              <a:srgbClr val="92D050"/>
            </a:solidFill>
          </a:ln>
        </p:spPr>
      </p:pic>
    </p:spTree>
    <p:extLst>
      <p:ext uri="{BB962C8B-B14F-4D97-AF65-F5344CB8AC3E}">
        <p14:creationId xmlns:p14="http://schemas.microsoft.com/office/powerpoint/2010/main" val="109882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4" end="4"/>
                                            </p:txEl>
                                          </p:spTgt>
                                        </p:tgtEl>
                                        <p:attrNameLst>
                                          <p:attrName>ppt_c</p:attrName>
                                        </p:attrNameLst>
                                      </p:cBhvr>
                                      <p:to>
                                        <a:srgbClr val="969696"/>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5" end="5"/>
                                            </p:txEl>
                                          </p:spTgt>
                                        </p:tgtEl>
                                        <p:attrNameLst>
                                          <p:attrName>ppt_c</p:attrName>
                                        </p:attrNameLst>
                                      </p:cBhvr>
                                      <p:to>
                                        <a:srgbClr val="969696"/>
                                      </p:to>
                                    </p:animClr>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720152" y="0"/>
            <a:ext cx="2423848"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100" b="1" dirty="0">
                <a:solidFill>
                  <a:schemeClr val="bg1"/>
                </a:solidFill>
                <a:effectLst>
                  <a:outerShdw blurRad="38100" dist="38100" dir="2700000" algn="tl">
                    <a:srgbClr val="000000">
                      <a:alpha val="43137"/>
                    </a:srgbClr>
                  </a:outerShdw>
                </a:effectLst>
                <a:latin typeface="Cambria" pitchFamily="18" charset="0"/>
                <a:ea typeface="+mj-ea"/>
                <a:cs typeface="+mj-cs"/>
              </a:rPr>
              <a:t>Multidisciplinary Team</a:t>
            </a:r>
            <a:endParaRPr kumimoji="0" lang="en-US" sz="51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76202" y="1371600"/>
            <a:ext cx="656775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Judge, prosecutor, defense counsel, treatment, probation, law enforcement, . . . </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Defense counsel and prosecutor have their own Key Component!</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Defense counsel waivers are generally revocable at-will unless already relied upon</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Ongoing communication, information exchange, &amp; shared decision-making</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Involvement in coordinated responses to participant compliance</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Team meetings and status hearings</a:t>
            </a:r>
          </a:p>
          <a:p>
            <a:pPr eaLnBrk="1" hangingPunct="1">
              <a:spcBef>
                <a:spcPts val="1800"/>
              </a:spcBef>
              <a:buClr>
                <a:srgbClr val="FF0000"/>
              </a:buClr>
              <a:buFont typeface="Arial" panose="020B0604020202020204" pitchFamily="34" charset="0"/>
              <a:buChar char="•"/>
            </a:pPr>
            <a:endParaRPr lang="en-US" altLang="en-US" sz="2200" b="1" dirty="0">
              <a:effectLst>
                <a:outerShdw blurRad="38100" dist="38100" dir="2700000" algn="tl">
                  <a:srgbClr val="000000">
                    <a:alpha val="43137"/>
                  </a:srgbClr>
                </a:outerShdw>
              </a:effectLst>
              <a:latin typeface="Arial" panose="020B0604020202020204" pitchFamily="34" charset="0"/>
            </a:endParaRPr>
          </a:p>
          <a:p>
            <a:pPr eaLnBrk="1" hangingPunct="1">
              <a:spcBef>
                <a:spcPts val="1800"/>
              </a:spcBef>
              <a:buClr>
                <a:srgbClr val="FF0000"/>
              </a:buClr>
              <a:buFont typeface="Arial" panose="020B0604020202020204" pitchFamily="34" charset="0"/>
              <a:buChar char="•"/>
            </a:pPr>
            <a:endParaRPr lang="en-US" altLang="en-US" sz="2200" b="1" dirty="0">
              <a:effectLst>
                <a:outerShdw blurRad="38100" dist="38100" dir="2700000" algn="tl">
                  <a:srgbClr val="000000">
                    <a:alpha val="43137"/>
                  </a:srgbClr>
                </a:outerShdw>
              </a:effectLst>
              <a:latin typeface="Arial" panose="020B0604020202020204" pitchFamily="34" charset="0"/>
            </a:endParaRPr>
          </a:p>
          <a:p>
            <a:pPr eaLnBrk="1" hangingPunct="1">
              <a:spcBef>
                <a:spcPts val="1800"/>
              </a:spcBef>
              <a:buClr>
                <a:srgbClr val="FF0000"/>
              </a:buClr>
              <a:buFont typeface="Arial" panose="020B0604020202020204" pitchFamily="34" charset="0"/>
              <a:buChar char="•"/>
            </a:pPr>
            <a:endParaRPr lang="en-US" altLang="en-US" sz="2200" b="1" dirty="0">
              <a:effectLst>
                <a:outerShdw blurRad="38100" dist="38100" dir="2700000" algn="tl">
                  <a:srgbClr val="000000">
                    <a:alpha val="43137"/>
                  </a:srgbClr>
                </a:outerShdw>
              </a:effectLst>
              <a:latin typeface="Arial" panose="020B0604020202020204" pitchFamily="34" charset="0"/>
            </a:endParaRPr>
          </a:p>
          <a:p>
            <a:pPr marL="0" indent="0" eaLnBrk="1" hangingPunct="1">
              <a:spcBef>
                <a:spcPts val="0"/>
              </a:spcBef>
              <a:buClr>
                <a:srgbClr val="FF0000"/>
              </a:buClr>
              <a:buNone/>
            </a:pPr>
            <a:endParaRPr lang="en-US" altLang="en-US" sz="2200" b="1" dirty="0">
              <a:effectLst>
                <a:outerShdw blurRad="38100" dist="38100" dir="2700000" algn="tl">
                  <a:srgbClr val="000000">
                    <a:alpha val="43137"/>
                  </a:srgbClr>
                </a:outerShdw>
              </a:effectLst>
              <a:latin typeface="Arial" panose="020B0604020202020204" pitchFamily="34" charset="0"/>
            </a:endParaRPr>
          </a:p>
        </p:txBody>
      </p:sp>
      <p:pic>
        <p:nvPicPr>
          <p:cNvPr id="37" name="Picture 9" descr="http://environmentalscience.uomosul.edu.iq/en/files/news/news_1262131.jpg">
            <a:extLst>
              <a:ext uri="{FF2B5EF4-FFF2-40B4-BE49-F238E27FC236}">
                <a16:creationId xmlns:a16="http://schemas.microsoft.com/office/drawing/2014/main" id="{BA00AE4E-3226-4CA8-898C-B3C353C901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1742" y="2141954"/>
            <a:ext cx="2226057" cy="1668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578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4" end="4"/>
                                            </p:txEl>
                                          </p:spTgt>
                                        </p:tgtEl>
                                        <p:attrNameLst>
                                          <p:attrName>ppt_c</p:attrName>
                                        </p:attrNameLst>
                                      </p:cBhvr>
                                      <p:to>
                                        <a:srgbClr val="969696"/>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5" end="5"/>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720152" y="0"/>
            <a:ext cx="2423848"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100" b="1" dirty="0">
                <a:solidFill>
                  <a:schemeClr val="bg1"/>
                </a:solidFill>
                <a:effectLst>
                  <a:outerShdw blurRad="38100" dist="38100" dir="2700000" algn="tl">
                    <a:srgbClr val="000000">
                      <a:alpha val="43137"/>
                    </a:srgbClr>
                  </a:outerShdw>
                </a:effectLst>
                <a:latin typeface="Cambria" pitchFamily="18" charset="0"/>
                <a:ea typeface="+mj-ea"/>
                <a:cs typeface="+mj-cs"/>
              </a:rPr>
              <a:t>The Constitution Applies</a:t>
            </a:r>
            <a:endParaRPr kumimoji="0" lang="en-US" sz="51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92459" y="1295400"/>
            <a:ext cx="6765541"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1800"/>
              </a:spcBef>
              <a:buClr>
                <a:srgbClr val="FF0000"/>
              </a:buClr>
            </a:pPr>
            <a:r>
              <a:rPr lang="en-US" altLang="en-US" sz="2300" b="1" dirty="0">
                <a:effectLst>
                  <a:outerShdw blurRad="38100" dist="38100" dir="2700000" algn="tl">
                    <a:srgbClr val="000000">
                      <a:alpha val="43137"/>
                    </a:srgbClr>
                  </a:outerShdw>
                </a:effectLst>
                <a:latin typeface="Arial" panose="020B0604020202020204" pitchFamily="34" charset="0"/>
              </a:rPr>
              <a:t>Drug courts are courts of law</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Procedural due process is relaxed but not abrogated (fair hearing commensurate with imperiled interests)</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Substantive due process is unaffected</a:t>
            </a:r>
          </a:p>
          <a:p>
            <a:pPr lvl="1" eaLnBrk="1" hangingPunct="1">
              <a:spcBef>
                <a:spcPts val="600"/>
              </a:spcBef>
              <a:buClr>
                <a:srgbClr val="FF0000"/>
              </a:buClr>
            </a:pPr>
            <a:r>
              <a:rPr lang="en-US" altLang="en-US" sz="1900" b="1" dirty="0">
                <a:effectLst>
                  <a:outerShdw blurRad="38100" dist="38100" dir="2700000" algn="tl">
                    <a:srgbClr val="000000">
                      <a:alpha val="43137"/>
                    </a:srgbClr>
                  </a:outerShdw>
                </a:effectLst>
                <a:latin typeface="Arial" panose="020B0604020202020204" pitchFamily="34" charset="0"/>
              </a:rPr>
              <a:t>Judges have discretion but it is not unbridled</a:t>
            </a:r>
          </a:p>
          <a:p>
            <a:pPr lvl="1" eaLnBrk="1" hangingPunct="1">
              <a:spcBef>
                <a:spcPts val="600"/>
              </a:spcBef>
              <a:buClr>
                <a:srgbClr val="FF0000"/>
              </a:buClr>
            </a:pPr>
            <a:r>
              <a:rPr lang="en-US" altLang="en-US" sz="1900" b="1" dirty="0">
                <a:effectLst>
                  <a:outerShdw blurRad="38100" dist="38100" dir="2700000" algn="tl">
                    <a:srgbClr val="000000">
                      <a:alpha val="43137"/>
                    </a:srgbClr>
                  </a:outerShdw>
                </a:effectLst>
                <a:latin typeface="Arial" panose="020B0604020202020204" pitchFamily="34" charset="0"/>
              </a:rPr>
              <a:t>Rational basis test (at least)</a:t>
            </a:r>
          </a:p>
          <a:p>
            <a:pPr lvl="1" eaLnBrk="1" hangingPunct="1">
              <a:spcBef>
                <a:spcPts val="600"/>
              </a:spcBef>
              <a:buClr>
                <a:srgbClr val="FF0000"/>
              </a:buClr>
            </a:pPr>
            <a:r>
              <a:rPr lang="en-US" altLang="en-US" sz="1900" b="1" dirty="0">
                <a:effectLst>
                  <a:outerShdw blurRad="38100" dist="38100" dir="2700000" algn="tl">
                    <a:srgbClr val="000000">
                      <a:alpha val="43137"/>
                    </a:srgbClr>
                  </a:outerShdw>
                </a:effectLst>
                <a:latin typeface="Arial" panose="020B0604020202020204" pitchFamily="34" charset="0"/>
              </a:rPr>
              <a:t>Particularized inquiry</a:t>
            </a:r>
          </a:p>
          <a:p>
            <a:pPr lvl="1" eaLnBrk="1" hangingPunct="1">
              <a:spcBef>
                <a:spcPts val="600"/>
              </a:spcBef>
              <a:buClr>
                <a:srgbClr val="FF0000"/>
              </a:buClr>
            </a:pPr>
            <a:r>
              <a:rPr lang="en-US" altLang="en-US" sz="1900" b="1" dirty="0">
                <a:effectLst>
                  <a:outerShdw blurRad="38100" dist="38100" dir="2700000" algn="tl">
                    <a:srgbClr val="000000">
                      <a:alpha val="43137"/>
                    </a:srgbClr>
                  </a:outerShdw>
                </a:effectLst>
                <a:latin typeface="Arial" panose="020B0604020202020204" pitchFamily="34" charset="0"/>
              </a:rPr>
              <a:t>Reviewable record (articulated rationale)</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Cannot require all future or contingent rights to be waived irrevocably</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Equal protection applies (suspect classes)</a:t>
            </a:r>
          </a:p>
          <a:p>
            <a:pPr marL="0" indent="0" eaLnBrk="1" hangingPunct="1">
              <a:spcBef>
                <a:spcPts val="0"/>
              </a:spcBef>
              <a:buClr>
                <a:srgbClr val="FF0000"/>
              </a:buClr>
              <a:buNone/>
            </a:pPr>
            <a:endParaRPr lang="en-US" altLang="en-US" sz="2300" b="1" dirty="0">
              <a:effectLst>
                <a:outerShdw blurRad="38100" dist="38100" dir="2700000" algn="tl">
                  <a:srgbClr val="000000">
                    <a:alpha val="43137"/>
                  </a:srgbClr>
                </a:outerShdw>
              </a:effectLst>
              <a:latin typeface="Arial" panose="020B0604020202020204" pitchFamily="34" charset="0"/>
            </a:endParaRPr>
          </a:p>
        </p:txBody>
      </p:sp>
      <p:pic>
        <p:nvPicPr>
          <p:cNvPr id="38" name="Picture 4" descr="Image result for constitution">
            <a:extLst>
              <a:ext uri="{FF2B5EF4-FFF2-40B4-BE49-F238E27FC236}">
                <a16:creationId xmlns:a16="http://schemas.microsoft.com/office/drawing/2014/main" id="{FF3A89E9-D9F9-4D73-83E6-759D7127BCF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1742" y="1295400"/>
            <a:ext cx="2226057"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94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2" end="2"/>
                                            </p:txEl>
                                          </p:spTgt>
                                        </p:tgtEl>
                                        <p:attrNameLst>
                                          <p:attrName>ppt_c</p:attrName>
                                        </p:attrNameLst>
                                      </p:cBhvr>
                                      <p:to>
                                        <a:srgbClr val="969696"/>
                                      </p:to>
                                    </p:animClr>
                                  </p:subTnLst>
                                </p:cTn>
                              </p:par>
                              <p:par>
                                <p:cTn id="15" presetID="1" presetClass="entr" presetSubtype="0" fill="hold" nodeType="withEffect">
                                  <p:stCondLst>
                                    <p:cond delay="0"/>
                                  </p:stCondLst>
                                  <p:childTnLst>
                                    <p:set>
                                      <p:cBhvr>
                                        <p:cTn id="16"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par>
                                <p:cTn id="17" presetID="1" presetClass="entr" presetSubtype="0" fill="hold" nodeType="withEffect">
                                  <p:stCondLst>
                                    <p:cond delay="0"/>
                                  </p:stCondLst>
                                  <p:childTnLst>
                                    <p:set>
                                      <p:cBhvr>
                                        <p:cTn id="18" dur="1" fill="hold">
                                          <p:stCondLst>
                                            <p:cond delay="0"/>
                                          </p:stCondLst>
                                        </p:cTn>
                                        <p:tgtEl>
                                          <p:spTgt spid="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4" end="4"/>
                                            </p:txEl>
                                          </p:spTgt>
                                        </p:tgtEl>
                                        <p:attrNameLst>
                                          <p:attrName>ppt_c</p:attrName>
                                        </p:attrNameLst>
                                      </p:cBhvr>
                                      <p:to>
                                        <a:srgbClr val="969696"/>
                                      </p:to>
                                    </p:animClr>
                                  </p:subTnLst>
                                </p:cTn>
                              </p:par>
                              <p:par>
                                <p:cTn id="19" presetID="1" presetClass="entr" presetSubtype="0" fill="hold" nodeType="withEffect">
                                  <p:stCondLst>
                                    <p:cond delay="0"/>
                                  </p:stCondLst>
                                  <p:childTnLst>
                                    <p:set>
                                      <p:cBhvr>
                                        <p:cTn id="20" dur="1" fill="hold">
                                          <p:stCondLst>
                                            <p:cond delay="0"/>
                                          </p:stCondLst>
                                        </p:cTn>
                                        <p:tgtEl>
                                          <p:spTgt spid="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5" end="5"/>
                                            </p:txEl>
                                          </p:spTgt>
                                        </p:tgtEl>
                                        <p:attrNameLst>
                                          <p:attrName>ppt_c</p:attrName>
                                        </p:attrNameLst>
                                      </p:cBhvr>
                                      <p:to>
                                        <a:srgbClr val="969696"/>
                                      </p:to>
                                    </p:animClr>
                                  </p:subTnLst>
                                </p:cTn>
                              </p:par>
                              <p:par>
                                <p:cTn id="21" presetID="1" presetClass="entr" presetSubtype="0" fill="hold" nodeType="withEffect">
                                  <p:stCondLst>
                                    <p:cond delay="0"/>
                                  </p:stCondLst>
                                  <p:childTnLst>
                                    <p:set>
                                      <p:cBhvr>
                                        <p:cTn id="22" dur="1" fill="hold">
                                          <p:stCondLst>
                                            <p:cond delay="0"/>
                                          </p:stCondLst>
                                        </p:cTn>
                                        <p:tgtEl>
                                          <p:spTgt spid="2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6" end="6"/>
                                            </p:txEl>
                                          </p:spTgt>
                                        </p:tgtEl>
                                        <p:attrNameLst>
                                          <p:attrName>ppt_c</p:attrName>
                                        </p:attrNameLst>
                                      </p:cBhvr>
                                      <p:to>
                                        <a:srgbClr val="969696"/>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7" end="7"/>
                                            </p:txEl>
                                          </p:spTgt>
                                        </p:tgtEl>
                                        <p:attrNameLst>
                                          <p:attrName>ppt_c</p:attrName>
                                        </p:attrNameLst>
                                      </p:cBhvr>
                                      <p:to>
                                        <a:srgbClr val="969696"/>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857830" y="0"/>
            <a:ext cx="2286169"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100" b="1" dirty="0">
                <a:solidFill>
                  <a:schemeClr val="bg1"/>
                </a:solidFill>
                <a:effectLst>
                  <a:outerShdw blurRad="38100" dist="38100" dir="2700000" algn="tl">
                    <a:srgbClr val="000000">
                      <a:alpha val="43137"/>
                    </a:srgbClr>
                  </a:outerShdw>
                </a:effectLst>
                <a:latin typeface="Cambria" pitchFamily="18" charset="0"/>
                <a:ea typeface="+mj-ea"/>
                <a:cs typeface="+mj-cs"/>
              </a:rPr>
              <a:t>Self-Learning &amp; Correcting</a:t>
            </a:r>
            <a:endParaRPr kumimoji="0" lang="en-US" sz="51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endParaRP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92459" y="1447800"/>
            <a:ext cx="6841741"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Two Key Components (20%) are dedicated to ongoing program evaluation and continuing professional education</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Innovative, not sclerotic</a:t>
            </a:r>
          </a:p>
          <a:p>
            <a:pPr eaLnBrk="1" hangingPunct="1">
              <a:spcBef>
                <a:spcPts val="18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Establish effectiveness </a:t>
            </a:r>
            <a:r>
              <a:rPr lang="en-US" altLang="en-US" sz="2200" b="1" u="sng" dirty="0">
                <a:effectLst>
                  <a:outerShdw blurRad="38100" dist="38100" dir="2700000" algn="tl">
                    <a:srgbClr val="000000">
                      <a:alpha val="43137"/>
                    </a:srgbClr>
                  </a:outerShdw>
                </a:effectLst>
                <a:latin typeface="Arial" panose="020B0604020202020204" pitchFamily="34" charset="0"/>
              </a:rPr>
              <a:t>and</a:t>
            </a:r>
          </a:p>
          <a:p>
            <a:pPr marL="0" indent="0" eaLnBrk="1" hangingPunct="1">
              <a:spcBef>
                <a:spcPts val="0"/>
              </a:spcBef>
              <a:buClr>
                <a:srgbClr val="FF0000"/>
              </a:buClr>
              <a:buNone/>
            </a:pPr>
            <a:r>
              <a:rPr lang="en-US" altLang="en-US" sz="2200" b="1" dirty="0">
                <a:effectLst>
                  <a:outerShdw blurRad="38100" dist="38100" dir="2700000" algn="tl">
                    <a:srgbClr val="000000">
                      <a:alpha val="43137"/>
                    </a:srgbClr>
                  </a:outerShdw>
                </a:effectLst>
                <a:latin typeface="Arial" panose="020B0604020202020204" pitchFamily="34" charset="0"/>
              </a:rPr>
              <a:t>    engage in continuous quality</a:t>
            </a:r>
          </a:p>
          <a:p>
            <a:pPr marL="0" indent="0" eaLnBrk="1" hangingPunct="1">
              <a:spcBef>
                <a:spcPts val="0"/>
              </a:spcBef>
              <a:buClr>
                <a:srgbClr val="FF0000"/>
              </a:buClr>
              <a:buNone/>
            </a:pPr>
            <a:r>
              <a:rPr lang="en-US" altLang="en-US" sz="2200" b="1" dirty="0">
                <a:effectLst>
                  <a:outerShdw blurRad="38100" dist="38100" dir="2700000" algn="tl">
                    <a:srgbClr val="000000">
                      <a:alpha val="43137"/>
                    </a:srgbClr>
                  </a:outerShdw>
                </a:effectLst>
                <a:latin typeface="Arial" panose="020B0604020202020204" pitchFamily="34" charset="0"/>
              </a:rPr>
              <a:t>    improvement</a:t>
            </a:r>
          </a:p>
          <a:p>
            <a:pPr eaLnBrk="1" hangingPunct="1">
              <a:spcBef>
                <a:spcPts val="18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Measuring performance and </a:t>
            </a:r>
          </a:p>
          <a:p>
            <a:pPr marL="0" indent="0" eaLnBrk="1" hangingPunct="1">
              <a:spcBef>
                <a:spcPts val="0"/>
              </a:spcBef>
              <a:buClr>
                <a:srgbClr val="FF0000"/>
              </a:buClr>
              <a:buNone/>
            </a:pPr>
            <a:r>
              <a:rPr lang="en-US" altLang="en-US" sz="2200" b="1" dirty="0">
                <a:effectLst>
                  <a:outerShdw blurRad="38100" dist="38100" dir="2700000" algn="tl">
                    <a:srgbClr val="000000">
                      <a:alpha val="43137"/>
                    </a:srgbClr>
                  </a:outerShdw>
                </a:effectLst>
                <a:latin typeface="Arial" panose="020B0604020202020204" pitchFamily="34" charset="0"/>
              </a:rPr>
              <a:t>    outcomes </a:t>
            </a:r>
            <a:r>
              <a:rPr lang="en-US" altLang="en-US" sz="2200" b="1" u="sng" dirty="0">
                <a:effectLst>
                  <a:outerShdw blurRad="38100" dist="38100" dir="2700000" algn="tl">
                    <a:srgbClr val="000000">
                      <a:alpha val="43137"/>
                    </a:srgbClr>
                  </a:outerShdw>
                </a:effectLst>
                <a:latin typeface="Arial" panose="020B0604020202020204" pitchFamily="34" charset="0"/>
              </a:rPr>
              <a:t>is</a:t>
            </a:r>
            <a:r>
              <a:rPr lang="en-US" altLang="en-US" sz="2200" b="1" dirty="0">
                <a:effectLst>
                  <a:outerShdw blurRad="38100" dist="38100" dir="2700000" algn="tl">
                    <a:srgbClr val="000000">
                      <a:alpha val="43137"/>
                    </a:srgbClr>
                  </a:outerShdw>
                </a:effectLst>
                <a:latin typeface="Arial" panose="020B0604020202020204" pitchFamily="34" charset="0"/>
              </a:rPr>
              <a:t> a substantive</a:t>
            </a:r>
          </a:p>
          <a:p>
            <a:pPr marL="0" indent="0" eaLnBrk="1" hangingPunct="1">
              <a:spcBef>
                <a:spcPts val="0"/>
              </a:spcBef>
              <a:buClr>
                <a:srgbClr val="FF0000"/>
              </a:buClr>
              <a:buNone/>
            </a:pPr>
            <a:r>
              <a:rPr lang="en-US" altLang="en-US" sz="2200" b="1" dirty="0">
                <a:effectLst>
                  <a:outerShdw blurRad="38100" dist="38100" dir="2700000" algn="tl">
                    <a:srgbClr val="000000">
                      <a:alpha val="43137"/>
                    </a:srgbClr>
                  </a:outerShdw>
                </a:effectLst>
                <a:latin typeface="Arial" panose="020B0604020202020204" pitchFamily="34" charset="0"/>
              </a:rPr>
              <a:t>    element of the program</a:t>
            </a:r>
          </a:p>
          <a:p>
            <a:pPr marL="0" indent="0" eaLnBrk="1" hangingPunct="1">
              <a:spcBef>
                <a:spcPts val="0"/>
              </a:spcBef>
              <a:buClr>
                <a:srgbClr val="FF0000"/>
              </a:buClr>
              <a:buNone/>
            </a:pPr>
            <a:endParaRPr lang="en-US" altLang="en-US" sz="2200" b="1" dirty="0">
              <a:effectLst>
                <a:outerShdw blurRad="38100" dist="38100" dir="2700000" algn="tl">
                  <a:srgbClr val="000000">
                    <a:alpha val="43137"/>
                  </a:srgbClr>
                </a:outerShdw>
              </a:effectLst>
              <a:latin typeface="Arial" panose="020B0604020202020204" pitchFamily="34" charset="0"/>
            </a:endParaRPr>
          </a:p>
          <a:p>
            <a:pPr marL="0" indent="0" eaLnBrk="1" hangingPunct="1">
              <a:spcBef>
                <a:spcPts val="0"/>
              </a:spcBef>
              <a:buClr>
                <a:srgbClr val="FF0000"/>
              </a:buClr>
              <a:buNone/>
            </a:pPr>
            <a:endParaRPr lang="en-US" altLang="en-US" sz="2300" b="1" dirty="0">
              <a:effectLst>
                <a:outerShdw blurRad="38100" dist="38100" dir="2700000" algn="tl">
                  <a:srgbClr val="000000">
                    <a:alpha val="43137"/>
                  </a:srgbClr>
                </a:outerShdw>
              </a:effectLst>
              <a:latin typeface="Arial" panose="020B0604020202020204" pitchFamily="34" charset="0"/>
            </a:endParaRPr>
          </a:p>
        </p:txBody>
      </p:sp>
      <p:pic>
        <p:nvPicPr>
          <p:cNvPr id="2050" name="Picture 2" descr="Image result for self-correcting">
            <a:extLst>
              <a:ext uri="{FF2B5EF4-FFF2-40B4-BE49-F238E27FC236}">
                <a16:creationId xmlns:a16="http://schemas.microsoft.com/office/drawing/2014/main" id="{F5F08E4F-D074-432F-BAFC-C1FCB986BC6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5090770"/>
            <a:ext cx="3420936" cy="16098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005D01E-C06D-45F3-ADB3-B6EE78F4FFBF}"/>
              </a:ext>
            </a:extLst>
          </p:cNvPr>
          <p:cNvSpPr/>
          <p:nvPr/>
        </p:nvSpPr>
        <p:spPr>
          <a:xfrm>
            <a:off x="7620000" y="6400800"/>
            <a:ext cx="569856" cy="19280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Image result for called research because we don't know">
            <a:extLst>
              <a:ext uri="{FF2B5EF4-FFF2-40B4-BE49-F238E27FC236}">
                <a16:creationId xmlns:a16="http://schemas.microsoft.com/office/drawing/2014/main" id="{F20FB597-1596-43C7-A089-59777EAA96A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200" y="1451264"/>
            <a:ext cx="2170544" cy="113953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albert einstein call it research">
            <a:extLst>
              <a:ext uri="{FF2B5EF4-FFF2-40B4-BE49-F238E27FC236}">
                <a16:creationId xmlns:a16="http://schemas.microsoft.com/office/drawing/2014/main" id="{BA15FB84-0BF0-4CDE-B19F-B9C535E01D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0788" y="2514599"/>
            <a:ext cx="2262866" cy="23747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F3FC8D1-818F-4A26-8D02-3E09EC6EE53D}"/>
              </a:ext>
            </a:extLst>
          </p:cNvPr>
          <p:cNvSpPr/>
          <p:nvPr/>
        </p:nvSpPr>
        <p:spPr>
          <a:xfrm>
            <a:off x="5638800" y="4889346"/>
            <a:ext cx="1202044" cy="18112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498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2" end="2"/>
                                            </p:txEl>
                                          </p:spTgt>
                                        </p:tgtEl>
                                        <p:attrNameLst>
                                          <p:attrName>ppt_c</p:attrName>
                                        </p:attrNameLst>
                                      </p:cBhvr>
                                      <p:to>
                                        <a:srgbClr val="969696"/>
                                      </p:to>
                                    </p:animClr>
                                  </p:subTnLst>
                                </p:cTn>
                              </p:par>
                              <p:par>
                                <p:cTn id="15" presetID="1" presetClass="entr" presetSubtype="0" fill="hold" nodeType="withEffect">
                                  <p:stCondLst>
                                    <p:cond delay="0"/>
                                  </p:stCondLst>
                                  <p:childTnLst>
                                    <p:set>
                                      <p:cBhvr>
                                        <p:cTn id="16"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par>
                                <p:cTn id="17" presetID="1" presetClass="entr" presetSubtype="0" fill="hold" nodeType="withEffect">
                                  <p:stCondLst>
                                    <p:cond delay="0"/>
                                  </p:stCondLst>
                                  <p:childTnLst>
                                    <p:set>
                                      <p:cBhvr>
                                        <p:cTn id="18" dur="1" fill="hold">
                                          <p:stCondLst>
                                            <p:cond delay="0"/>
                                          </p:stCondLst>
                                        </p:cTn>
                                        <p:tgtEl>
                                          <p:spTgt spid="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4" end="4"/>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5" end="5"/>
                                            </p:txEl>
                                          </p:spTgt>
                                        </p:tgtEl>
                                        <p:attrNameLst>
                                          <p:attrName>ppt_c</p:attrName>
                                        </p:attrNameLst>
                                      </p:cBhvr>
                                      <p:to>
                                        <a:srgbClr val="969696"/>
                                      </p:to>
                                    </p:animClr>
                                  </p:subTnLst>
                                </p:cTn>
                              </p:par>
                              <p:par>
                                <p:cTn id="23" presetID="1" presetClass="entr" presetSubtype="0" fill="hold" nodeType="withEffect">
                                  <p:stCondLst>
                                    <p:cond delay="0"/>
                                  </p:stCondLst>
                                  <p:childTnLst>
                                    <p:set>
                                      <p:cBhvr>
                                        <p:cTn id="24" dur="1" fill="hold">
                                          <p:stCondLst>
                                            <p:cond delay="0"/>
                                          </p:stCondLst>
                                        </p:cTn>
                                        <p:tgtEl>
                                          <p:spTgt spid="2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6" end="6"/>
                                            </p:txEl>
                                          </p:spTgt>
                                        </p:tgtEl>
                                        <p:attrNameLst>
                                          <p:attrName>ppt_c</p:attrName>
                                        </p:attrNameLst>
                                      </p:cBhvr>
                                      <p:to>
                                        <a:srgbClr val="969696"/>
                                      </p:to>
                                    </p:animClr>
                                  </p:subTnLst>
                                </p:cTn>
                              </p:par>
                              <p:par>
                                <p:cTn id="25" presetID="1" presetClass="entr" presetSubtype="0" fill="hold" nodeType="withEffect">
                                  <p:stCondLst>
                                    <p:cond delay="0"/>
                                  </p:stCondLst>
                                  <p:childTnLst>
                                    <p:set>
                                      <p:cBhvr>
                                        <p:cTn id="26" dur="1" fill="hold">
                                          <p:stCondLst>
                                            <p:cond delay="0"/>
                                          </p:stCondLst>
                                        </p:cTn>
                                        <p:tgtEl>
                                          <p:spTgt spid="2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DCP_Logo1_2C"/>
          <p:cNvPicPr>
            <a:picLocks noChangeAspect="1" noChangeArrowheads="1"/>
          </p:cNvPicPr>
          <p:nvPr/>
        </p:nvPicPr>
        <p:blipFill>
          <a:blip r:embed="rId2" cstate="print"/>
          <a:srcRect/>
          <a:stretch>
            <a:fillRect/>
          </a:stretch>
        </p:blipFill>
        <p:spPr bwMode="auto">
          <a:xfrm>
            <a:off x="7239000" y="6102350"/>
            <a:ext cx="1905000" cy="755650"/>
          </a:xfrm>
          <a:prstGeom prst="rect">
            <a:avLst/>
          </a:prstGeom>
          <a:noFill/>
          <a:ln w="9525">
            <a:noFill/>
            <a:miter lim="800000"/>
            <a:headEnd/>
            <a:tailEnd/>
          </a:ln>
        </p:spPr>
      </p:pic>
      <p:grpSp>
        <p:nvGrpSpPr>
          <p:cNvPr id="2" name="Group 2"/>
          <p:cNvGrpSpPr>
            <a:grpSpLocks/>
          </p:cNvGrpSpPr>
          <p:nvPr/>
        </p:nvGrpSpPr>
        <p:grpSpPr bwMode="auto">
          <a:xfrm>
            <a:off x="6720152" y="0"/>
            <a:ext cx="2423848" cy="6858000"/>
            <a:chOff x="7329" y="0"/>
            <a:chExt cx="8398" cy="15840"/>
          </a:xfrm>
          <a:scene3d>
            <a:camera prst="orthographicFront"/>
            <a:lightRig rig="sunset" dir="t"/>
          </a:scene3d>
        </p:grpSpPr>
        <p:grpSp>
          <p:nvGrpSpPr>
            <p:cNvPr id="4" name="Group 3"/>
            <p:cNvGrpSpPr>
              <a:grpSpLocks/>
            </p:cNvGrpSpPr>
            <p:nvPr/>
          </p:nvGrpSpPr>
          <p:grpSpPr bwMode="auto">
            <a:xfrm>
              <a:off x="7344" y="0"/>
              <a:ext cx="8383" cy="15840"/>
              <a:chOff x="7560" y="0"/>
              <a:chExt cx="8047" cy="15840"/>
            </a:xfrm>
          </p:grpSpPr>
          <p:sp>
            <p:nvSpPr>
              <p:cNvPr id="10" name="Rectangle 4"/>
              <p:cNvSpPr>
                <a:spLocks noChangeArrowheads="1"/>
              </p:cNvSpPr>
              <p:nvPr/>
            </p:nvSpPr>
            <p:spPr bwMode="auto">
              <a:xfrm>
                <a:off x="7755" y="0"/>
                <a:ext cx="7852" cy="15840"/>
              </a:xfrm>
              <a:prstGeom prst="rect">
                <a:avLst/>
              </a:prstGeom>
              <a:solidFill>
                <a:srgbClr val="A80054"/>
              </a:solidFill>
              <a:ln w="9525">
                <a:noFill/>
                <a:miter lim="800000"/>
                <a:headEnd/>
                <a:tailEnd/>
              </a:ln>
              <a:sp3d/>
            </p:spPr>
            <p:txBody>
              <a:bodyPr/>
              <a:lstStyle/>
              <a:p>
                <a:pPr fontAlgn="auto">
                  <a:spcBef>
                    <a:spcPts val="0"/>
                  </a:spcBef>
                  <a:spcAft>
                    <a:spcPts val="0"/>
                  </a:spcAft>
                  <a:defRPr/>
                </a:pPr>
                <a:endParaRPr lang="en-US">
                  <a:latin typeface="+mn-lt"/>
                  <a:cs typeface="+mn-cs"/>
                </a:endParaRPr>
              </a:p>
            </p:txBody>
          </p:sp>
          <p:sp>
            <p:nvSpPr>
              <p:cNvPr id="11" name="Rectangle 5" descr="Light vertical"/>
              <p:cNvSpPr>
                <a:spLocks noChangeArrowheads="1"/>
              </p:cNvSpPr>
              <p:nvPr/>
            </p:nvSpPr>
            <p:spPr bwMode="auto">
              <a:xfrm>
                <a:off x="7560" y="8"/>
                <a:ext cx="195" cy="15825"/>
              </a:xfrm>
              <a:prstGeom prst="rect">
                <a:avLst/>
              </a:prstGeom>
              <a:pattFill prst="ltVert">
                <a:fgClr>
                  <a:srgbClr val="993300">
                    <a:alpha val="80000"/>
                  </a:srgbClr>
                </a:fgClr>
                <a:bgClr>
                  <a:srgbClr val="FFFFFF">
                    <a:alpha val="80000"/>
                  </a:srgbClr>
                </a:bgClr>
              </a:pattFill>
              <a:ln w="12700">
                <a:noFill/>
                <a:miter lim="800000"/>
                <a:headEnd/>
                <a:tailEnd/>
              </a:ln>
              <a:effectLst/>
              <a:sp3d/>
            </p:spPr>
            <p:txBody>
              <a:bodyPr anchor="ctr"/>
              <a:lstStyle/>
              <a:p>
                <a:pPr fontAlgn="auto">
                  <a:spcBef>
                    <a:spcPts val="0"/>
                  </a:spcBef>
                  <a:spcAft>
                    <a:spcPts val="0"/>
                  </a:spcAft>
                  <a:defRPr/>
                </a:pPr>
                <a:endParaRPr lang="en-US">
                  <a:latin typeface="+mn-lt"/>
                  <a:cs typeface="+mn-cs"/>
                </a:endParaRPr>
              </a:p>
            </p:txBody>
          </p:sp>
        </p:grpSp>
        <p:sp>
          <p:nvSpPr>
            <p:cNvPr id="8" name="Rectangle 6"/>
            <p:cNvSpPr>
              <a:spLocks noChangeArrowheads="1"/>
            </p:cNvSpPr>
            <p:nvPr/>
          </p:nvSpPr>
          <p:spPr bwMode="auto">
            <a:xfrm>
              <a:off x="7344" y="0"/>
              <a:ext cx="4896" cy="3958"/>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sp>
          <p:nvSpPr>
            <p:cNvPr id="9" name="Rectangle 7"/>
            <p:cNvSpPr>
              <a:spLocks noChangeArrowheads="1"/>
            </p:cNvSpPr>
            <p:nvPr/>
          </p:nvSpPr>
          <p:spPr bwMode="auto">
            <a:xfrm>
              <a:off x="7329" y="10658"/>
              <a:ext cx="4889" cy="4462"/>
            </a:xfrm>
            <a:prstGeom prst="rect">
              <a:avLst/>
            </a:prstGeom>
            <a:noFill/>
            <a:ln w="12700">
              <a:noFill/>
              <a:miter lim="800000"/>
              <a:headEnd/>
              <a:tailEnd/>
            </a:ln>
            <a:effectLst/>
            <a:sp3d/>
          </p:spPr>
          <p:txBody>
            <a:bodyPr lIns="365760" tIns="182880" rIns="182880" bIns="182880" anchor="b"/>
            <a:lstStyle/>
            <a:p>
              <a:pPr>
                <a:defRPr/>
              </a:pPr>
              <a:endParaRPr lang="en-US" dirty="0">
                <a:latin typeface="Arial" pitchFamily="34" charset="0"/>
                <a:cs typeface="Arial" pitchFamily="34" charset="0"/>
              </a:endParaRPr>
            </a:p>
          </p:txBody>
        </p:sp>
      </p:grpSp>
      <p:sp>
        <p:nvSpPr>
          <p:cNvPr id="13" name="Title 1"/>
          <p:cNvSpPr>
            <a:spLocks noGrp="1"/>
          </p:cNvSpPr>
          <p:nvPr>
            <p:ph type="title"/>
          </p:nvPr>
        </p:nvSpPr>
        <p:spPr/>
        <p:txBody>
          <a:bodyPr/>
          <a:lstStyle/>
          <a:p>
            <a:pPr eaLnBrk="1" hangingPunct="1">
              <a:defRPr/>
            </a:pPr>
            <a:r>
              <a:rPr lang="en-US" b="1" dirty="0">
                <a:solidFill>
                  <a:srgbClr val="7C1E2E"/>
                </a:solidFill>
              </a:rPr>
              <a:t>Key Moments in NADCP History</a:t>
            </a:r>
          </a:p>
        </p:txBody>
      </p:sp>
      <p:sp>
        <p:nvSpPr>
          <p:cNvPr id="15" name="Title 1"/>
          <p:cNvSpPr txBox="1">
            <a:spLocks/>
          </p:cNvSpPr>
          <p:nvPr/>
        </p:nvSpPr>
        <p:spPr bwMode="auto">
          <a:xfrm>
            <a:off x="0" y="3464"/>
            <a:ext cx="9144000" cy="1139536"/>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1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mbria" pitchFamily="18" charset="0"/>
                <a:ea typeface="+mj-ea"/>
                <a:cs typeface="+mj-cs"/>
              </a:rPr>
              <a:t>Questionable “Drug Courts”</a:t>
            </a:r>
          </a:p>
        </p:txBody>
      </p:sp>
      <p:sp>
        <p:nvSpPr>
          <p:cNvPr id="22" name="Rectangle 21"/>
          <p:cNvSpPr/>
          <p:nvPr/>
        </p:nvSpPr>
        <p:spPr>
          <a:xfrm>
            <a:off x="2286000" y="54102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19600" y="5638800"/>
            <a:ext cx="609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7"/>
          <p:cNvSpPr txBox="1">
            <a:spLocks noChangeArrowheads="1"/>
          </p:cNvSpPr>
          <p:nvPr/>
        </p:nvSpPr>
        <p:spPr bwMode="auto">
          <a:xfrm>
            <a:off x="0" y="1295400"/>
            <a:ext cx="6765541"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Managed by community panel, treatment agency, probation, police, schools, prosecutor</a:t>
            </a:r>
          </a:p>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Participant compliance reviewed individually or outside of courtroom</a:t>
            </a:r>
          </a:p>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Jail sanctions imposed for substance use prior to clinical stabilization</a:t>
            </a:r>
          </a:p>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Jail used as detox, treatment, or housing</a:t>
            </a:r>
          </a:p>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Jail off the table for proximal infractions</a:t>
            </a:r>
          </a:p>
          <a:p>
            <a:pPr eaLnBrk="1" hangingPunct="1">
              <a:spcBef>
                <a:spcPts val="1200"/>
              </a:spcBef>
              <a:buClr>
                <a:srgbClr val="FF0000"/>
              </a:buClr>
            </a:pPr>
            <a:r>
              <a:rPr lang="en-US" altLang="en-US" sz="2200" b="1" dirty="0">
                <a:effectLst>
                  <a:outerShdw blurRad="38100" dist="38100" dir="2700000" algn="tl">
                    <a:srgbClr val="000000">
                      <a:alpha val="43137"/>
                    </a:srgbClr>
                  </a:outerShdw>
                </a:effectLst>
                <a:latin typeface="Arial" panose="020B0604020202020204" pitchFamily="34" charset="0"/>
              </a:rPr>
              <a:t>No defense attorney or prosecutor on team</a:t>
            </a:r>
          </a:p>
          <a:p>
            <a:pPr eaLnBrk="1" hangingPunct="1">
              <a:spcBef>
                <a:spcPts val="12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Participants must waive defense advocacy</a:t>
            </a:r>
          </a:p>
          <a:p>
            <a:pPr eaLnBrk="1" hangingPunct="1">
              <a:spcBef>
                <a:spcPts val="12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Infrequent team meetings or presence</a:t>
            </a:r>
          </a:p>
          <a:p>
            <a:pPr eaLnBrk="1" hangingPunct="1">
              <a:spcBef>
                <a:spcPts val="1200"/>
              </a:spcBef>
              <a:buClr>
                <a:srgbClr val="FF0000"/>
              </a:buClr>
              <a:buFont typeface="Arial" panose="020B0604020202020204" pitchFamily="34" charset="0"/>
              <a:buChar char="•"/>
            </a:pPr>
            <a:r>
              <a:rPr lang="en-US" altLang="en-US" sz="2200" b="1" dirty="0">
                <a:effectLst>
                  <a:outerShdw blurRad="38100" dist="38100" dir="2700000" algn="tl">
                    <a:srgbClr val="000000">
                      <a:alpha val="43137"/>
                    </a:srgbClr>
                  </a:outerShdw>
                </a:effectLst>
                <a:latin typeface="Arial" panose="020B0604020202020204" pitchFamily="34" charset="0"/>
              </a:rPr>
              <a:t>No hearing for jail or revocation</a:t>
            </a:r>
          </a:p>
          <a:p>
            <a:pPr marL="0" indent="0" eaLnBrk="1" hangingPunct="1">
              <a:spcBef>
                <a:spcPts val="1200"/>
              </a:spcBef>
              <a:buClr>
                <a:srgbClr val="FF0000"/>
              </a:buClr>
              <a:buNone/>
            </a:pPr>
            <a:endParaRPr lang="en-US" altLang="en-US" sz="2200" b="1" dirty="0">
              <a:effectLst>
                <a:outerShdw blurRad="38100" dist="38100" dir="2700000" algn="tl">
                  <a:srgbClr val="000000">
                    <a:alpha val="43137"/>
                  </a:srgbClr>
                </a:outerShdw>
              </a:effectLst>
              <a:latin typeface="Arial" panose="020B0604020202020204" pitchFamily="34" charset="0"/>
            </a:endParaRPr>
          </a:p>
        </p:txBody>
      </p:sp>
      <p:pic>
        <p:nvPicPr>
          <p:cNvPr id="1028" name="Picture 4" descr="Image result for some examples">
            <a:extLst>
              <a:ext uri="{FF2B5EF4-FFF2-40B4-BE49-F238E27FC236}">
                <a16:creationId xmlns:a16="http://schemas.microsoft.com/office/drawing/2014/main" id="{8581DA72-18D7-417B-8E4F-186980C2C1B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99963">
            <a:off x="6907222" y="1846740"/>
            <a:ext cx="2112667" cy="158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94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4" end="4"/>
                                            </p:txEl>
                                          </p:spTgt>
                                        </p:tgtEl>
                                        <p:attrNameLst>
                                          <p:attrName>ppt_c</p:attrName>
                                        </p:attrNameLst>
                                      </p:cBhvr>
                                      <p:to>
                                        <a:srgbClr val="969696"/>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5" end="5"/>
                                            </p:txEl>
                                          </p:spTgt>
                                        </p:tgtEl>
                                        <p:attrNameLst>
                                          <p:attrName>ppt_c</p:attrName>
                                        </p:attrNameLst>
                                      </p:cBhvr>
                                      <p:to>
                                        <a:srgbClr val="969696"/>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6" end="6"/>
                                            </p:txEl>
                                          </p:spTgt>
                                        </p:tgtEl>
                                        <p:attrNameLst>
                                          <p:attrName>ppt_c</p:attrName>
                                        </p:attrNameLst>
                                      </p:cBhvr>
                                      <p:to>
                                        <a:srgbClr val="969696"/>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7" end="7"/>
                                            </p:txEl>
                                          </p:spTgt>
                                        </p:tgtEl>
                                        <p:attrNameLst>
                                          <p:attrName>ppt_c</p:attrName>
                                        </p:attrNameLst>
                                      </p:cBhvr>
                                      <p:to>
                                        <a:srgbClr val="969696"/>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5">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25">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6680</TotalTime>
  <Words>625</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vt:lpstr>
      <vt:lpstr>Times New Roman</vt:lpstr>
      <vt:lpstr>Office Theme</vt:lpstr>
      <vt:lpstr>Key Moments in NADCP History</vt:lpstr>
      <vt:lpstr>Key Moments in NADCP History</vt:lpstr>
      <vt:lpstr>PowerPoint Presentation</vt:lpstr>
      <vt:lpstr>Key Moments in NADCP History</vt:lpstr>
      <vt:lpstr>Key Moments in NADCP History</vt:lpstr>
      <vt:lpstr>Key Moments in NADCP History</vt:lpstr>
      <vt:lpstr>Key Moments in NADCP History</vt:lpstr>
      <vt:lpstr>Key Moments in NADCP History</vt:lpstr>
      <vt:lpstr>Key Moments in NADCP History</vt:lpstr>
      <vt:lpstr>Key Moments in NADCP History</vt:lpstr>
      <vt:lpstr>Key Moments in NADCP History</vt:lpstr>
      <vt:lpstr>Key Moments in NADCP History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policy department Report to the Board of Directors</dc:title>
  <dc:creator>jcolumbel</dc:creator>
  <cp:lastModifiedBy>Owner</cp:lastModifiedBy>
  <cp:revision>591</cp:revision>
  <cp:lastPrinted>2016-05-17T17:43:29Z</cp:lastPrinted>
  <dcterms:created xsi:type="dcterms:W3CDTF">2010-05-31T17:26:32Z</dcterms:created>
  <dcterms:modified xsi:type="dcterms:W3CDTF">2018-05-28T19:37:46Z</dcterms:modified>
</cp:coreProperties>
</file>