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55" r:id="rId2"/>
    <p:sldId id="334" r:id="rId3"/>
    <p:sldId id="335" r:id="rId4"/>
    <p:sldId id="336" r:id="rId5"/>
    <p:sldId id="374" r:id="rId6"/>
    <p:sldId id="389" r:id="rId7"/>
    <p:sldId id="390" r:id="rId8"/>
    <p:sldId id="391" r:id="rId9"/>
    <p:sldId id="392" r:id="rId10"/>
    <p:sldId id="393" r:id="rId11"/>
    <p:sldId id="394" r:id="rId12"/>
    <p:sldId id="346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61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93C9FF"/>
    <a:srgbClr val="003B76"/>
    <a:srgbClr val="003366"/>
    <a:srgbClr val="008000"/>
    <a:srgbClr val="1B1B73"/>
    <a:srgbClr val="8BFFBF"/>
    <a:srgbClr val="FF0000"/>
    <a:srgbClr val="33FF8F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1" autoAdjust="0"/>
  </p:normalViewPr>
  <p:slideViewPr>
    <p:cSldViewPr>
      <p:cViewPr varScale="1">
        <p:scale>
          <a:sx n="98" d="100"/>
          <a:sy n="98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12.xml"/><Relationship Id="rId7" Type="http://schemas.openxmlformats.org/officeDocument/2006/relationships/slide" Target="slides/slide16.xml"/><Relationship Id="rId2" Type="http://schemas.openxmlformats.org/officeDocument/2006/relationships/slide" Target="slides/slide5.xml"/><Relationship Id="rId1" Type="http://schemas.openxmlformats.org/officeDocument/2006/relationships/slide" Target="slides/slide3.xml"/><Relationship Id="rId6" Type="http://schemas.openxmlformats.org/officeDocument/2006/relationships/slide" Target="slides/slide15.xml"/><Relationship Id="rId11" Type="http://schemas.openxmlformats.org/officeDocument/2006/relationships/slide" Target="slides/slide20.xml"/><Relationship Id="rId5" Type="http://schemas.openxmlformats.org/officeDocument/2006/relationships/slide" Target="slides/slide14.xml"/><Relationship Id="rId10" Type="http://schemas.openxmlformats.org/officeDocument/2006/relationships/slide" Target="slides/slide19.xml"/><Relationship Id="rId4" Type="http://schemas.openxmlformats.org/officeDocument/2006/relationships/slide" Target="slides/slide13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Annals of Research and Knowledge (ARK)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4/1/2014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41A52-E063-4F01-8C8D-647EB3DDA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7446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Annals of Research and Knowledge (ARK)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D4536-41A3-4A5E-BD34-6FE042DD1A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90607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508A2A-99C0-45F7-9C70-983B5AC9CC6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072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06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15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E62D7A-EF2D-4AA8-AB48-43E42984DF7D}" type="slidenum">
              <a:rPr lang="en-US" altLang="en-US" sz="1200" b="0"/>
              <a:pPr/>
              <a:t>20</a:t>
            </a:fld>
            <a:endParaRPr lang="en-US" altLang="en-US" sz="1200" b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204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191530-65D2-465D-AA23-5AF394BF981B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350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05C902-7CB7-4011-9010-26D4A9052E2D}" type="slidenum">
              <a:rPr lang="en-US" altLang="en-US" sz="1200" b="0"/>
              <a:pPr/>
              <a:t>3</a:t>
            </a:fld>
            <a:endParaRPr lang="en-US" altLang="en-US" sz="1200" b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084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04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6BB3E1-469D-4E35-B28E-E2AAF2665172}" type="slidenum">
              <a:rPr lang="en-US" altLang="en-US" sz="1200" b="0"/>
              <a:pPr/>
              <a:t>5</a:t>
            </a:fld>
            <a:endParaRPr lang="en-US" altLang="en-US" sz="1200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999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51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7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88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8759E-021F-40EC-ABF5-CB38726D30D3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4/1/2014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Annals of Research and Knowledge (ARK)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9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9C503-4854-41AA-AFC4-D0D900A4FE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5C00-4865-46C6-92EC-D4CA007E88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E3D79-5C42-4FA6-BFB3-7CD036087D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56CC3-B3B1-4108-B29A-A3F5A16B39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794B7-4A55-418A-8E1B-90CDC74A8A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40DB0-DBC5-4880-88C7-CA0CADEA96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7987D-B54B-4E5C-AAB1-8A9058EC7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2E89D-FC1C-4E1C-AFBF-ABE021B059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097B5-D0F2-475F-B66A-EB4C9D8327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F25F-585F-4586-B9C9-71116EFCED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C9C3D-44CF-449E-9D14-ECCC1262CF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effectLst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1BAB1C8-D1E3-4E37-8F67-E869360D1402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09600" y="1981200"/>
            <a:ext cx="641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l" eaLnBrk="1" hangingPunct="1">
              <a:spcBef>
                <a:spcPct val="0"/>
              </a:spcBef>
              <a:buClr>
                <a:srgbClr val="E1DD89"/>
              </a:buClr>
              <a:buFontTx/>
              <a:buChar char="•"/>
            </a:pPr>
            <a:endParaRPr lang="en-US" sz="2800" b="0" dirty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81000"/>
            <a:ext cx="8763000" cy="1981200"/>
            <a:chOff x="0" y="288"/>
            <a:chExt cx="5520" cy="591"/>
          </a:xfrm>
        </p:grpSpPr>
        <p:sp>
          <p:nvSpPr>
            <p:cNvPr id="261124" name="Rectangle 4"/>
            <p:cNvSpPr>
              <a:spLocks noChangeArrowheads="1"/>
            </p:cNvSpPr>
            <p:nvPr/>
          </p:nvSpPr>
          <p:spPr bwMode="auto">
            <a:xfrm>
              <a:off x="0" y="336"/>
              <a:ext cx="5520" cy="54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1125" name="Rectangle 5"/>
            <p:cNvSpPr>
              <a:spLocks noChangeArrowheads="1"/>
            </p:cNvSpPr>
            <p:nvPr/>
          </p:nvSpPr>
          <p:spPr bwMode="auto">
            <a:xfrm>
              <a:off x="0" y="288"/>
              <a:ext cx="5472" cy="500"/>
            </a:xfrm>
            <a:prstGeom prst="rect">
              <a:avLst/>
            </a:prstGeom>
            <a:solidFill>
              <a:srgbClr val="D9CBA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1136" name="Text Box 16"/>
          <p:cNvSpPr txBox="1">
            <a:spLocks noChangeArrowheads="1"/>
          </p:cNvSpPr>
          <p:nvPr/>
        </p:nvSpPr>
        <p:spPr bwMode="auto">
          <a:xfrm>
            <a:off x="-228600" y="473095"/>
            <a:ext cx="91440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6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Targeting Interventions by Risk, Need &amp; Responsivity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584847"/>
            <a:ext cx="8382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Douglas B. Marlowe, J.D., Ph.D., FCPP</a:t>
            </a:r>
          </a:p>
        </p:txBody>
      </p:sp>
      <p:pic>
        <p:nvPicPr>
          <p:cNvPr id="36" name="Picture 18" descr="j019857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3725427"/>
            <a:ext cx="3124200" cy="2751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923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762000" y="19812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228600" y="2286000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Responsivity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62000" y="1981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219200" y="1600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66800" y="2743200"/>
            <a:ext cx="30480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2192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1371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Stabilization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Housing assistance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Stabilize cravings, withdrawal,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anhedonia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Mental health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724400" y="22098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114800" y="251460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724400" y="22098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181600" y="18288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953000" y="2971800"/>
            <a:ext cx="20574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181600" y="29718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3962400" y="20574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172200" y="1752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Addiction treatment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Delinquent peer affiliations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Pro-social regimen; structure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Family crisis mgmt.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962400" y="2655332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7162800" y="28956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>
            <a:off x="5257800" y="5029200"/>
            <a:ext cx="13716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407180" y="5373469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629400" y="5029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679757" y="4648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905000" y="5867400"/>
            <a:ext cx="4502180" cy="116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743878" y="58790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2514600" y="4560332"/>
            <a:ext cx="0" cy="10022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2514600" y="4560332"/>
            <a:ext cx="609600" cy="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Arrow Connector 75"/>
          <p:cNvCxnSpPr>
            <a:cxnSpLocks/>
          </p:cNvCxnSpPr>
          <p:nvPr/>
        </p:nvCxnSpPr>
        <p:spPr bwMode="auto">
          <a:xfrm flipH="1">
            <a:off x="4343400" y="4343400"/>
            <a:ext cx="3046596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flipH="1">
            <a:off x="1066800" y="4343400"/>
            <a:ext cx="19812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066800" y="43434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18336" y="556260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Continuing 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8400" y="343918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Pro-Social Habilitation: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Criminal thinking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Adaptive problem-solving</a:t>
            </a:r>
          </a:p>
        </p:txBody>
      </p:sp>
      <p:cxnSp>
        <p:nvCxnSpPr>
          <p:cNvPr id="72" name="Straight Arrow Connector 71"/>
          <p:cNvCxnSpPr>
            <a:cxnSpLocks/>
          </p:cNvCxnSpPr>
          <p:nvPr/>
        </p:nvCxnSpPr>
        <p:spPr bwMode="auto">
          <a:xfrm flipH="1">
            <a:off x="7140714" y="4151531"/>
            <a:ext cx="22086" cy="1258669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7389995" y="4078069"/>
            <a:ext cx="1449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Type 4 Case: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(Situational)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phases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04800" y="3733800"/>
            <a:ext cx="117051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6 – 12 mos.</a:t>
            </a:r>
          </a:p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100 hrs.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0447B8-9385-4666-88C4-88E741C68D42}"/>
              </a:ext>
            </a:extLst>
          </p:cNvPr>
          <p:cNvSpPr txBox="1"/>
          <p:nvPr/>
        </p:nvSpPr>
        <p:spPr>
          <a:xfrm>
            <a:off x="3124199" y="4191000"/>
            <a:ext cx="317831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Vocational / educational counseling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Life skills training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Therapy / recovery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svcs</a:t>
            </a:r>
            <a:endParaRPr lang="en-US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Restitution; community svc; fees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HIV/STD prevention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Overdose prevention &amp; reversal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08E58C-5580-4A16-A1BD-4E5547FB0926}"/>
              </a:ext>
            </a:extLst>
          </p:cNvPr>
          <p:cNvSpPr txBox="1"/>
          <p:nvPr/>
        </p:nvSpPr>
        <p:spPr>
          <a:xfrm>
            <a:off x="3276600" y="6197025"/>
            <a:ext cx="322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*Restorative justice interventions</a:t>
            </a:r>
          </a:p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**Humanitarian Needs</a:t>
            </a:r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id="{EFB19A19-F831-4833-A212-FE317E325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Case Planning</a:t>
            </a:r>
          </a:p>
        </p:txBody>
      </p:sp>
    </p:spTree>
    <p:extLst>
      <p:ext uri="{BB962C8B-B14F-4D97-AF65-F5344CB8AC3E}">
        <p14:creationId xmlns:p14="http://schemas.microsoft.com/office/powerpoint/2010/main" val="96022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762000" y="19812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228600" y="2286000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Responsivity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62000" y="1981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219200" y="1600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66800" y="2743200"/>
            <a:ext cx="30480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2192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1371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Stabilization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Housing assistance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Stabilize cravings, withdrawal,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anhedonia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Mental health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724400" y="22098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114800" y="251460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724400" y="22098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181600" y="18288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953000" y="2971800"/>
            <a:ext cx="20574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181600" y="29718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3962400" y="20574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172200" y="1752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Addiction treatment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Delinquent peer affiliations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Pro-social regimen; structure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Family crisis mgmt.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962400" y="2655332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7162800" y="28956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>
            <a:off x="5257800" y="5029200"/>
            <a:ext cx="13716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407180" y="5373469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629400" y="5029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679757" y="4648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905000" y="5867400"/>
            <a:ext cx="4502180" cy="116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743878" y="58790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2514600" y="4560332"/>
            <a:ext cx="0" cy="10022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2514600" y="4560332"/>
            <a:ext cx="609600" cy="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18336" y="556260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Continuing 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8400" y="343918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Pro-Social Habilitation: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Criminal thinking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Adaptive problem-solving</a:t>
            </a:r>
          </a:p>
        </p:txBody>
      </p:sp>
      <p:cxnSp>
        <p:nvCxnSpPr>
          <p:cNvPr id="72" name="Straight Arrow Connector 71"/>
          <p:cNvCxnSpPr>
            <a:cxnSpLocks/>
          </p:cNvCxnSpPr>
          <p:nvPr/>
        </p:nvCxnSpPr>
        <p:spPr bwMode="auto">
          <a:xfrm flipH="1">
            <a:off x="7140714" y="4151531"/>
            <a:ext cx="22086" cy="1258669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1066800" y="4724400"/>
            <a:ext cx="10668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066800" y="48006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676400" y="3505200"/>
            <a:ext cx="2661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Type 5 Case: (Deflection)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 phase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2209800" y="41148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304800" y="3733800"/>
            <a:ext cx="117051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3 mos.</a:t>
            </a:r>
          </a:p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12 - 26 hrs.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86A3941-DCAA-42D0-9487-46E461044723}"/>
              </a:ext>
            </a:extLst>
          </p:cNvPr>
          <p:cNvSpPr txBox="1"/>
          <p:nvPr/>
        </p:nvSpPr>
        <p:spPr>
          <a:xfrm>
            <a:off x="3124199" y="4191000"/>
            <a:ext cx="317831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Vocational / educational counseling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Life skills training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Therapy / recovery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svcs</a:t>
            </a:r>
            <a:endParaRPr lang="en-US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Restitution; community svc; fees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HIV/STD prevention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Overdose prevention &amp; reversal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8147AD1-18F8-43A7-9E51-8DFC4D1CD91A}"/>
              </a:ext>
            </a:extLst>
          </p:cNvPr>
          <p:cNvSpPr txBox="1"/>
          <p:nvPr/>
        </p:nvSpPr>
        <p:spPr>
          <a:xfrm>
            <a:off x="3276600" y="6197025"/>
            <a:ext cx="322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*Restorative justice interventions</a:t>
            </a:r>
          </a:p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**Humanitarian Needs</a:t>
            </a:r>
          </a:p>
        </p:txBody>
      </p:sp>
      <p:sp>
        <p:nvSpPr>
          <p:cNvPr id="57" name="Rectangle 5">
            <a:extLst>
              <a:ext uri="{FF2B5EF4-FFF2-40B4-BE49-F238E27FC236}">
                <a16:creationId xmlns:a16="http://schemas.microsoft.com/office/drawing/2014/main" id="{71A278C0-1AA7-47E4-BC1E-A94805C29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Case Planning</a:t>
            </a:r>
          </a:p>
        </p:txBody>
      </p:sp>
    </p:spTree>
    <p:extLst>
      <p:ext uri="{BB962C8B-B14F-4D97-AF65-F5344CB8AC3E}">
        <p14:creationId xmlns:p14="http://schemas.microsoft.com/office/powerpoint/2010/main" val="235285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0" y="457200"/>
            <a:ext cx="88392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0" y="228600"/>
            <a:ext cx="8686800" cy="8382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8839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50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Shaping Behavior</a:t>
            </a: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endParaRPr lang="en-US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endParaRPr lang="en-US" altLang="en-US" sz="2400" b="0"/>
          </a:p>
        </p:txBody>
      </p:sp>
      <p:sp>
        <p:nvSpPr>
          <p:cNvPr id="134161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839200" cy="4572000"/>
          </a:xfrm>
        </p:spPr>
        <p:txBody>
          <a:bodyPr lIns="92075" tIns="46038" rIns="92075" bIns="46038"/>
          <a:lstStyle/>
          <a:p>
            <a:pPr eaLnBrk="1" hangingPunct="1">
              <a:spcBef>
                <a:spcPts val="3000"/>
              </a:spcBef>
              <a:buClr>
                <a:srgbClr val="FF0000"/>
              </a:buClr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Don’t expect too much</a:t>
            </a:r>
          </a:p>
          <a:p>
            <a:pPr lvl="1" eaLnBrk="1" hangingPunct="1">
              <a:spcBef>
                <a:spcPts val="1200"/>
              </a:spcBef>
              <a:buClr>
                <a:srgbClr val="FF0000"/>
              </a:buClr>
              <a:defRPr/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Learned helplessness, ratio burden, ceiling effects</a:t>
            </a:r>
          </a:p>
          <a:p>
            <a:pPr eaLnBrk="1" hangingPunct="1">
              <a:spcBef>
                <a:spcPts val="2400"/>
              </a:spcBef>
              <a:buClr>
                <a:srgbClr val="FF0000"/>
              </a:buClr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Don’t expect too little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defRPr/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Habituation, complacency</a:t>
            </a:r>
          </a:p>
          <a:p>
            <a:pPr eaLnBrk="1" hangingPunct="1">
              <a:spcBef>
                <a:spcPts val="2400"/>
              </a:spcBef>
              <a:buClr>
                <a:srgbClr val="FF0000"/>
              </a:buClr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Proximal </a:t>
            </a:r>
            <a:r>
              <a:rPr 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 distal goals</a:t>
            </a:r>
          </a:p>
          <a:p>
            <a:pPr eaLnBrk="1" hangingPunct="1">
              <a:spcBef>
                <a:spcPts val="2400"/>
              </a:spcBef>
              <a:buClr>
                <a:srgbClr val="FF0000"/>
              </a:buClr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Phase specificity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defRPr/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What was once distal becomes proximal</a:t>
            </a:r>
          </a:p>
          <a:p>
            <a:pPr eaLnBrk="1" hangingPunct="1">
              <a:lnSpc>
                <a:spcPct val="135000"/>
              </a:lnSpc>
              <a:buClr>
                <a:srgbClr val="FF0000"/>
              </a:buClr>
              <a:defRPr/>
            </a:pPr>
            <a:endParaRPr lang="en-US" sz="35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defRPr/>
            </a:pPr>
            <a:endParaRPr lang="en-US" sz="3500" b="1" dirty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115000"/>
              </a:lnSpc>
              <a:buClr>
                <a:srgbClr val="FF0000"/>
              </a:buClr>
              <a:defRPr/>
            </a:pPr>
            <a:endParaRPr lang="en-US" sz="3500" b="1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1026" name="Picture 2" descr="http://ak.picdn.net/shutterstock/videos/3400247/preview/stock-footage-ceramic-clay-on-turntable-shaping-and-finishing-a-bow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721863"/>
            <a:ext cx="2759529" cy="154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17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36BED020-D987-414B-9549-F0A290E94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244DD5F6-832C-493C-8B4D-93B37CC16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3236" name="Text Box 4">
            <a:extLst>
              <a:ext uri="{FF2B5EF4-FFF2-40B4-BE49-F238E27FC236}">
                <a16:creationId xmlns:a16="http://schemas.microsoft.com/office/drawing/2014/main" id="{9AE03D78-6097-4EA1-B86B-AD17C49F6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34963"/>
            <a:ext cx="8839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sz="4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Treat or Punish?</a:t>
            </a:r>
            <a:endParaRPr kumimoji="1" lang="en-US" sz="4800" b="0" u="sng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4B2E147E-4A53-48CB-9AFB-881A22C25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23238" name="Rectangle 6">
            <a:extLst>
              <a:ext uri="{FF2B5EF4-FFF2-40B4-BE49-F238E27FC236}">
                <a16:creationId xmlns:a16="http://schemas.microsoft.com/office/drawing/2014/main" id="{CA9F6297-0447-4139-BBF7-2C6F63AC5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4876800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20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r>
              <a:rPr lang="en-US" sz="3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Dependence or Addiction</a:t>
            </a:r>
          </a:p>
          <a:p>
            <a:pPr marL="609600" indent="-609600" eaLnBrk="1" hangingPunct="1">
              <a:lnSpc>
                <a:spcPct val="15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800" b="1" dirty="0">
              <a:solidFill>
                <a:schemeClr val="bg1"/>
              </a:solidFill>
              <a:latin typeface="Arial" pitchFamily="34" charset="0"/>
            </a:endParaRPr>
          </a:p>
          <a:p>
            <a:pPr marL="990600" lvl="1" indent="-533400" eaLnBrk="1" hangingPunct="1">
              <a:lnSpc>
                <a:spcPct val="115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000" b="1" dirty="0">
              <a:solidFill>
                <a:srgbClr val="00326A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05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EE7699B-A262-47A9-A75B-4C733E146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DEE34A18-120C-4B28-95CE-2D038E28C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D4498720-1914-40B0-89D0-6C5C5AA21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24261" name="Rectangle 5">
            <a:extLst>
              <a:ext uri="{FF2B5EF4-FFF2-40B4-BE49-F238E27FC236}">
                <a16:creationId xmlns:a16="http://schemas.microsoft.com/office/drawing/2014/main" id="{B97C3588-2564-4965-8430-A295957D6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4876800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200000"/>
              </a:lnSpc>
              <a:spcBef>
                <a:spcPct val="25000"/>
              </a:spcBef>
              <a:buClr>
                <a:srgbClr val="FFFF66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r>
              <a:rPr lang="en-US" sz="3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Dependence or Addiction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Triggered binge pattern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Cravings or compulsions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Withdrawal symptoms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latin typeface="Arial" pitchFamily="34" charset="0"/>
              </a:rPr>
              <a:t>   </a:t>
            </a:r>
            <a:endParaRPr lang="en-US" sz="2800" b="1" dirty="0">
              <a:solidFill>
                <a:schemeClr val="bg1"/>
              </a:solidFill>
              <a:latin typeface="Arial" pitchFamily="34" charset="0"/>
            </a:endParaRPr>
          </a:p>
          <a:p>
            <a:pPr marL="990600" lvl="1" indent="-533400" eaLnBrk="1" hangingPunct="1">
              <a:lnSpc>
                <a:spcPct val="115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000" b="1" dirty="0">
              <a:solidFill>
                <a:srgbClr val="00326A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4270" name="Text Box 14">
            <a:extLst>
              <a:ext uri="{FF2B5EF4-FFF2-40B4-BE49-F238E27FC236}">
                <a16:creationId xmlns:a16="http://schemas.microsoft.com/office/drawing/2014/main" id="{CB98BAF7-D6E8-4945-BFCF-37BF8BA62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34963"/>
            <a:ext cx="8839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sz="4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Treat or Punish?</a:t>
            </a:r>
            <a:endParaRPr kumimoji="1" lang="en-US" sz="4800" b="0" u="sng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65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ECA91D28-6604-4827-AC1E-533E1A0B5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7BFB2D37-86F0-4F35-A48F-E4061562A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049582A9-7C3D-43FE-97D3-82370E9ED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25285" name="Rectangle 5">
            <a:extLst>
              <a:ext uri="{FF2B5EF4-FFF2-40B4-BE49-F238E27FC236}">
                <a16:creationId xmlns:a16="http://schemas.microsoft.com/office/drawing/2014/main" id="{75E70D26-4EA5-4965-BFAA-1D9311843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4876800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20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r>
              <a:rPr lang="en-US" sz="3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Dependence or Addiction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Triggered binge pattern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Cravings or compulsions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Withdrawal symptoms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latin typeface="Arial" pitchFamily="34" charset="0"/>
              </a:rPr>
              <a:t>   </a:t>
            </a:r>
            <a:endParaRPr lang="en-US" sz="2600" b="1" dirty="0">
              <a:solidFill>
                <a:schemeClr val="bg1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15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800" b="1" dirty="0">
              <a:solidFill>
                <a:schemeClr val="bg1"/>
              </a:solidFill>
              <a:latin typeface="Arial" pitchFamily="34" charset="0"/>
            </a:endParaRPr>
          </a:p>
          <a:p>
            <a:pPr marL="990600" lvl="1" indent="-533400" eaLnBrk="1" hangingPunct="1">
              <a:lnSpc>
                <a:spcPct val="115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000" b="1" dirty="0">
              <a:solidFill>
                <a:srgbClr val="00326A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5294" name="Text Box 14">
            <a:extLst>
              <a:ext uri="{FF2B5EF4-FFF2-40B4-BE49-F238E27FC236}">
                <a16:creationId xmlns:a16="http://schemas.microsoft.com/office/drawing/2014/main" id="{6EE0703C-90B8-4EA6-B3A7-C73E66E5060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725863" y="2446337"/>
            <a:ext cx="1830388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8400">
                <a:solidFill>
                  <a:schemeClr val="bg1"/>
                </a:solidFill>
                <a:cs typeface="Times New Roman" pitchFamily="18" charset="0"/>
              </a:rPr>
              <a:t>}</a:t>
            </a:r>
            <a:endParaRPr lang="en-US" sz="840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3" name="Text Box 15">
            <a:extLst>
              <a:ext uri="{FF2B5EF4-FFF2-40B4-BE49-F238E27FC236}">
                <a16:creationId xmlns:a16="http://schemas.microsoft.com/office/drawing/2014/main" id="{9492F8B2-8FA3-482B-8D52-73F87EAF408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504782" y="977106"/>
            <a:ext cx="519112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>
                <a:solidFill>
                  <a:schemeClr val="bg1"/>
                </a:solidFill>
              </a:rPr>
              <a:t>Abstinence is a </a:t>
            </a:r>
            <a:r>
              <a:rPr lang="en-US" altLang="en-US" sz="2200" u="sng">
                <a:solidFill>
                  <a:schemeClr val="bg1"/>
                </a:solidFill>
              </a:rPr>
              <a:t>distal</a:t>
            </a:r>
            <a:r>
              <a:rPr lang="en-US" altLang="en-US" sz="2200">
                <a:solidFill>
                  <a:schemeClr val="bg1"/>
                </a:solidFill>
              </a:rPr>
              <a:t> goal</a:t>
            </a:r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142EB726-1E58-4358-A819-FD3B03F84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34963"/>
            <a:ext cx="8839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sz="4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Treat or Punish?</a:t>
            </a:r>
            <a:endParaRPr kumimoji="1" lang="en-US" sz="4800" b="0" u="sng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68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C7F05640-FC4F-4DC0-8F8A-9152C1D71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9FA84FC2-78D0-4F0E-9ED5-B17B0BA4F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414F558A-8241-4735-AAC8-CA5DAC2C0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4B2CA42B-A01B-4F9D-AC47-AEE228607C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4876800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20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Dependence or Addiction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Triggered binge pattern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Cravings or compulsions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Withdrawal symptoms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latin typeface="Arial" pitchFamily="34" charset="0"/>
              </a:rPr>
              <a:t>   </a:t>
            </a: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Abuse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endParaRPr lang="en-US" sz="2400" b="1" dirty="0">
              <a:solidFill>
                <a:srgbClr val="00326A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6318" name="Text Box 14">
            <a:extLst>
              <a:ext uri="{FF2B5EF4-FFF2-40B4-BE49-F238E27FC236}">
                <a16:creationId xmlns:a16="http://schemas.microsoft.com/office/drawing/2014/main" id="{F55B8FDF-0ED5-48AD-84D0-EBD13692BBA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725863" y="2446337"/>
            <a:ext cx="1830388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8400">
                <a:solidFill>
                  <a:schemeClr val="bg2"/>
                </a:solidFill>
                <a:cs typeface="Times New Roman" pitchFamily="18" charset="0"/>
              </a:rPr>
              <a:t>}</a:t>
            </a:r>
            <a:endParaRPr lang="en-US" sz="840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7" name="Text Box 15">
            <a:extLst>
              <a:ext uri="{FF2B5EF4-FFF2-40B4-BE49-F238E27FC236}">
                <a16:creationId xmlns:a16="http://schemas.microsoft.com/office/drawing/2014/main" id="{4C7EBEC1-A240-4A6A-8DBB-7408ED9C40A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504782" y="977106"/>
            <a:ext cx="519112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>
                <a:solidFill>
                  <a:schemeClr val="bg2"/>
                </a:solidFill>
              </a:rPr>
              <a:t>Abstinence is a </a:t>
            </a:r>
            <a:r>
              <a:rPr lang="en-US" altLang="en-US" sz="2200" u="sng">
                <a:solidFill>
                  <a:schemeClr val="bg2"/>
                </a:solidFill>
              </a:rPr>
              <a:t>distal</a:t>
            </a:r>
            <a:r>
              <a:rPr lang="en-US" altLang="en-US" sz="2200">
                <a:solidFill>
                  <a:schemeClr val="bg2"/>
                </a:solidFill>
              </a:rPr>
              <a:t> goal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2C021038-D715-4699-8DD6-633B492CD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34963"/>
            <a:ext cx="8839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sz="4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Treat or Punish?</a:t>
            </a:r>
            <a:endParaRPr kumimoji="1" lang="en-US" sz="4800" b="0" u="sng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58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1724D04C-1EB2-4958-B89A-43A3EC345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7D36133A-5EFD-4DBF-A1C0-0800C0B6A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E7CFA6DB-06B1-4028-8CA5-614C229ED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27333" name="Rectangle 5">
            <a:extLst>
              <a:ext uri="{FF2B5EF4-FFF2-40B4-BE49-F238E27FC236}">
                <a16:creationId xmlns:a16="http://schemas.microsoft.com/office/drawing/2014/main" id="{EFBF320B-5D0E-4E00-9E52-68CF4EFEE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4876800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20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Dependence or Addiction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Triggered binge pattern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Cravings or compulsions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Withdrawal symptoms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latin typeface="Arial" pitchFamily="34" charset="0"/>
              </a:rPr>
              <a:t>   </a:t>
            </a: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Abuse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endParaRPr lang="en-US" sz="2600" b="1" dirty="0">
              <a:solidFill>
                <a:schemeClr val="bg1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15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800" b="1" dirty="0">
              <a:solidFill>
                <a:schemeClr val="bg1"/>
              </a:solidFill>
              <a:latin typeface="Arial" pitchFamily="34" charset="0"/>
            </a:endParaRPr>
          </a:p>
          <a:p>
            <a:pPr marL="990600" lvl="1" indent="-533400" eaLnBrk="1" hangingPunct="1">
              <a:lnSpc>
                <a:spcPct val="115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000" b="1" dirty="0">
              <a:solidFill>
                <a:srgbClr val="00326A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7342" name="Text Box 14">
            <a:extLst>
              <a:ext uri="{FF2B5EF4-FFF2-40B4-BE49-F238E27FC236}">
                <a16:creationId xmlns:a16="http://schemas.microsoft.com/office/drawing/2014/main" id="{C9BCBA22-6D8F-4B5A-95AC-849BAB8B261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725863" y="2446337"/>
            <a:ext cx="1830388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8400">
                <a:solidFill>
                  <a:schemeClr val="bg2"/>
                </a:solidFill>
                <a:cs typeface="Times New Roman" pitchFamily="18" charset="0"/>
              </a:rPr>
              <a:t>}</a:t>
            </a:r>
            <a:endParaRPr lang="en-US" sz="840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71" name="Text Box 15">
            <a:extLst>
              <a:ext uri="{FF2B5EF4-FFF2-40B4-BE49-F238E27FC236}">
                <a16:creationId xmlns:a16="http://schemas.microsoft.com/office/drawing/2014/main" id="{01E50CFE-3A25-4D08-921D-7548C80541E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504782" y="977106"/>
            <a:ext cx="519112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>
                <a:solidFill>
                  <a:schemeClr val="bg2"/>
                </a:solidFill>
              </a:rPr>
              <a:t>Abstinence is a </a:t>
            </a:r>
            <a:r>
              <a:rPr lang="en-US" altLang="en-US" sz="2200" u="sng">
                <a:solidFill>
                  <a:schemeClr val="bg2"/>
                </a:solidFill>
              </a:rPr>
              <a:t>distal</a:t>
            </a:r>
            <a:r>
              <a:rPr lang="en-US" altLang="en-US" sz="2200">
                <a:solidFill>
                  <a:schemeClr val="bg2"/>
                </a:solidFill>
              </a:rPr>
              <a:t> goal</a:t>
            </a:r>
          </a:p>
        </p:txBody>
      </p:sp>
      <p:sp>
        <p:nvSpPr>
          <p:cNvPr id="227344" name="Text Box 16">
            <a:extLst>
              <a:ext uri="{FF2B5EF4-FFF2-40B4-BE49-F238E27FC236}">
                <a16:creationId xmlns:a16="http://schemas.microsoft.com/office/drawing/2014/main" id="{917FB13A-B6B0-49B5-B29F-2C9170A42EE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280019" y="2218140"/>
            <a:ext cx="946413" cy="392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2200" dirty="0">
                <a:solidFill>
                  <a:schemeClr val="bg1"/>
                </a:solidFill>
              </a:rPr>
              <a:t>Abstinence is a </a:t>
            </a:r>
            <a:r>
              <a:rPr lang="en-US" sz="2200" u="sng" dirty="0">
                <a:solidFill>
                  <a:schemeClr val="bg1"/>
                </a:solidFill>
              </a:rPr>
              <a:t>proximal</a:t>
            </a:r>
            <a:r>
              <a:rPr lang="en-US" sz="2200" dirty="0">
                <a:solidFill>
                  <a:schemeClr val="bg1"/>
                </a:solidFill>
              </a:rPr>
              <a:t> goal</a:t>
            </a:r>
          </a:p>
          <a:p>
            <a:pPr algn="ctr">
              <a:spcBef>
                <a:spcPct val="50000"/>
              </a:spcBef>
              <a:defRPr/>
            </a:pPr>
            <a:endParaRPr lang="en-US" sz="22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7345" name="Text Box 17">
            <a:extLst>
              <a:ext uri="{FF2B5EF4-FFF2-40B4-BE49-F238E27FC236}">
                <a16:creationId xmlns:a16="http://schemas.microsoft.com/office/drawing/2014/main" id="{0877B159-1D0E-429A-9047-25AF38652B4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025900" y="3813175"/>
            <a:ext cx="1533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5800">
                <a:solidFill>
                  <a:schemeClr val="bg1"/>
                </a:solidFill>
                <a:cs typeface="Times New Roman" pitchFamily="18" charset="0"/>
              </a:rPr>
              <a:t>}</a:t>
            </a:r>
            <a:endParaRPr lang="en-US" sz="580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9AC1B4CC-5171-4C2D-A5F9-2A2C342B2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34963"/>
            <a:ext cx="8839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sz="4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Treat or Punish?</a:t>
            </a:r>
            <a:endParaRPr kumimoji="1" lang="en-US" sz="4800" b="0" u="sng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30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9FCC2ED1-8480-45BB-9876-840EC9350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FC9071C5-B94C-48D6-A7FA-CBBDA8CB7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F6E71C96-64F6-4891-A97D-81B7FD9D9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28357" name="Rectangle 5">
            <a:extLst>
              <a:ext uri="{FF2B5EF4-FFF2-40B4-BE49-F238E27FC236}">
                <a16:creationId xmlns:a16="http://schemas.microsoft.com/office/drawing/2014/main" id="{5137534F-5556-43B6-8F76-3EAA1BD19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4876800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20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Dependence or Addiction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Triggered binge pattern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Cravings or compulsions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Withdrawal symptoms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latin typeface="Arial" pitchFamily="34" charset="0"/>
              </a:rPr>
              <a:t>   </a:t>
            </a:r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Abuse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Collateral needs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Dual diagnosis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Chronic medical condition (e.g., HIV+, HCV, diabetes)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Homelessness, chronic unemployment 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endParaRPr lang="en-US" sz="2200" b="1" dirty="0">
              <a:solidFill>
                <a:schemeClr val="bg1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15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800" b="1" dirty="0">
              <a:solidFill>
                <a:schemeClr val="bg1"/>
              </a:solidFill>
              <a:latin typeface="Arial" pitchFamily="34" charset="0"/>
            </a:endParaRPr>
          </a:p>
          <a:p>
            <a:pPr marL="990600" lvl="1" indent="-533400" eaLnBrk="1" hangingPunct="1">
              <a:lnSpc>
                <a:spcPct val="115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000" b="1" dirty="0">
              <a:solidFill>
                <a:srgbClr val="00326A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8366" name="Text Box 14">
            <a:extLst>
              <a:ext uri="{FF2B5EF4-FFF2-40B4-BE49-F238E27FC236}">
                <a16:creationId xmlns:a16="http://schemas.microsoft.com/office/drawing/2014/main" id="{DE8ECF12-8009-4FB2-A94D-CA65DA742DD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725863" y="2446337"/>
            <a:ext cx="1830388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8400">
                <a:solidFill>
                  <a:schemeClr val="bg2"/>
                </a:solidFill>
                <a:cs typeface="Times New Roman" pitchFamily="18" charset="0"/>
              </a:rPr>
              <a:t>}</a:t>
            </a:r>
            <a:endParaRPr lang="en-US" sz="840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5" name="Text Box 15">
            <a:extLst>
              <a:ext uri="{FF2B5EF4-FFF2-40B4-BE49-F238E27FC236}">
                <a16:creationId xmlns:a16="http://schemas.microsoft.com/office/drawing/2014/main" id="{3FEB39CD-CE27-4DA5-81D3-6B803C857BF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504782" y="977106"/>
            <a:ext cx="519112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 dirty="0">
                <a:solidFill>
                  <a:schemeClr val="bg2"/>
                </a:solidFill>
              </a:rPr>
              <a:t>Abstinence is a </a:t>
            </a:r>
            <a:r>
              <a:rPr lang="en-US" altLang="en-US" sz="2200" u="sng" dirty="0">
                <a:solidFill>
                  <a:schemeClr val="bg2"/>
                </a:solidFill>
              </a:rPr>
              <a:t>distal</a:t>
            </a:r>
            <a:r>
              <a:rPr lang="en-US" altLang="en-US" sz="2200" dirty="0">
                <a:solidFill>
                  <a:schemeClr val="bg2"/>
                </a:solidFill>
              </a:rPr>
              <a:t> goal</a:t>
            </a:r>
          </a:p>
        </p:txBody>
      </p:sp>
      <p:sp>
        <p:nvSpPr>
          <p:cNvPr id="228368" name="Text Box 16">
            <a:extLst>
              <a:ext uri="{FF2B5EF4-FFF2-40B4-BE49-F238E27FC236}">
                <a16:creationId xmlns:a16="http://schemas.microsoft.com/office/drawing/2014/main" id="{5BF1B1BA-78B6-408E-AA1C-40D7DDCF2FB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280019" y="2218140"/>
            <a:ext cx="946413" cy="392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2200" dirty="0">
                <a:solidFill>
                  <a:schemeClr val="bg2"/>
                </a:solidFill>
              </a:rPr>
              <a:t>Abstinence is a </a:t>
            </a:r>
            <a:r>
              <a:rPr lang="en-US" sz="2200" u="sng" dirty="0">
                <a:solidFill>
                  <a:schemeClr val="bg2"/>
                </a:solidFill>
              </a:rPr>
              <a:t>proximal</a:t>
            </a:r>
            <a:r>
              <a:rPr lang="en-US" sz="2200" dirty="0">
                <a:solidFill>
                  <a:schemeClr val="bg2"/>
                </a:solidFill>
              </a:rPr>
              <a:t> goal</a:t>
            </a:r>
          </a:p>
          <a:p>
            <a:pPr algn="ctr">
              <a:spcBef>
                <a:spcPct val="50000"/>
              </a:spcBef>
              <a:defRPr/>
            </a:pPr>
            <a:endParaRPr lang="en-US" sz="2200" b="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8369" name="Text Box 17">
            <a:extLst>
              <a:ext uri="{FF2B5EF4-FFF2-40B4-BE49-F238E27FC236}">
                <a16:creationId xmlns:a16="http://schemas.microsoft.com/office/drawing/2014/main" id="{4B682634-215F-4B5B-B424-98D95B044DF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025900" y="3813175"/>
            <a:ext cx="1533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5800">
                <a:solidFill>
                  <a:schemeClr val="bg2"/>
                </a:solidFill>
                <a:cs typeface="Times New Roman" pitchFamily="18" charset="0"/>
              </a:rPr>
              <a:t>}</a:t>
            </a:r>
            <a:endParaRPr lang="en-US" sz="580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21B0C644-E036-47F0-9947-17C2342F9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34963"/>
            <a:ext cx="8839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sz="4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Treat or Punish?</a:t>
            </a:r>
            <a:endParaRPr kumimoji="1" lang="en-US" sz="4800" b="0" u="sng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682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C11191C3-F8E5-479C-83BA-AD03C8A2A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34E53113-CBE0-4CD3-9711-0069E0320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1E12BDDD-40FE-454A-9CC6-D9869E3AE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7725" y="4537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/>
          </a:p>
        </p:txBody>
      </p:sp>
      <p:sp>
        <p:nvSpPr>
          <p:cNvPr id="229381" name="Rectangle 5">
            <a:extLst>
              <a:ext uri="{FF2B5EF4-FFF2-40B4-BE49-F238E27FC236}">
                <a16:creationId xmlns:a16="http://schemas.microsoft.com/office/drawing/2014/main" id="{0E56E425-7D84-419F-8BE2-9D4E25144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4876800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20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</a:t>
            </a: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Dependence or Addiction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Triggered binge pattern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Cravings or compulsions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chemeClr val="bg2"/>
              </a:buClr>
              <a:buFontTx/>
              <a:buAutoNum type="arabicPeriod"/>
              <a:defRPr/>
            </a:pPr>
            <a:r>
              <a:rPr lang="en-US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Withdrawal symptoms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sz="2800" b="1" dirty="0">
                <a:solidFill>
                  <a:srgbClr val="FFFF66"/>
                </a:solidFill>
                <a:latin typeface="Arial" pitchFamily="34" charset="0"/>
              </a:rPr>
              <a:t>   </a:t>
            </a:r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Substance Abuse</a:t>
            </a:r>
          </a:p>
          <a:p>
            <a:pPr marL="609600" indent="-609600" eaLnBrk="1" hangingPunct="1">
              <a:lnSpc>
                <a:spcPct val="21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Collateral needs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Dual diagnosis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Chronic medical condition (e.g., HIV+, HCV, diabetes)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FF66"/>
              </a:buClr>
              <a:defRPr/>
            </a:pPr>
            <a:r>
              <a:rPr lang="en-US" sz="2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Homelessness, chronic unemployment </a:t>
            </a:r>
          </a:p>
          <a:p>
            <a:pPr marL="990600" lvl="1" indent="-533400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endParaRPr lang="en-US" sz="2200" b="1" dirty="0">
              <a:solidFill>
                <a:schemeClr val="bg1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150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800" b="1" dirty="0">
              <a:solidFill>
                <a:schemeClr val="bg1"/>
              </a:solidFill>
              <a:latin typeface="Arial" pitchFamily="34" charset="0"/>
            </a:endParaRPr>
          </a:p>
          <a:p>
            <a:pPr marL="990600" lvl="1" indent="-533400" eaLnBrk="1" hangingPunct="1">
              <a:lnSpc>
                <a:spcPct val="115000"/>
              </a:lnSpc>
              <a:spcBef>
                <a:spcPct val="25000"/>
              </a:spcBef>
              <a:buClr>
                <a:srgbClr val="FF0000"/>
              </a:buClr>
              <a:buFontTx/>
              <a:buNone/>
              <a:defRPr/>
            </a:pPr>
            <a:endParaRPr lang="en-US" sz="2000" b="1" dirty="0">
              <a:solidFill>
                <a:srgbClr val="00326A"/>
              </a:solidFill>
              <a:latin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9390" name="Text Box 14">
            <a:extLst>
              <a:ext uri="{FF2B5EF4-FFF2-40B4-BE49-F238E27FC236}">
                <a16:creationId xmlns:a16="http://schemas.microsoft.com/office/drawing/2014/main" id="{9C84D405-E664-406D-8636-EDF3A2788B5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725863" y="2446337"/>
            <a:ext cx="1830388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8400">
                <a:solidFill>
                  <a:schemeClr val="bg2"/>
                </a:solidFill>
                <a:cs typeface="Times New Roman" pitchFamily="18" charset="0"/>
              </a:rPr>
              <a:t>}</a:t>
            </a:r>
            <a:endParaRPr lang="en-US" sz="840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9" name="Text Box 15">
            <a:extLst>
              <a:ext uri="{FF2B5EF4-FFF2-40B4-BE49-F238E27FC236}">
                <a16:creationId xmlns:a16="http://schemas.microsoft.com/office/drawing/2014/main" id="{E901C4AC-52C7-4AEC-85CF-D25000C92A7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504782" y="977106"/>
            <a:ext cx="519112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>
                <a:solidFill>
                  <a:schemeClr val="bg2"/>
                </a:solidFill>
              </a:rPr>
              <a:t>Abstinence is a </a:t>
            </a:r>
            <a:r>
              <a:rPr lang="en-US" altLang="en-US" sz="2200" u="sng">
                <a:solidFill>
                  <a:schemeClr val="bg2"/>
                </a:solidFill>
              </a:rPr>
              <a:t>distal</a:t>
            </a:r>
            <a:r>
              <a:rPr lang="en-US" altLang="en-US" sz="2200">
                <a:solidFill>
                  <a:schemeClr val="bg2"/>
                </a:solidFill>
              </a:rPr>
              <a:t> goal</a:t>
            </a:r>
          </a:p>
        </p:txBody>
      </p:sp>
      <p:sp>
        <p:nvSpPr>
          <p:cNvPr id="229392" name="Text Box 16">
            <a:extLst>
              <a:ext uri="{FF2B5EF4-FFF2-40B4-BE49-F238E27FC236}">
                <a16:creationId xmlns:a16="http://schemas.microsoft.com/office/drawing/2014/main" id="{B135A826-5A9B-493B-9C1E-332C6451DB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280019" y="2218140"/>
            <a:ext cx="946413" cy="392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2200" dirty="0">
                <a:solidFill>
                  <a:schemeClr val="bg2"/>
                </a:solidFill>
              </a:rPr>
              <a:t>Abstinence is a </a:t>
            </a:r>
            <a:r>
              <a:rPr lang="en-US" sz="2200" u="sng" dirty="0">
                <a:solidFill>
                  <a:schemeClr val="bg2"/>
                </a:solidFill>
              </a:rPr>
              <a:t>proximal</a:t>
            </a:r>
            <a:r>
              <a:rPr lang="en-US" sz="2200" dirty="0">
                <a:solidFill>
                  <a:schemeClr val="bg2"/>
                </a:solidFill>
              </a:rPr>
              <a:t> goal</a:t>
            </a:r>
          </a:p>
          <a:p>
            <a:pPr algn="ctr">
              <a:spcBef>
                <a:spcPct val="50000"/>
              </a:spcBef>
              <a:defRPr/>
            </a:pPr>
            <a:endParaRPr lang="en-US" sz="2200" b="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9393" name="Text Box 17">
            <a:extLst>
              <a:ext uri="{FF2B5EF4-FFF2-40B4-BE49-F238E27FC236}">
                <a16:creationId xmlns:a16="http://schemas.microsoft.com/office/drawing/2014/main" id="{FA202D88-8392-4B22-9C8F-AB2C12297FD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025900" y="3813175"/>
            <a:ext cx="1533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5800">
                <a:solidFill>
                  <a:schemeClr val="bg2"/>
                </a:solidFill>
                <a:cs typeface="Times New Roman" pitchFamily="18" charset="0"/>
              </a:rPr>
              <a:t>}</a:t>
            </a:r>
            <a:endParaRPr lang="en-US" sz="580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9394" name="Text Box 18">
            <a:extLst>
              <a:ext uri="{FF2B5EF4-FFF2-40B4-BE49-F238E27FC236}">
                <a16:creationId xmlns:a16="http://schemas.microsoft.com/office/drawing/2014/main" id="{BFAE2FBF-83D9-4882-90FA-4E43703BE65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721894" y="5169694"/>
            <a:ext cx="1716087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Ctr="1">
            <a:spAutoFit/>
          </a:bodyPr>
          <a:lstStyle/>
          <a:p>
            <a:pPr lvl="1" algn="ctr" eaLnBrk="1" hangingPunct="1">
              <a:lnSpc>
                <a:spcPct val="75000"/>
              </a:lnSpc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sz="7400">
                <a:solidFill>
                  <a:srgbClr val="FFFFFF"/>
                </a:solidFill>
                <a:cs typeface="Times New Roman" pitchFamily="18" charset="0"/>
              </a:rPr>
              <a:t>}</a:t>
            </a:r>
            <a:endParaRPr lang="en-US" sz="7400">
              <a:solidFill>
                <a:srgbClr val="FFFFFF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3000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23" name="Text Box 19">
            <a:extLst>
              <a:ext uri="{FF2B5EF4-FFF2-40B4-BE49-F238E27FC236}">
                <a16:creationId xmlns:a16="http://schemas.microsoft.com/office/drawing/2014/main" id="{A0D42899-CEE9-4A1A-870B-F0688F0C0E3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760369" y="3236119"/>
            <a:ext cx="519112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>
                <a:solidFill>
                  <a:schemeClr val="bg1"/>
                </a:solidFill>
              </a:rPr>
              <a:t>Regimen compliance is proximal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019CDD04-80C7-4CCE-9BB6-5E36502B8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34963"/>
            <a:ext cx="88392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sz="4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Treat or Punish?</a:t>
            </a:r>
            <a:endParaRPr kumimoji="1" lang="en-US" sz="4800" b="0" u="sng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7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endParaRPr lang="en-US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58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Risk Principle</a:t>
            </a: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endParaRPr lang="en-US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76200" y="14478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algn="l" eaLnBrk="1" hangingPunct="1">
              <a:spcBef>
                <a:spcPts val="12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sz="3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Not</a:t>
            </a: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necessarily a risk for violence or dangerousness</a:t>
            </a:r>
          </a:p>
          <a:p>
            <a:pPr marL="341313" indent="-341313" algn="l" eaLnBrk="1" hangingPunct="1">
              <a:spcBef>
                <a:spcPts val="24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Difficult prognosis or lesser amenability to treatment</a:t>
            </a:r>
          </a:p>
          <a:p>
            <a:pPr marL="341313" indent="-341313" algn="l" eaLnBrk="1" hangingPunct="1">
              <a:spcBef>
                <a:spcPts val="24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higher the risk level, the more intensive the supervision and accountability should be,          </a:t>
            </a:r>
            <a:r>
              <a:rPr lang="en-US" sz="3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vice versa</a:t>
            </a: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algn="l" eaLnBrk="1" hangingPunct="1">
              <a:spcBef>
                <a:spcPts val="24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Mixing risk levels is contraindicated</a:t>
            </a:r>
          </a:p>
          <a:p>
            <a:pPr marL="341313" indent="-341313" algn="l" eaLnBrk="1" hangingPunct="1">
              <a:spcBef>
                <a:spcPts val="1200"/>
              </a:spcBef>
              <a:buClr>
                <a:srgbClr val="FF0000"/>
              </a:buClr>
              <a:buFontTx/>
              <a:buChar char="•"/>
              <a:defRPr/>
            </a:pP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algn="l" eaLnBrk="1" hangingPunct="1">
              <a:spcBef>
                <a:spcPts val="1200"/>
              </a:spcBef>
              <a:buClr>
                <a:srgbClr val="FF0000"/>
              </a:buClr>
              <a:buFontTx/>
              <a:buChar char="•"/>
              <a:defRPr/>
            </a:pP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algn="l" eaLnBrk="1" hangingPunct="1">
              <a:spcBef>
                <a:spcPts val="1200"/>
              </a:spcBef>
              <a:buClr>
                <a:srgbClr val="FF0000"/>
              </a:buClr>
              <a:buFontTx/>
              <a:buChar char="•"/>
              <a:defRPr/>
            </a:pP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3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0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Pre-Disposition Assessment</a:t>
            </a:r>
          </a:p>
        </p:txBody>
      </p:sp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152400" y="1447800"/>
            <a:ext cx="8839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Require assessment of risk and need before disposition</a:t>
            </a:r>
          </a:p>
          <a:p>
            <a:pPr algn="l" eaLnBrk="1" hangingPunct="1">
              <a:buClr>
                <a:srgbClr val="FF0000"/>
              </a:buClr>
              <a:defRPr/>
            </a:pP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─"/>
              <a:defRPr/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E.g., as part of a pre-sentence investigation (PSI)</a:t>
            </a: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─"/>
              <a:defRPr/>
            </a:pP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 immunity especially at pre-adjudication stage</a:t>
            </a: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endParaRPr lang="en-US" sz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endParaRPr lang="en-US" sz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Valid, reliable, &amp; culturally unbiased instruments</a:t>
            </a: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endParaRPr lang="en-US" sz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endParaRPr lang="en-US" sz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Substance abuse vs. dependence diagnosis guides treatment conditions and response to technical violations involving new drug use</a:t>
            </a: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endParaRPr lang="en-US" sz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endParaRPr lang="en-US" sz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1" hangingPunct="1">
              <a:buClr>
                <a:srgbClr val="FF0000"/>
              </a:buClr>
              <a:buFontTx/>
              <a:buChar char="•"/>
              <a:defRPr/>
            </a:pP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Automate the if     then decisions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2895600" y="5943600"/>
            <a:ext cx="304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cxnSp>
    </p:spTree>
    <p:extLst>
      <p:ext uri="{BB962C8B-B14F-4D97-AF65-F5344CB8AC3E}">
        <p14:creationId xmlns:p14="http://schemas.microsoft.com/office/powerpoint/2010/main" val="284417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-76200" y="304800"/>
            <a:ext cx="8839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5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Prognostic Risks</a:t>
            </a:r>
          </a:p>
        </p:txBody>
      </p:sp>
      <p:pic>
        <p:nvPicPr>
          <p:cNvPr id="18437" name="Picture 13" descr="MCSO0167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600200"/>
            <a:ext cx="2344738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228600" y="1219200"/>
            <a:ext cx="8763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 age &lt; 25 years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Delinquent onset &lt; 16 years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Substance abuse onset &lt; 14 years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Prior rehabilitation failures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History of violence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Antisocial Personality Disorder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Psychopathy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Familial history of crime or addiction</a:t>
            </a:r>
          </a:p>
          <a:p>
            <a:pPr marL="342900" indent="-342900" algn="l" eaLnBrk="1" hangingPunct="1">
              <a:lnSpc>
                <a:spcPct val="11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0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Criminal or substance abuse associations</a:t>
            </a:r>
          </a:p>
        </p:txBody>
      </p:sp>
    </p:spTree>
    <p:extLst>
      <p:ext uri="{BB962C8B-B14F-4D97-AF65-F5344CB8AC3E}">
        <p14:creationId xmlns:p14="http://schemas.microsoft.com/office/powerpoint/2010/main" val="280361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7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2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8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Need Principle</a:t>
            </a: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76200" y="1447800"/>
            <a:ext cx="906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1313" indent="-341313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Clinical syndromes or impairments (diagnosis) </a:t>
            </a:r>
          </a:p>
          <a:p>
            <a:pPr marL="341313" indent="-341313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higher the need level, the more intensive the treatment or rehabilitation services should be,     </a:t>
            </a:r>
            <a:r>
              <a:rPr lang="en-US" sz="3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vice versa</a:t>
            </a: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Mixing need levels is contraindicated</a:t>
            </a: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87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304800"/>
            <a:ext cx="8686800" cy="7620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-76200" y="334963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sz="4000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Risk &amp; Needs Matrix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2973388" y="1325563"/>
            <a:ext cx="20558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High Risk</a:t>
            </a:r>
          </a:p>
        </p:txBody>
      </p:sp>
      <p:grpSp>
        <p:nvGrpSpPr>
          <p:cNvPr id="27655" name="Group 15"/>
          <p:cNvGrpSpPr>
            <a:grpSpLocks/>
          </p:cNvGrpSpPr>
          <p:nvPr/>
        </p:nvGrpSpPr>
        <p:grpSpPr bwMode="auto">
          <a:xfrm>
            <a:off x="2438400" y="2057400"/>
            <a:ext cx="6172200" cy="4114800"/>
            <a:chOff x="1008" y="1296"/>
            <a:chExt cx="3888" cy="2592"/>
          </a:xfrm>
        </p:grpSpPr>
        <p:sp>
          <p:nvSpPr>
            <p:cNvPr id="27663" name="Rectangle 16"/>
            <p:cNvSpPr>
              <a:spLocks noChangeArrowheads="1"/>
            </p:cNvSpPr>
            <p:nvPr/>
          </p:nvSpPr>
          <p:spPr bwMode="auto">
            <a:xfrm>
              <a:off x="1008" y="1296"/>
              <a:ext cx="3888" cy="25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64" name="Line 17"/>
            <p:cNvSpPr>
              <a:spLocks noChangeShapeType="1"/>
            </p:cNvSpPr>
            <p:nvPr/>
          </p:nvSpPr>
          <p:spPr bwMode="auto">
            <a:xfrm>
              <a:off x="2928" y="1296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Line 18"/>
            <p:cNvSpPr>
              <a:spLocks noChangeShapeType="1"/>
            </p:cNvSpPr>
            <p:nvPr/>
          </p:nvSpPr>
          <p:spPr bwMode="auto">
            <a:xfrm>
              <a:off x="1008" y="2592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9219" name="Text Box 19"/>
          <p:cNvSpPr txBox="1">
            <a:spLocks noChangeArrowheads="1"/>
          </p:cNvSpPr>
          <p:nvPr/>
        </p:nvSpPr>
        <p:spPr bwMode="auto">
          <a:xfrm>
            <a:off x="5959475" y="1325563"/>
            <a:ext cx="1965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Low Risk</a:t>
            </a:r>
          </a:p>
        </p:txBody>
      </p:sp>
      <p:sp>
        <p:nvSpPr>
          <p:cNvPr id="179220" name="Text Box 20"/>
          <p:cNvSpPr txBox="1">
            <a:spLocks noChangeArrowheads="1"/>
          </p:cNvSpPr>
          <p:nvPr/>
        </p:nvSpPr>
        <p:spPr bwMode="auto">
          <a:xfrm>
            <a:off x="450850" y="2579688"/>
            <a:ext cx="14144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High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Needs</a:t>
            </a:r>
          </a:p>
        </p:txBody>
      </p:sp>
      <p:sp>
        <p:nvSpPr>
          <p:cNvPr id="179221" name="Text Box 21"/>
          <p:cNvSpPr txBox="1">
            <a:spLocks noChangeArrowheads="1"/>
          </p:cNvSpPr>
          <p:nvPr/>
        </p:nvSpPr>
        <p:spPr bwMode="auto">
          <a:xfrm>
            <a:off x="450850" y="4484688"/>
            <a:ext cx="14144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Low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Needs</a:t>
            </a: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2483283" y="2127115"/>
            <a:ext cx="3041217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l" eaLnBrk="1" hangingPunct="1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Supervision</a:t>
            </a:r>
          </a:p>
          <a:p>
            <a:pPr marL="342900" indent="-342900" algn="l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Treatment </a:t>
            </a:r>
          </a:p>
          <a:p>
            <a:pPr marL="342900" indent="-342900" algn="l" eaLnBrk="1" hangingPunct="1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Pro-social habilitation</a:t>
            </a:r>
          </a:p>
          <a:p>
            <a:pPr marL="342900" indent="-342900" algn="l" eaLnBrk="1" hangingPunct="1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Adaptive habilitation</a:t>
            </a:r>
            <a:endParaRPr lang="en-US" sz="26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5510186" y="2117195"/>
            <a:ext cx="3182281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Treatment </a:t>
            </a:r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 (Pro-social </a:t>
            </a:r>
            <a:r>
              <a:rPr lang="en-US" sz="2000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habilitation)</a:t>
            </a:r>
          </a:p>
          <a:p>
            <a:pPr algn="l" eaLnBrk="1" hangingPunct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•  Adaptive </a:t>
            </a:r>
            <a:r>
              <a:rPr lang="en-US" sz="2000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habilitation</a:t>
            </a:r>
            <a:endParaRPr lang="en-US" sz="26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2477261" y="4253049"/>
            <a:ext cx="3041217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l" eaLnBrk="1" hangingPunct="1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Supervision</a:t>
            </a:r>
          </a:p>
          <a:p>
            <a:pPr marL="342900" indent="-342900" algn="l" eaLnBrk="1" hangingPunct="1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Pro-social habilitation</a:t>
            </a:r>
          </a:p>
          <a:p>
            <a:pPr marL="342900" indent="-342900" algn="l" eaLnBrk="1" hangingPunct="1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(Adaptive habilitation)</a:t>
            </a:r>
            <a:endParaRPr lang="en-US" sz="26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5516680" y="4253049"/>
            <a:ext cx="3095719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l" eaLnBrk="1" hangingPunct="1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Secondary prevention</a:t>
            </a:r>
          </a:p>
          <a:p>
            <a:pPr marL="342900" indent="-342900" algn="l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Diversion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EC56C1-910F-49FB-91F5-FC1960D19919}"/>
              </a:ext>
            </a:extLst>
          </p:cNvPr>
          <p:cNvSpPr txBox="1"/>
          <p:nvPr/>
        </p:nvSpPr>
        <p:spPr>
          <a:xfrm>
            <a:off x="2819400" y="2332672"/>
            <a:ext cx="2438400" cy="147732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Courts (e.g., Drug Courts)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8D8451-F0ED-407F-8311-B12F5F17AFFB}"/>
              </a:ext>
            </a:extLst>
          </p:cNvPr>
          <p:cNvSpPr txBox="1"/>
          <p:nvPr/>
        </p:nvSpPr>
        <p:spPr>
          <a:xfrm>
            <a:off x="5638800" y="2337137"/>
            <a:ext cx="2733675" cy="101566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Diversion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29C141-6CB2-473C-A84E-49FD0118E184}"/>
              </a:ext>
            </a:extLst>
          </p:cNvPr>
          <p:cNvSpPr txBox="1"/>
          <p:nvPr/>
        </p:nvSpPr>
        <p:spPr>
          <a:xfrm>
            <a:off x="2826817" y="4343400"/>
            <a:ext cx="2430983" cy="147732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Intensive </a:t>
            </a:r>
          </a:p>
          <a:p>
            <a:pPr algn="ctr"/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Probation (ISP, HOPE)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CBC10E-9E95-457C-BEB0-A6AC91ED4CD5}"/>
              </a:ext>
            </a:extLst>
          </p:cNvPr>
          <p:cNvSpPr txBox="1"/>
          <p:nvPr/>
        </p:nvSpPr>
        <p:spPr>
          <a:xfrm>
            <a:off x="5791200" y="4343400"/>
            <a:ext cx="2667000" cy="147732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Deflection</a:t>
            </a:r>
            <a:r>
              <a:rPr lang="en-US" sz="3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Banked 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probation</a:t>
            </a:r>
          </a:p>
        </p:txBody>
      </p:sp>
    </p:spTree>
    <p:extLst>
      <p:ext uri="{BB962C8B-B14F-4D97-AF65-F5344CB8AC3E}">
        <p14:creationId xmlns:p14="http://schemas.microsoft.com/office/powerpoint/2010/main" val="157372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22" grpId="0"/>
      <p:bldP spid="19" grpId="0"/>
      <p:bldP spid="20" grpId="0"/>
      <p:bldP spid="21" grpId="0"/>
      <p:bldP spid="17" grpId="0" animBg="1"/>
      <p:bldP spid="18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9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Specific Responsivity</a:t>
            </a: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5" name="Rectangle 7"/>
          <p:cNvSpPr>
            <a:spLocks noChangeArrowheads="1"/>
          </p:cNvSpPr>
          <p:nvPr/>
        </p:nvSpPr>
        <p:spPr bwMode="auto">
          <a:xfrm>
            <a:off x="228600" y="1447800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algn="l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sz="3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Order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and </a:t>
            </a:r>
            <a:r>
              <a:rPr lang="en-US" sz="3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timing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of intervention is crucial:</a:t>
            </a:r>
          </a:p>
          <a:p>
            <a:pPr marL="971550" lvl="1" indent="-514350" algn="l" fontAlgn="base">
              <a:spcBef>
                <a:spcPts val="18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Responsivity needs —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interfere with rehabilitation </a:t>
            </a:r>
          </a:p>
          <a:p>
            <a:pPr marL="971550" lvl="1" indent="-51435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Criminogenic needs —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cause or exacerbate crime</a:t>
            </a:r>
          </a:p>
          <a:p>
            <a:pPr marL="971550" lvl="1" indent="-51435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Maintenance needs —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degrade rehabilitation gains</a:t>
            </a:r>
          </a:p>
          <a:p>
            <a:pPr marL="971550" lvl="1" indent="-51435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Humanitarian needs —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cause distress </a:t>
            </a:r>
          </a:p>
          <a:p>
            <a:pPr marL="971550" lvl="1" indent="-514350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Restorative needs —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e.g., restitution, community svc.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9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Continuing-care plan to address unmet needs</a:t>
            </a:r>
          </a:p>
          <a:p>
            <a:pPr marL="341313" indent="-341313" fontAlgn="base">
              <a:spcBef>
                <a:spcPts val="24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r>
              <a:rPr lang="en-US" sz="29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Each phase advancement increases the odds of subsequent phase advancements</a:t>
            </a: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29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1313" indent="-341313" fontAlgn="base">
              <a:spcBef>
                <a:spcPts val="1200"/>
              </a:spcBef>
              <a:spcAft>
                <a:spcPct val="0"/>
              </a:spcAft>
              <a:buClr>
                <a:srgbClr val="FF0000"/>
              </a:buClr>
              <a:buFontTx/>
              <a:buChar char="•"/>
              <a:defRPr/>
            </a:pP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42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3" name="Rectangle 5"/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Case Planning</a:t>
            </a: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762000" y="19812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228600" y="2286000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Responsivity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62000" y="1981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219200" y="1600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66800" y="2743200"/>
            <a:ext cx="30480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2192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17776" y="1143000"/>
            <a:ext cx="3065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Type 1 Case (Dual Diagnosis)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 phases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724400" y="22098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114800" y="251460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724400" y="22098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181600" y="18288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953000" y="2971800"/>
            <a:ext cx="20574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181600" y="29718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3962400" y="20574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3962400" y="2655332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7162800" y="28956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>
            <a:off x="5257800" y="5029200"/>
            <a:ext cx="13716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407180" y="5373469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629400" y="5029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679757" y="4648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124199" y="4191000"/>
            <a:ext cx="317831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Vocational / educational counseling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Life skills training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Therapy / recovery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svcs</a:t>
            </a:r>
            <a:endParaRPr lang="en-US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Restitution; community svc; fees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HIV/STD prevention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Overdose prevention &amp; reversal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905000" y="5867400"/>
            <a:ext cx="4502180" cy="116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743878" y="58790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2514600" y="4560332"/>
            <a:ext cx="0" cy="10022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2514600" y="4560332"/>
            <a:ext cx="609600" cy="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2144" name="Straight Arrow Connector 432143"/>
          <p:cNvCxnSpPr/>
          <p:nvPr/>
        </p:nvCxnSpPr>
        <p:spPr bwMode="auto">
          <a:xfrm>
            <a:off x="914400" y="1600200"/>
            <a:ext cx="12192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3352800" y="1600200"/>
            <a:ext cx="46482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8077200" y="16002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8077200" y="27432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>
            <a:cxnSpLocks/>
          </p:cNvCxnSpPr>
          <p:nvPr/>
        </p:nvCxnSpPr>
        <p:spPr bwMode="auto">
          <a:xfrm flipH="1" flipV="1">
            <a:off x="4292867" y="4331368"/>
            <a:ext cx="3631933" cy="12032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flipH="1">
            <a:off x="1066800" y="4343400"/>
            <a:ext cx="19812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066800" y="43434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304800" y="3733800"/>
            <a:ext cx="1122423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– 24 mos.</a:t>
            </a:r>
          </a:p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 300 hrs.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6600" y="6197025"/>
            <a:ext cx="322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*Restorative justice interventions</a:t>
            </a:r>
          </a:p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**Humanitarian Needs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8336" y="556260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Continuing 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</a:p>
        </p:txBody>
      </p:sp>
      <p:cxnSp>
        <p:nvCxnSpPr>
          <p:cNvPr id="72" name="Straight Arrow Connector 71"/>
          <p:cNvCxnSpPr>
            <a:cxnSpLocks/>
          </p:cNvCxnSpPr>
          <p:nvPr/>
        </p:nvCxnSpPr>
        <p:spPr bwMode="auto">
          <a:xfrm flipH="1">
            <a:off x="7140714" y="4151531"/>
            <a:ext cx="22086" cy="1258669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8077200" y="3886200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172200" y="1752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Addiction treatment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Delinquent peer affiliations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Pro-social regimen; structure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Family crisis mgmt.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48400" y="343918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Pro-Social Habilitation: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Criminal thinking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Adaptive problem-solving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3600" y="1371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Stabilization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Housing assistance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Stabilize cravings, withdrawal,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anhedonia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Mental health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0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8" grpId="0"/>
      <p:bldP spid="11" grpId="0"/>
      <p:bldP spid="22" grpId="0"/>
      <p:bldP spid="24" grpId="0"/>
      <p:bldP spid="27" grpId="0"/>
      <p:bldP spid="44" grpId="0"/>
      <p:bldP spid="48" grpId="0"/>
      <p:bldP spid="49" grpId="0"/>
      <p:bldP spid="53" grpId="0"/>
      <p:bldP spid="88" grpId="0" animBg="1"/>
      <p:bldP spid="2" grpId="0"/>
      <p:bldP spid="46" grpId="0"/>
      <p:bldP spid="51" grpId="0"/>
      <p:bldP spid="52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762000" y="19812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228600" y="2286000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Responsivity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62000" y="1981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219200" y="1600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66800" y="2743200"/>
            <a:ext cx="30480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2192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1371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Stabilization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Housing assistance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Stabilize cravings, withdrawal,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anhedonia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Mental health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724400" y="22098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114800" y="251460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724400" y="22098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181600" y="18288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953000" y="2971800"/>
            <a:ext cx="20574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181600" y="29718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3962400" y="20574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172200" y="1752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Addiction treatment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Delinquent peer affiliations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Pro-social regimen; structure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Family crisis mgmt.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962400" y="2655332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7162800" y="28956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>
            <a:off x="5257800" y="5029200"/>
            <a:ext cx="13716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407180" y="5373469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629400" y="5029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679757" y="4648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905000" y="5867400"/>
            <a:ext cx="4502180" cy="116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743878" y="58790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2514600" y="4560332"/>
            <a:ext cx="0" cy="10022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2514600" y="4560332"/>
            <a:ext cx="609600" cy="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/>
          <p:cNvCxnSpPr>
            <a:cxnSpLocks/>
          </p:cNvCxnSpPr>
          <p:nvPr/>
        </p:nvCxnSpPr>
        <p:spPr bwMode="auto">
          <a:xfrm>
            <a:off x="8061325" y="1600200"/>
            <a:ext cx="15875" cy="6858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8077200" y="27432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>
            <a:cxnSpLocks/>
          </p:cNvCxnSpPr>
          <p:nvPr/>
        </p:nvCxnSpPr>
        <p:spPr bwMode="auto">
          <a:xfrm flipH="1">
            <a:off x="4343400" y="4343400"/>
            <a:ext cx="35814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flipH="1">
            <a:off x="1066800" y="4343400"/>
            <a:ext cx="19812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066800" y="43434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18336" y="556260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Continuing 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8400" y="343918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Pro-Social Habilitation: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Criminal thinking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Adaptive problem-solving</a:t>
            </a:r>
          </a:p>
        </p:txBody>
      </p:sp>
      <p:cxnSp>
        <p:nvCxnSpPr>
          <p:cNvPr id="72" name="Straight Arrow Connector 71"/>
          <p:cNvCxnSpPr>
            <a:cxnSpLocks/>
          </p:cNvCxnSpPr>
          <p:nvPr/>
        </p:nvCxnSpPr>
        <p:spPr bwMode="auto">
          <a:xfrm flipH="1">
            <a:off x="7140714" y="4151531"/>
            <a:ext cx="22086" cy="1258669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>
            <a:cxnSpLocks/>
          </p:cNvCxnSpPr>
          <p:nvPr/>
        </p:nvCxnSpPr>
        <p:spPr bwMode="auto">
          <a:xfrm>
            <a:off x="8061325" y="3922931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629400" y="1230868"/>
            <a:ext cx="2559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Type 2 Case (Addiction)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 phases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04800" y="3733800"/>
            <a:ext cx="112242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– 18 mos.</a:t>
            </a:r>
          </a:p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 200 hrs.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9CB91B-B1B2-4367-93DB-5912FC37D595}"/>
              </a:ext>
            </a:extLst>
          </p:cNvPr>
          <p:cNvSpPr txBox="1"/>
          <p:nvPr/>
        </p:nvSpPr>
        <p:spPr>
          <a:xfrm>
            <a:off x="3124199" y="4191000"/>
            <a:ext cx="317831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Vocational / educational counseling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Life skills training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Therapy / recovery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svcs</a:t>
            </a:r>
            <a:endParaRPr lang="en-US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Restitution; community svc; fees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HIV/STD prevention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Overdose prevention &amp; reversal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8047497-03D5-4949-8670-4325DEB49AD3}"/>
              </a:ext>
            </a:extLst>
          </p:cNvPr>
          <p:cNvSpPr txBox="1"/>
          <p:nvPr/>
        </p:nvSpPr>
        <p:spPr>
          <a:xfrm>
            <a:off x="3276600" y="6197025"/>
            <a:ext cx="322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*Restorative justice interventions</a:t>
            </a:r>
          </a:p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**Humanitarian Needs</a:t>
            </a:r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29DF1B9B-3D59-4443-A39B-96B1647AE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Case Planning</a:t>
            </a:r>
          </a:p>
        </p:txBody>
      </p:sp>
    </p:spTree>
    <p:extLst>
      <p:ext uri="{BB962C8B-B14F-4D97-AF65-F5344CB8AC3E}">
        <p14:creationId xmlns:p14="http://schemas.microsoft.com/office/powerpoint/2010/main" val="427507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2400"/>
            <a:ext cx="8686800" cy="914400"/>
          </a:xfrm>
          <a:prstGeom prst="rect">
            <a:avLst/>
          </a:prstGeom>
          <a:solidFill>
            <a:srgbClr val="D9C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8158163" y="952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061325" y="1905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762000" y="19812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228600" y="2286000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Responsivity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62000" y="1981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219200" y="1600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66800" y="2743200"/>
            <a:ext cx="30480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2192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1371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Stabilization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Housing assistance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Stabilize cravings, withdrawal,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anhedonia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Mental health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724400" y="2209800"/>
            <a:ext cx="14478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114800" y="251460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724400" y="22098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181600" y="18288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953000" y="2971800"/>
            <a:ext cx="20574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181600" y="29718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3962400" y="20574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172200" y="17526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Criminogenic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Addiction treatment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Delinquent peer affiliations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Pro-social regimen; structure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Family crisis mgmt.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962400" y="2655332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7162800" y="2895600"/>
            <a:ext cx="0" cy="53340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>
            <a:off x="5257800" y="5029200"/>
            <a:ext cx="1371600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407180" y="5373469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Needs?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629400" y="5029200"/>
            <a:ext cx="0" cy="38100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679757" y="4648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yes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905000" y="5867400"/>
            <a:ext cx="4502180" cy="116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743878" y="58790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no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2514600" y="4560332"/>
            <a:ext cx="0" cy="1002268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2514600" y="4560332"/>
            <a:ext cx="609600" cy="0"/>
          </a:xfrm>
          <a:prstGeom prst="lin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Arrow Connector 75"/>
          <p:cNvCxnSpPr>
            <a:cxnSpLocks/>
          </p:cNvCxnSpPr>
          <p:nvPr/>
        </p:nvCxnSpPr>
        <p:spPr bwMode="auto">
          <a:xfrm flipH="1">
            <a:off x="4267200" y="4343400"/>
            <a:ext cx="3890964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flipH="1">
            <a:off x="1066800" y="4343400"/>
            <a:ext cx="1981200" cy="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066800" y="43434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18336" y="556260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Continuing </a:t>
            </a:r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8400" y="343918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Pro-Social Habilitation: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Criminal thinking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Adaptive problem-solving</a:t>
            </a:r>
          </a:p>
        </p:txBody>
      </p:sp>
      <p:cxnSp>
        <p:nvCxnSpPr>
          <p:cNvPr id="72" name="Straight Arrow Connector 71"/>
          <p:cNvCxnSpPr>
            <a:cxnSpLocks/>
          </p:cNvCxnSpPr>
          <p:nvPr/>
        </p:nvCxnSpPr>
        <p:spPr bwMode="auto">
          <a:xfrm flipH="1">
            <a:off x="7140714" y="4151531"/>
            <a:ext cx="22086" cy="1258669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>
            <a:cxnSpLocks/>
          </p:cNvCxnSpPr>
          <p:nvPr/>
        </p:nvCxnSpPr>
        <p:spPr bwMode="auto">
          <a:xfrm>
            <a:off x="8229600" y="4114800"/>
            <a:ext cx="0" cy="3048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7162800" y="2858869"/>
            <a:ext cx="2438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Type 3 (Socialized)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 phases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04800" y="3733800"/>
            <a:ext cx="931665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12 mos.</a:t>
            </a:r>
          </a:p>
          <a:p>
            <a:r>
              <a:rPr lang="en-US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150 hrs.</a:t>
            </a: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 bwMode="auto">
          <a:xfrm>
            <a:off x="8229600" y="3429000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65B1CBE-EECE-4C68-804E-CB0C8E2A3485}"/>
              </a:ext>
            </a:extLst>
          </p:cNvPr>
          <p:cNvSpPr txBox="1"/>
          <p:nvPr/>
        </p:nvSpPr>
        <p:spPr>
          <a:xfrm>
            <a:off x="3124199" y="4191000"/>
            <a:ext cx="317831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Vocational / educational counseling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Life skills training </a:t>
            </a:r>
          </a:p>
          <a:p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Therapy / recovery </a:t>
            </a:r>
            <a:r>
              <a:rPr lang="en-US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svcs</a:t>
            </a:r>
            <a:endParaRPr lang="en-US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Restitution; community svc; fees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HIV/STD prevention</a:t>
            </a:r>
          </a:p>
          <a:p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Overdose prevention &amp; reversal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D786943-693E-4C7E-AE73-2AD607DEB799}"/>
              </a:ext>
            </a:extLst>
          </p:cNvPr>
          <p:cNvSpPr txBox="1"/>
          <p:nvPr/>
        </p:nvSpPr>
        <p:spPr>
          <a:xfrm>
            <a:off x="3276600" y="6197025"/>
            <a:ext cx="322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*Restorative justice interventions</a:t>
            </a:r>
          </a:p>
          <a:p>
            <a:r>
              <a:rPr lang="en-US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**Humanitarian Needs</a:t>
            </a:r>
          </a:p>
        </p:txBody>
      </p:sp>
      <p:sp>
        <p:nvSpPr>
          <p:cNvPr id="57" name="Rectangle 5">
            <a:extLst>
              <a:ext uri="{FF2B5EF4-FFF2-40B4-BE49-F238E27FC236}">
                <a16:creationId xmlns:a16="http://schemas.microsoft.com/office/drawing/2014/main" id="{5E2F4AE8-0FA9-43A3-B85E-E118C96AF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86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0032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Case Planning</a:t>
            </a:r>
          </a:p>
        </p:txBody>
      </p:sp>
    </p:spTree>
    <p:extLst>
      <p:ext uri="{BB962C8B-B14F-4D97-AF65-F5344CB8AC3E}">
        <p14:creationId xmlns:p14="http://schemas.microsoft.com/office/powerpoint/2010/main" val="26779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1295</Words>
  <Application>Microsoft Office PowerPoint</Application>
  <PresentationFormat>On-screen Show (4:3)</PresentationFormat>
  <Paragraphs>388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ashleyh</dc:creator>
  <cp:lastModifiedBy>Owner</cp:lastModifiedBy>
  <cp:revision>156</cp:revision>
  <dcterms:created xsi:type="dcterms:W3CDTF">2014-02-18T23:19:53Z</dcterms:created>
  <dcterms:modified xsi:type="dcterms:W3CDTF">2019-02-18T17:31:56Z</dcterms:modified>
</cp:coreProperties>
</file>