
<file path=[Content_Types].xml><?xml version="1.0" encoding="utf-8"?>
<Types xmlns="http://schemas.openxmlformats.org/package/2006/content-types">
  <Default Extension="emf" ContentType="image/x-emf"/>
  <Default Extension="jpeg" ContentType="image/jpeg"/>
  <Default Extension="jp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79" r:id="rId4"/>
    <p:sldId id="259" r:id="rId5"/>
    <p:sldId id="260" r:id="rId6"/>
    <p:sldId id="261" r:id="rId7"/>
    <p:sldId id="262" r:id="rId8"/>
    <p:sldId id="264" r:id="rId9"/>
    <p:sldId id="263" r:id="rId10"/>
    <p:sldId id="266" r:id="rId11"/>
    <p:sldId id="269" r:id="rId12"/>
    <p:sldId id="268" r:id="rId13"/>
    <p:sldId id="278" r:id="rId14"/>
    <p:sldId id="267" r:id="rId15"/>
    <p:sldId id="270" r:id="rId16"/>
    <p:sldId id="271" r:id="rId17"/>
    <p:sldId id="272" r:id="rId18"/>
    <p:sldId id="273" r:id="rId19"/>
    <p:sldId id="276" r:id="rId20"/>
    <p:sldId id="277"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97AF-6E33-4AF8-8D59-958394CF6B32}" type="datetimeFigureOut">
              <a:rPr lang="en-US" smtClean="0"/>
              <a:t>3/25/2019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CC228-C22C-4E77-9860-DF8935690728}" type="slidenum">
              <a:rPr lang="en-US" smtClean="0"/>
              <a:t>‹#›</a:t>
            </a:fld>
            <a:endParaRPr lang="en-US"/>
          </a:p>
        </p:txBody>
      </p:sp>
    </p:spTree>
    <p:extLst>
      <p:ext uri="{BB962C8B-B14F-4D97-AF65-F5344CB8AC3E}">
        <p14:creationId xmlns:p14="http://schemas.microsoft.com/office/powerpoint/2010/main" val="133197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1D320-9798-4222-AA51-5F49EA29AC4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8370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5FBFA-25EA-4229-9955-434B326768B0}" type="slidenum">
              <a:rPr lang="en-US" smtClean="0"/>
              <a:t>15</a:t>
            </a:fld>
            <a:endParaRPr lang="en-US"/>
          </a:p>
        </p:txBody>
      </p:sp>
    </p:spTree>
    <p:extLst>
      <p:ext uri="{BB962C8B-B14F-4D97-AF65-F5344CB8AC3E}">
        <p14:creationId xmlns:p14="http://schemas.microsoft.com/office/powerpoint/2010/main" val="131576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t>
            </a:r>
            <a:r>
              <a:rPr lang="en-US" dirty="0" err="1"/>
              <a:t>pictoral</a:t>
            </a:r>
            <a:r>
              <a:rPr lang="en-US" dirty="0"/>
              <a:t> – discuss</a:t>
            </a:r>
            <a:r>
              <a:rPr lang="en-US" baseline="0" dirty="0"/>
              <a:t> examples of Peers reaching out to Veterans in jails and development of specialized Veteran Dorms.  Also, talk about Peers advocating for community change (i.e., reaching out to communities to support development of courts, and advocating with local leaders and agencies regarding justice-involved issues like access to housing for justice-involved Veterans.</a:t>
            </a:r>
            <a:endParaRPr lang="en-US" dirty="0"/>
          </a:p>
        </p:txBody>
      </p:sp>
      <p:sp>
        <p:nvSpPr>
          <p:cNvPr id="4" name="Slide Number Placeholder 3"/>
          <p:cNvSpPr>
            <a:spLocks noGrp="1"/>
          </p:cNvSpPr>
          <p:nvPr>
            <p:ph type="sldNum" sz="quarter" idx="10"/>
          </p:nvPr>
        </p:nvSpPr>
        <p:spPr/>
        <p:txBody>
          <a:bodyPr/>
          <a:lstStyle/>
          <a:p>
            <a:fld id="{822B6971-029E-471E-8294-E79065B06FB7}" type="slidenum">
              <a:rPr lang="en-US" smtClean="0"/>
              <a:t>20</a:t>
            </a:fld>
            <a:endParaRPr lang="en-US"/>
          </a:p>
        </p:txBody>
      </p:sp>
    </p:spTree>
    <p:extLst>
      <p:ext uri="{BB962C8B-B14F-4D97-AF65-F5344CB8AC3E}">
        <p14:creationId xmlns:p14="http://schemas.microsoft.com/office/powerpoint/2010/main" val="709130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D4AB19-0852-4BFB-AF83-A85959A10212}" type="datetimeFigureOut">
              <a:rPr lang="en-US" smtClean="0"/>
              <a:t>3/25/2019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E35B57-C3B1-4378-98A0-63FFB97328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4AB19-0852-4BFB-AF83-A85959A1021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35B57-C3B1-4378-98A0-63FFB97328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4AB19-0852-4BFB-AF83-A85959A1021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35B57-C3B1-4378-98A0-63FFB97328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4AB19-0852-4BFB-AF83-A85959A1021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35B57-C3B1-4378-98A0-63FFB973282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D4AB19-0852-4BFB-AF83-A85959A1021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35B57-C3B1-4378-98A0-63FFB973282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4AB19-0852-4BFB-AF83-A85959A1021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35B57-C3B1-4378-98A0-63FFB973282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D4AB19-0852-4BFB-AF83-A85959A10212}"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35B57-C3B1-4378-98A0-63FFB97328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D4AB19-0852-4BFB-AF83-A85959A10212}"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35B57-C3B1-4378-98A0-63FFB973282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4AB19-0852-4BFB-AF83-A85959A10212}"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35B57-C3B1-4378-98A0-63FFB97328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8D4AB19-0852-4BFB-AF83-A85959A1021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35B57-C3B1-4378-98A0-63FFB97328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8D4AB19-0852-4BFB-AF83-A85959A10212}" type="datetimeFigureOut">
              <a:rPr lang="en-US" smtClean="0"/>
              <a:t>3/25/2019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E35B57-C3B1-4378-98A0-63FFB973282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D4AB19-0852-4BFB-AF83-A85959A10212}" type="datetimeFigureOut">
              <a:rPr lang="en-US" smtClean="0"/>
              <a:t>3/25/2019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E35B57-C3B1-4378-98A0-63FFB97328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milvetpeer.ne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khou.com/video/news/local/empowering-arms-vcamp/285-2648222?jwsource=cl" TargetMode="External"/><Relationship Id="rId2" Type="http://schemas.openxmlformats.org/officeDocument/2006/relationships/hyperlink" Target="http://www.mhahouston.org/veterans"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Role of Peer Mentors in Veterans Treatment Courts  </a:t>
            </a:r>
          </a:p>
        </p:txBody>
      </p:sp>
      <p:sp>
        <p:nvSpPr>
          <p:cNvPr id="3" name="Subtitle 2"/>
          <p:cNvSpPr>
            <a:spLocks noGrp="1"/>
          </p:cNvSpPr>
          <p:nvPr>
            <p:ph type="subTitle" idx="1"/>
          </p:nvPr>
        </p:nvSpPr>
        <p:spPr/>
        <p:txBody>
          <a:bodyPr>
            <a:normAutofit fontScale="92500" lnSpcReduction="20000"/>
          </a:bodyPr>
          <a:lstStyle/>
          <a:p>
            <a:r>
              <a:rPr lang="en-US" dirty="0"/>
              <a:t>T’Liza Kiel, M.A.</a:t>
            </a:r>
          </a:p>
          <a:p>
            <a:r>
              <a:rPr lang="en-US" dirty="0"/>
              <a:t>Director, Veterans Behavioral Health</a:t>
            </a:r>
          </a:p>
          <a:p>
            <a:r>
              <a:rPr lang="en-US" dirty="0"/>
              <a:t>Mental Health of America</a:t>
            </a:r>
          </a:p>
        </p:txBody>
      </p:sp>
    </p:spTree>
    <p:extLst>
      <p:ext uri="{BB962C8B-B14F-4D97-AF65-F5344CB8AC3E}">
        <p14:creationId xmlns:p14="http://schemas.microsoft.com/office/powerpoint/2010/main" val="19292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sz="2600" b="0" dirty="0"/>
              <a:t>Be supportive and helpful to other Veteran Mentors</a:t>
            </a:r>
          </a:p>
          <a:p>
            <a:pPr>
              <a:buFont typeface="Arial" panose="020B0604020202020204" pitchFamily="34" charset="0"/>
              <a:buChar char="•"/>
            </a:pPr>
            <a:r>
              <a:rPr lang="en-US" sz="2600" b="0" dirty="0"/>
              <a:t>Communicate and stay close to the Peer Service Coordinator (if they have one), and essential court staff</a:t>
            </a:r>
          </a:p>
          <a:p>
            <a:pPr>
              <a:buFont typeface="Arial" panose="020B0604020202020204" pitchFamily="34" charset="0"/>
              <a:buChar char="•"/>
            </a:pPr>
            <a:r>
              <a:rPr lang="en-US" sz="2600" b="0" dirty="0"/>
              <a:t>Without question, if a veteran is showing signs harming self or others, court staff and necessary individuals are to be informed immediately. </a:t>
            </a:r>
          </a:p>
          <a:p>
            <a:endParaRPr lang="en-US" dirty="0"/>
          </a:p>
        </p:txBody>
      </p:sp>
      <p:sp>
        <p:nvSpPr>
          <p:cNvPr id="2" name="Title 1"/>
          <p:cNvSpPr>
            <a:spLocks noGrp="1"/>
          </p:cNvSpPr>
          <p:nvPr>
            <p:ph type="title"/>
          </p:nvPr>
        </p:nvSpPr>
        <p:spPr/>
        <p:txBody>
          <a:bodyPr>
            <a:normAutofit fontScale="90000"/>
          </a:bodyPr>
          <a:lstStyle/>
          <a:p>
            <a:r>
              <a:rPr lang="en-US" dirty="0"/>
              <a:t>Duties and Responsibilities cont’d</a:t>
            </a:r>
          </a:p>
        </p:txBody>
      </p:sp>
    </p:spTree>
    <p:extLst>
      <p:ext uri="{BB962C8B-B14F-4D97-AF65-F5344CB8AC3E}">
        <p14:creationId xmlns:p14="http://schemas.microsoft.com/office/powerpoint/2010/main" val="22077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0" dirty="0"/>
              <a:t>Demographics, Race, LGBT, Branch of Service, Education</a:t>
            </a:r>
          </a:p>
          <a:p>
            <a:pPr>
              <a:buFont typeface="Arial" panose="020B0604020202020204" pitchFamily="34" charset="0"/>
              <a:buChar char="•"/>
            </a:pPr>
            <a:r>
              <a:rPr lang="en-US" sz="2400" b="0" dirty="0"/>
              <a:t>When are you ready to be a mentor?</a:t>
            </a:r>
          </a:p>
          <a:p>
            <a:pPr>
              <a:buFont typeface="Arial" panose="020B0604020202020204" pitchFamily="34" charset="0"/>
              <a:buChar char="•"/>
            </a:pPr>
            <a:r>
              <a:rPr lang="en-US" sz="2400" b="0" dirty="0"/>
              <a:t>Graduates as Mentors- Pros and Cons</a:t>
            </a:r>
          </a:p>
          <a:p>
            <a:pPr>
              <a:buFont typeface="Arial" panose="020B0604020202020204" pitchFamily="34" charset="0"/>
              <a:buChar char="•"/>
            </a:pPr>
            <a:r>
              <a:rPr lang="en-US" sz="2400" b="0" dirty="0"/>
              <a:t>Military and Life Experience</a:t>
            </a:r>
          </a:p>
          <a:p>
            <a:pPr>
              <a:buFont typeface="Arial" panose="020B0604020202020204" pitchFamily="34" charset="0"/>
              <a:buChar char="•"/>
            </a:pPr>
            <a:r>
              <a:rPr lang="en-US" sz="2400" b="0" dirty="0"/>
              <a:t>Stigma of Combat vs Non Combat Relatability</a:t>
            </a:r>
          </a:p>
          <a:p>
            <a:pPr>
              <a:buFont typeface="Arial" panose="020B0604020202020204" pitchFamily="34" charset="0"/>
              <a:buChar char="•"/>
            </a:pPr>
            <a:r>
              <a:rPr lang="en-US" sz="2400" b="0" dirty="0"/>
              <a:t>Ratio of Mentor to Mentee</a:t>
            </a:r>
          </a:p>
        </p:txBody>
      </p:sp>
      <p:sp>
        <p:nvSpPr>
          <p:cNvPr id="2" name="Title 1"/>
          <p:cNvSpPr>
            <a:spLocks noGrp="1"/>
          </p:cNvSpPr>
          <p:nvPr>
            <p:ph type="title"/>
          </p:nvPr>
        </p:nvSpPr>
        <p:spPr/>
        <p:txBody>
          <a:bodyPr/>
          <a:lstStyle/>
          <a:p>
            <a:r>
              <a:rPr lang="en-US" dirty="0"/>
              <a:t>Mentor Diversity</a:t>
            </a:r>
          </a:p>
        </p:txBody>
      </p:sp>
    </p:spTree>
    <p:extLst>
      <p:ext uri="{BB962C8B-B14F-4D97-AF65-F5344CB8AC3E}">
        <p14:creationId xmlns:p14="http://schemas.microsoft.com/office/powerpoint/2010/main" val="338938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a:buFont typeface="Arial" panose="020B0604020202020204" pitchFamily="34" charset="0"/>
              <a:buChar char="•"/>
            </a:pPr>
            <a:r>
              <a:rPr lang="en-US" sz="2000" b="0" dirty="0"/>
              <a:t>Knowledge &amp; Experience, Branch of Service, Combat Experience, Age, Gender, Active duty/Reserve/National Guard</a:t>
            </a:r>
          </a:p>
          <a:p>
            <a:pPr>
              <a:buFont typeface="Arial" panose="020B0604020202020204" pitchFamily="34" charset="0"/>
              <a:buChar char="•"/>
            </a:pPr>
            <a:r>
              <a:rPr lang="en-US" sz="2000" b="0" dirty="0"/>
              <a:t>Criminal history</a:t>
            </a:r>
          </a:p>
          <a:p>
            <a:pPr>
              <a:buFont typeface="Arial" panose="020B0604020202020204" pitchFamily="34" charset="0"/>
              <a:buChar char="•"/>
            </a:pPr>
            <a:r>
              <a:rPr lang="en-US" sz="2000" b="0" dirty="0"/>
              <a:t>Temperament</a:t>
            </a:r>
          </a:p>
          <a:p>
            <a:pPr>
              <a:buFont typeface="Arial" panose="020B0604020202020204" pitchFamily="34" charset="0"/>
              <a:buChar char="•"/>
            </a:pPr>
            <a:r>
              <a:rPr lang="en-US" sz="2000" b="0" dirty="0"/>
              <a:t>Untreated Combat Mental Illness</a:t>
            </a:r>
          </a:p>
          <a:p>
            <a:pPr>
              <a:buFont typeface="Arial" panose="020B0604020202020204" pitchFamily="34" charset="0"/>
              <a:buChar char="•"/>
            </a:pPr>
            <a:r>
              <a:rPr lang="en-US" sz="2000" b="0" dirty="0"/>
              <a:t>Commitment to program</a:t>
            </a:r>
          </a:p>
          <a:p>
            <a:pPr>
              <a:buFont typeface="Arial" panose="020B0604020202020204" pitchFamily="34" charset="0"/>
              <a:buChar char="•"/>
            </a:pPr>
            <a:r>
              <a:rPr lang="en-US" sz="2000" b="0" dirty="0"/>
              <a:t>Willingness to be open</a:t>
            </a:r>
          </a:p>
          <a:p>
            <a:pPr>
              <a:buFont typeface="Arial" panose="020B0604020202020204" pitchFamily="34" charset="0"/>
              <a:buChar char="•"/>
            </a:pPr>
            <a:r>
              <a:rPr lang="en-US" sz="2000" b="0" dirty="0"/>
              <a:t>Effective communicator</a:t>
            </a:r>
          </a:p>
          <a:p>
            <a:pPr>
              <a:buFont typeface="Arial" panose="020B0604020202020204" pitchFamily="34" charset="0"/>
              <a:buChar char="•"/>
            </a:pPr>
            <a:r>
              <a:rPr lang="en-US" sz="2000" b="0" dirty="0"/>
              <a:t>Avoid Barracks Lawyers</a:t>
            </a:r>
          </a:p>
          <a:p>
            <a:pPr>
              <a:buFont typeface="Arial" panose="020B0604020202020204" pitchFamily="34" charset="0"/>
              <a:buChar char="•"/>
            </a:pPr>
            <a:r>
              <a:rPr lang="en-US" sz="2000" b="0" dirty="0"/>
              <a:t>Military Cultural Competency</a:t>
            </a:r>
          </a:p>
          <a:p>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The best Mentor qualities include:</a:t>
            </a:r>
          </a:p>
          <a:p>
            <a:pPr marL="0" indent="0">
              <a:buNone/>
            </a:pPr>
            <a:r>
              <a:rPr lang="en-US" dirty="0"/>
              <a:t>Mindful Listener</a:t>
            </a:r>
          </a:p>
          <a:p>
            <a:pPr marL="0" indent="0">
              <a:buNone/>
            </a:pPr>
            <a:r>
              <a:rPr lang="en-US" dirty="0"/>
              <a:t>Empathetic</a:t>
            </a:r>
          </a:p>
          <a:p>
            <a:pPr marL="0" indent="0">
              <a:buNone/>
            </a:pPr>
            <a:r>
              <a:rPr lang="en-US" dirty="0"/>
              <a:t>Nurturing</a:t>
            </a:r>
          </a:p>
          <a:p>
            <a:pPr marL="0" indent="0">
              <a:buNone/>
            </a:pPr>
            <a:r>
              <a:rPr lang="en-US" dirty="0"/>
              <a:t>Trustworthy</a:t>
            </a:r>
          </a:p>
          <a:p>
            <a:pPr marL="0" indent="0">
              <a:buNone/>
            </a:pPr>
            <a:r>
              <a:rPr lang="en-US" dirty="0"/>
              <a:t>Observant</a:t>
            </a:r>
          </a:p>
          <a:p>
            <a:pPr marL="0" indent="0">
              <a:buNone/>
            </a:pPr>
            <a:r>
              <a:rPr lang="en-US" dirty="0"/>
              <a:t>Respectful</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What to look for in a potential mentor</a:t>
            </a:r>
          </a:p>
        </p:txBody>
      </p:sp>
    </p:spTree>
    <p:extLst>
      <p:ext uri="{BB962C8B-B14F-4D97-AF65-F5344CB8AC3E}">
        <p14:creationId xmlns:p14="http://schemas.microsoft.com/office/powerpoint/2010/main" val="210189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E75B0-3C04-40FD-B2D0-445FEC126EEB}"/>
              </a:ext>
            </a:extLst>
          </p:cNvPr>
          <p:cNvSpPr>
            <a:spLocks noGrp="1"/>
          </p:cNvSpPr>
          <p:nvPr>
            <p:ph sz="half" idx="1"/>
          </p:nvPr>
        </p:nvSpPr>
        <p:spPr/>
        <p:txBody>
          <a:bodyPr/>
          <a:lstStyle/>
          <a:p>
            <a:r>
              <a:rPr lang="en-US" dirty="0"/>
              <a:t>Local Peer Service Coordinator or Peer court Coordinator </a:t>
            </a:r>
          </a:p>
          <a:p>
            <a:r>
              <a:rPr lang="en-US" dirty="0">
                <a:hlinkClick r:id="rId2"/>
              </a:rPr>
              <a:t>www.milvetpeer.net</a:t>
            </a:r>
            <a:endParaRPr lang="en-US" dirty="0"/>
          </a:p>
          <a:p>
            <a:r>
              <a:rPr lang="en-US" dirty="0"/>
              <a:t>State JIV Coordinator, Erin </a:t>
            </a:r>
            <a:r>
              <a:rPr lang="en-US" dirty="0" err="1"/>
              <a:t>McGAnn</a:t>
            </a:r>
            <a:r>
              <a:rPr lang="en-US" dirty="0"/>
              <a:t> </a:t>
            </a:r>
          </a:p>
        </p:txBody>
      </p:sp>
      <p:sp>
        <p:nvSpPr>
          <p:cNvPr id="3" name="Content Placeholder 2">
            <a:extLst>
              <a:ext uri="{FF2B5EF4-FFF2-40B4-BE49-F238E27FC236}">
                <a16:creationId xmlns:a16="http://schemas.microsoft.com/office/drawing/2014/main" id="{422F6669-1592-47AE-B739-710A0B63E088}"/>
              </a:ext>
            </a:extLst>
          </p:cNvPr>
          <p:cNvSpPr>
            <a:spLocks noGrp="1"/>
          </p:cNvSpPr>
          <p:nvPr>
            <p:ph sz="half" idx="2"/>
          </p:nvPr>
        </p:nvSpPr>
        <p:spPr/>
        <p:txBody>
          <a:bodyPr/>
          <a:lstStyle/>
          <a:p>
            <a:r>
              <a:rPr lang="en-US" dirty="0"/>
              <a:t>Training your Peer Mentor Team</a:t>
            </a:r>
          </a:p>
          <a:p>
            <a:pPr lvl="1"/>
            <a:r>
              <a:rPr lang="en-US" dirty="0"/>
              <a:t>MVPN Basic Training </a:t>
            </a:r>
          </a:p>
          <a:p>
            <a:pPr lvl="1"/>
            <a:r>
              <a:rPr lang="en-US" dirty="0"/>
              <a:t>VCAMP</a:t>
            </a:r>
          </a:p>
          <a:p>
            <a:pPr lvl="1"/>
            <a:r>
              <a:rPr lang="en-US" dirty="0"/>
              <a:t>Justice 4 Vets:  Mentor Bootcamp</a:t>
            </a:r>
          </a:p>
        </p:txBody>
      </p:sp>
      <p:sp>
        <p:nvSpPr>
          <p:cNvPr id="4" name="Title 3">
            <a:extLst>
              <a:ext uri="{FF2B5EF4-FFF2-40B4-BE49-F238E27FC236}">
                <a16:creationId xmlns:a16="http://schemas.microsoft.com/office/drawing/2014/main" id="{1841BEE8-72B9-4E5C-AA93-17C838454567}"/>
              </a:ext>
            </a:extLst>
          </p:cNvPr>
          <p:cNvSpPr>
            <a:spLocks noGrp="1"/>
          </p:cNvSpPr>
          <p:nvPr>
            <p:ph type="title"/>
          </p:nvPr>
        </p:nvSpPr>
        <p:spPr/>
        <p:txBody>
          <a:bodyPr>
            <a:normAutofit fontScale="90000"/>
          </a:bodyPr>
          <a:lstStyle/>
          <a:p>
            <a:r>
              <a:rPr lang="en-US" dirty="0"/>
              <a:t>Vetting the best VTC Peer Mentors </a:t>
            </a:r>
          </a:p>
        </p:txBody>
      </p:sp>
    </p:spTree>
    <p:extLst>
      <p:ext uri="{BB962C8B-B14F-4D97-AF65-F5344CB8AC3E}">
        <p14:creationId xmlns:p14="http://schemas.microsoft.com/office/powerpoint/2010/main" val="426097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normAutofit/>
          </a:bodyPr>
          <a:lstStyle/>
          <a:p>
            <a:pPr>
              <a:buFont typeface="Arial" panose="020B0604020202020204" pitchFamily="34" charset="0"/>
              <a:buChar char="•"/>
            </a:pPr>
            <a:r>
              <a:rPr lang="en-US" sz="2400" b="0" dirty="0"/>
              <a:t>The Mentor Coordinator is the key to success of the program</a:t>
            </a:r>
          </a:p>
          <a:p>
            <a:pPr>
              <a:buFont typeface="Arial" panose="020B0604020202020204" pitchFamily="34" charset="0"/>
              <a:buChar char="•"/>
            </a:pPr>
            <a:r>
              <a:rPr lang="en-US" sz="2400" b="0" dirty="0"/>
              <a:t>Recruit volunteer Veteran mentors</a:t>
            </a:r>
          </a:p>
          <a:p>
            <a:pPr>
              <a:buFont typeface="Arial" panose="020B0604020202020204" pitchFamily="34" charset="0"/>
              <a:buChar char="•"/>
            </a:pPr>
            <a:r>
              <a:rPr lang="en-US" sz="2400" b="0" dirty="0"/>
              <a:t>Assist in their retention</a:t>
            </a:r>
          </a:p>
          <a:p>
            <a:pPr>
              <a:buFont typeface="Arial" panose="020B0604020202020204" pitchFamily="34" charset="0"/>
              <a:buChar char="•"/>
            </a:pPr>
            <a:r>
              <a:rPr lang="en-US" sz="2400" b="0" dirty="0"/>
              <a:t>Organize and conduct their training</a:t>
            </a:r>
          </a:p>
          <a:p>
            <a:pPr>
              <a:buFont typeface="Arial" panose="020B0604020202020204" pitchFamily="34" charset="0"/>
              <a:buChar char="•"/>
            </a:pPr>
            <a:r>
              <a:rPr lang="en-US" sz="2400" b="0" dirty="0"/>
              <a:t>Supervise the mentoring team and ensure equal balance of mentees</a:t>
            </a:r>
          </a:p>
          <a:p>
            <a:pPr>
              <a:buFont typeface="Arial" panose="020B0604020202020204" pitchFamily="34" charset="0"/>
              <a:buChar char="•"/>
            </a:pPr>
            <a:r>
              <a:rPr lang="en-US" sz="2400" b="0" dirty="0"/>
              <a:t>Sustain and evolve the Veteran Mentor Program</a:t>
            </a:r>
          </a:p>
          <a:p>
            <a:pPr>
              <a:buFont typeface="Arial" panose="020B0604020202020204" pitchFamily="34" charset="0"/>
              <a:buChar char="•"/>
            </a:pPr>
            <a:r>
              <a:rPr lang="en-US" sz="2400" b="0" dirty="0"/>
              <a:t>Maintain records and date of vet court interactions</a:t>
            </a:r>
          </a:p>
          <a:p>
            <a:endParaRPr lang="en-US" dirty="0"/>
          </a:p>
        </p:txBody>
      </p:sp>
      <p:sp>
        <p:nvSpPr>
          <p:cNvPr id="2" name="Title 1"/>
          <p:cNvSpPr>
            <a:spLocks noGrp="1"/>
          </p:cNvSpPr>
          <p:nvPr>
            <p:ph type="title"/>
          </p:nvPr>
        </p:nvSpPr>
        <p:spPr/>
        <p:txBody>
          <a:bodyPr>
            <a:normAutofit fontScale="90000"/>
          </a:bodyPr>
          <a:lstStyle/>
          <a:p>
            <a:r>
              <a:rPr lang="en-US" dirty="0"/>
              <a:t>Mentor Coordinator Responsibilities</a:t>
            </a:r>
          </a:p>
        </p:txBody>
      </p:sp>
    </p:spTree>
    <p:extLst>
      <p:ext uri="{BB962C8B-B14F-4D97-AF65-F5344CB8AC3E}">
        <p14:creationId xmlns:p14="http://schemas.microsoft.com/office/powerpoint/2010/main" val="293902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7756"/>
          </a:xfrm>
        </p:spPr>
        <p:txBody>
          <a:bodyPr>
            <a:normAutofit/>
          </a:bodyPr>
          <a:lstStyle/>
          <a:p>
            <a:r>
              <a:rPr lang="en-US" sz="3600" dirty="0"/>
              <a:t>Models of Peer Mentorship in Texas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812" y="2514600"/>
            <a:ext cx="1398375" cy="161242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97861"/>
            <a:ext cx="7086600" cy="606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69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2753701"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MVPN Core Peer Mentor Training</a:t>
            </a:r>
          </a:p>
        </p:txBody>
      </p:sp>
      <p:sp>
        <p:nvSpPr>
          <p:cNvPr id="4" name="TextBox 3"/>
          <p:cNvSpPr txBox="1"/>
          <p:nvPr/>
        </p:nvSpPr>
        <p:spPr>
          <a:xfrm>
            <a:off x="3657600" y="1143000"/>
            <a:ext cx="5486400" cy="3785652"/>
          </a:xfrm>
          <a:prstGeom prst="rect">
            <a:avLst/>
          </a:prstGeom>
          <a:noFill/>
        </p:spPr>
        <p:txBody>
          <a:bodyPr wrap="square" rtlCol="0">
            <a:spAutoFit/>
          </a:bodyPr>
          <a:lstStyle/>
          <a:p>
            <a:r>
              <a:rPr lang="en-US" sz="2000" dirty="0"/>
              <a:t>Phase 1</a:t>
            </a:r>
          </a:p>
          <a:p>
            <a:pPr marL="285750" indent="-285750">
              <a:buFont typeface="Arial" panose="020B0604020202020204" pitchFamily="34" charset="0"/>
              <a:buChar char="•"/>
            </a:pPr>
            <a:r>
              <a:rPr lang="en-US" sz="2000" dirty="0"/>
              <a:t>Peer Support Fundamentals</a:t>
            </a:r>
          </a:p>
          <a:p>
            <a:pPr marL="285750" indent="-285750">
              <a:buFont typeface="Arial" panose="020B0604020202020204" pitchFamily="34" charset="0"/>
              <a:buChar char="•"/>
            </a:pPr>
            <a:r>
              <a:rPr lang="en-US" sz="2000" dirty="0"/>
              <a:t>Military Culture</a:t>
            </a:r>
          </a:p>
          <a:p>
            <a:pPr marL="285750" indent="-285750">
              <a:buFont typeface="Arial" panose="020B0604020202020204" pitchFamily="34" charset="0"/>
              <a:buChar char="•"/>
            </a:pPr>
            <a:r>
              <a:rPr lang="en-US" sz="2000" dirty="0"/>
              <a:t>Suicide Awareness</a:t>
            </a:r>
          </a:p>
          <a:p>
            <a:pPr marL="285750" indent="-285750">
              <a:buFont typeface="Arial" panose="020B0604020202020204" pitchFamily="34" charset="0"/>
              <a:buChar char="•"/>
            </a:pPr>
            <a:r>
              <a:rPr lang="en-US" sz="2000" dirty="0"/>
              <a:t>Peer Ethics</a:t>
            </a:r>
          </a:p>
          <a:p>
            <a:pPr marL="285750" indent="-285750">
              <a:buFont typeface="Arial" panose="020B0604020202020204" pitchFamily="34" charset="0"/>
              <a:buChar char="•"/>
            </a:pPr>
            <a:r>
              <a:rPr lang="en-US" sz="2000" dirty="0"/>
              <a:t>Support Opportunities</a:t>
            </a:r>
          </a:p>
          <a:p>
            <a:pPr marL="285750" indent="-285750">
              <a:buFont typeface="Arial" panose="020B0604020202020204" pitchFamily="34" charset="0"/>
              <a:buChar char="•"/>
            </a:pPr>
            <a:endParaRPr lang="en-US" sz="2000" dirty="0"/>
          </a:p>
          <a:p>
            <a:r>
              <a:rPr lang="en-US" sz="2000" dirty="0"/>
              <a:t>Phase 2</a:t>
            </a:r>
          </a:p>
          <a:p>
            <a:pPr marL="285750" indent="-285750">
              <a:buFont typeface="Arial" panose="020B0604020202020204" pitchFamily="34" charset="0"/>
              <a:buChar char="•"/>
            </a:pPr>
            <a:r>
              <a:rPr lang="en-US" sz="2000" dirty="0"/>
              <a:t>Depression Awareness</a:t>
            </a:r>
          </a:p>
          <a:p>
            <a:pPr marL="285750" indent="-285750">
              <a:buFont typeface="Arial" panose="020B0604020202020204" pitchFamily="34" charset="0"/>
              <a:buChar char="•"/>
            </a:pPr>
            <a:r>
              <a:rPr lang="en-US" sz="2000" dirty="0"/>
              <a:t>Addictive Behaviors</a:t>
            </a:r>
          </a:p>
          <a:p>
            <a:pPr marL="285750" indent="-285750">
              <a:buFont typeface="Arial" panose="020B0604020202020204" pitchFamily="34" charset="0"/>
              <a:buChar char="•"/>
            </a:pPr>
            <a:r>
              <a:rPr lang="en-US" sz="2000" dirty="0"/>
              <a:t>Stress Management</a:t>
            </a:r>
          </a:p>
          <a:p>
            <a:pPr marL="285750" indent="-285750">
              <a:buFont typeface="Arial" panose="020B0604020202020204" pitchFamily="34" charset="0"/>
              <a:buChar char="•"/>
            </a:pPr>
            <a:r>
              <a:rPr lang="en-US" sz="2000" dirty="0"/>
              <a:t>The MVPN SMART Tool</a:t>
            </a:r>
          </a:p>
        </p:txBody>
      </p:sp>
    </p:spTree>
    <p:extLst>
      <p:ext uri="{BB962C8B-B14F-4D97-AF65-F5344CB8AC3E}">
        <p14:creationId xmlns:p14="http://schemas.microsoft.com/office/powerpoint/2010/main" val="102893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819048" cy="28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VCAMP</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15525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533400"/>
            <a:ext cx="5486400" cy="4293483"/>
          </a:xfrm>
          <a:prstGeom prst="rect">
            <a:avLst/>
          </a:prstGeom>
          <a:noFill/>
        </p:spPr>
        <p:txBody>
          <a:bodyPr wrap="square" rtlCol="0">
            <a:spAutoFit/>
          </a:bodyPr>
          <a:lstStyle/>
          <a:p>
            <a:r>
              <a:rPr lang="en-US" sz="2100" dirty="0"/>
              <a:t>The purpose of this three-day training is to certify  Veterans to be volunteer Veteran Court Mentors and provide each individual with the behavioral health education, innovative tools and technical assistance to develop their own local Mentoring Programs and increase capacity within an existing Veterans treatment court serving Justice- Involved Veterans. Trainings are provided in areas of suicide prevention and intervention, strategic planning, family resiliency, substance abuse, domestic violence awareness, resource coordination, mindfulness and more.</a:t>
            </a:r>
          </a:p>
        </p:txBody>
      </p:sp>
    </p:spTree>
    <p:extLst>
      <p:ext uri="{BB962C8B-B14F-4D97-AF65-F5344CB8AC3E}">
        <p14:creationId xmlns:p14="http://schemas.microsoft.com/office/powerpoint/2010/main" val="14380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724400" cy="137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VCAMP</a:t>
            </a:r>
          </a:p>
        </p:txBody>
      </p:sp>
      <p:sp>
        <p:nvSpPr>
          <p:cNvPr id="5" name="Rectangle 4"/>
          <p:cNvSpPr/>
          <p:nvPr/>
        </p:nvSpPr>
        <p:spPr>
          <a:xfrm>
            <a:off x="5181600" y="914400"/>
            <a:ext cx="5029200" cy="3970318"/>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Family Resiliency Training</a:t>
            </a:r>
          </a:p>
          <a:p>
            <a:pPr marL="285750" indent="-285750">
              <a:buFont typeface="Arial" panose="020B0604020202020204" pitchFamily="34" charset="0"/>
              <a:buChar char="•"/>
            </a:pPr>
            <a:r>
              <a:rPr lang="en-US" dirty="0"/>
              <a:t>Personal and Community</a:t>
            </a:r>
          </a:p>
          <a:p>
            <a:pPr marL="285750" indent="-285750">
              <a:buFont typeface="Arial" panose="020B0604020202020204" pitchFamily="34" charset="0"/>
              <a:buChar char="•"/>
            </a:pPr>
            <a:r>
              <a:rPr lang="en-US" dirty="0"/>
              <a:t>Networking</a:t>
            </a:r>
          </a:p>
          <a:p>
            <a:pPr marL="285750" indent="-285750">
              <a:buFont typeface="Arial" panose="020B0604020202020204" pitchFamily="34" charset="0"/>
              <a:buChar char="•"/>
            </a:pPr>
            <a:r>
              <a:rPr lang="en-US" dirty="0"/>
              <a:t>Suicide Prevention</a:t>
            </a:r>
          </a:p>
          <a:p>
            <a:pPr marL="285750" indent="-285750">
              <a:buFont typeface="Arial" panose="020B0604020202020204" pitchFamily="34" charset="0"/>
              <a:buChar char="•"/>
            </a:pPr>
            <a:r>
              <a:rPr lang="en-US" dirty="0"/>
              <a:t>PTSD &amp; TBI</a:t>
            </a:r>
          </a:p>
          <a:p>
            <a:pPr marL="285750" indent="-285750">
              <a:buFont typeface="Arial" panose="020B0604020202020204" pitchFamily="34" charset="0"/>
              <a:buChar char="•"/>
            </a:pPr>
            <a:r>
              <a:rPr lang="en-US" dirty="0"/>
              <a:t>Domestic Violence</a:t>
            </a:r>
          </a:p>
          <a:p>
            <a:pPr marL="285750" indent="-285750">
              <a:buFont typeface="Arial" panose="020B0604020202020204" pitchFamily="34" charset="0"/>
              <a:buChar char="•"/>
            </a:pPr>
            <a:r>
              <a:rPr lang="en-US" dirty="0"/>
              <a:t>Financial Habits</a:t>
            </a:r>
          </a:p>
          <a:p>
            <a:pPr marL="285750" indent="-285750">
              <a:buFont typeface="Arial" panose="020B0604020202020204" pitchFamily="34" charset="0"/>
              <a:buChar char="•"/>
            </a:pPr>
            <a:r>
              <a:rPr lang="en-US" dirty="0"/>
              <a:t>Family and Graduate Outreach</a:t>
            </a:r>
          </a:p>
          <a:p>
            <a:pPr marL="285750" indent="-285750">
              <a:buFont typeface="Arial" panose="020B0604020202020204" pitchFamily="34" charset="0"/>
              <a:buChar char="•"/>
            </a:pPr>
            <a:r>
              <a:rPr lang="en-US" dirty="0"/>
              <a:t>Social Work 101</a:t>
            </a:r>
          </a:p>
          <a:p>
            <a:pPr marL="285750" indent="-285750">
              <a:buFont typeface="Arial" panose="020B0604020202020204" pitchFamily="34" charset="0"/>
              <a:buChar char="•"/>
            </a:pPr>
            <a:r>
              <a:rPr lang="en-US" dirty="0"/>
              <a:t>Resource Coordination</a:t>
            </a:r>
          </a:p>
          <a:p>
            <a:pPr marL="285750" indent="-285750">
              <a:buFont typeface="Arial" panose="020B0604020202020204" pitchFamily="34" charset="0"/>
              <a:buChar char="•"/>
            </a:pPr>
            <a:r>
              <a:rPr lang="en-US" dirty="0"/>
              <a:t>Crisis Intervention</a:t>
            </a:r>
          </a:p>
          <a:p>
            <a:pPr marL="285750" indent="-285750">
              <a:buFont typeface="Arial" panose="020B0604020202020204" pitchFamily="34" charset="0"/>
              <a:buChar char="•"/>
            </a:pPr>
            <a:r>
              <a:rPr lang="en-US" dirty="0"/>
              <a:t>Professional Peer Support Coordination</a:t>
            </a:r>
          </a:p>
          <a:p>
            <a:pPr marL="285750" indent="-285750">
              <a:buFont typeface="Arial" panose="020B0604020202020204" pitchFamily="34" charset="0"/>
              <a:buChar char="•"/>
            </a:pPr>
            <a:r>
              <a:rPr lang="en-US" dirty="0"/>
              <a:t>Peer Support and Advocacy</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5105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267200"/>
            <a:ext cx="32575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56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5638800"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National Resources: Justiceforvets.org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4876800"/>
            <a:ext cx="2857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33488"/>
            <a:ext cx="3657600"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64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090172"/>
            <a:ext cx="4572000" cy="2677656"/>
          </a:xfrm>
          <a:prstGeom prst="rect">
            <a:avLst/>
          </a:prstGeom>
        </p:spPr>
        <p:txBody>
          <a:bodyPr>
            <a:spAutoFit/>
          </a:bodyPr>
          <a:lstStyle/>
          <a:p>
            <a:r>
              <a:rPr lang="en-US" sz="2800" dirty="0"/>
              <a:t>“As you grow older, you will discover that you have two hands — one for helping yourself, the other for helping others.” — Audrey Hepburn</a:t>
            </a:r>
          </a:p>
        </p:txBody>
      </p:sp>
    </p:spTree>
    <p:extLst>
      <p:ext uri="{BB962C8B-B14F-4D97-AF65-F5344CB8AC3E}">
        <p14:creationId xmlns:p14="http://schemas.microsoft.com/office/powerpoint/2010/main" val="323705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609600"/>
            <a:ext cx="7315200" cy="5486400"/>
          </a:xfrm>
        </p:spPr>
      </p:pic>
      <p:sp>
        <p:nvSpPr>
          <p:cNvPr id="2" name="Title 1"/>
          <p:cNvSpPr>
            <a:spLocks noGrp="1"/>
          </p:cNvSpPr>
          <p:nvPr>
            <p:ph type="title"/>
          </p:nvPr>
        </p:nvSpPr>
        <p:spPr/>
        <p:txBody>
          <a:bodyPr>
            <a:normAutofit/>
          </a:bodyPr>
          <a:lstStyle/>
          <a:p>
            <a:r>
              <a:rPr lang="en-US" sz="2000" dirty="0"/>
              <a:t>Future Directions for Peer Mentors- Beyond the Court</a:t>
            </a:r>
          </a:p>
        </p:txBody>
      </p:sp>
    </p:spTree>
    <p:extLst>
      <p:ext uri="{BB962C8B-B14F-4D97-AF65-F5344CB8AC3E}">
        <p14:creationId xmlns:p14="http://schemas.microsoft.com/office/powerpoint/2010/main" val="272803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D2932-28F0-488B-B694-985EDC79FF22}"/>
              </a:ext>
            </a:extLst>
          </p:cNvPr>
          <p:cNvSpPr>
            <a:spLocks noGrp="1"/>
          </p:cNvSpPr>
          <p:nvPr>
            <p:ph type="title"/>
          </p:nvPr>
        </p:nvSpPr>
        <p:spPr>
          <a:xfrm>
            <a:off x="533400" y="762000"/>
            <a:ext cx="8229600" cy="1143000"/>
          </a:xfrm>
        </p:spPr>
        <p:txBody>
          <a:bodyPr>
            <a:noAutofit/>
          </a:bodyPr>
          <a:lstStyle/>
          <a:p>
            <a:r>
              <a:rPr lang="en-US" sz="1400" dirty="0">
                <a:effectLst/>
              </a:rPr>
              <a:t>VETERANS TREATMENT COURT</a:t>
            </a:r>
            <a:br>
              <a:rPr lang="en-US" sz="1400" dirty="0">
                <a:effectLst/>
              </a:rPr>
            </a:br>
            <a:r>
              <a:rPr lang="en-US" sz="1400" b="0" dirty="0">
                <a:effectLst/>
              </a:rPr>
              <a:t>Veterans Treatment Court was created in Texas in 2009 and is a second chance for Veterans entering the criminal justice system. One of the programs that has resulted from the Court is the Veterans Court Advocacy and Mentoring Program (VCAMP). VCAMP is a peer to peer mentoring program of Veterans Serving Veterans, and the results have changed lives. For more information on VCAMP and the Veterans Treatment Courts, visit </a:t>
            </a:r>
            <a:r>
              <a:rPr lang="en-US" sz="1400" b="0" dirty="0">
                <a:effectLst/>
                <a:hlinkClick r:id="rId2"/>
              </a:rPr>
              <a:t>Mental Health America of Houston</a:t>
            </a:r>
            <a:br>
              <a:rPr lang="en-US" sz="1400" b="0" dirty="0">
                <a:effectLst/>
              </a:rPr>
            </a:br>
            <a:endParaRPr lang="en-US" sz="1400" dirty="0"/>
          </a:p>
        </p:txBody>
      </p:sp>
      <p:pic>
        <p:nvPicPr>
          <p:cNvPr id="12" name="Content Placeholder 11">
            <a:hlinkClick r:id="rId3"/>
            <a:extLst>
              <a:ext uri="{FF2B5EF4-FFF2-40B4-BE49-F238E27FC236}">
                <a16:creationId xmlns:a16="http://schemas.microsoft.com/office/drawing/2014/main" id="{0D02843A-6E24-4775-814B-F2967BFD80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5000" y="2024850"/>
            <a:ext cx="5486400" cy="4114800"/>
          </a:xfrm>
        </p:spPr>
      </p:pic>
    </p:spTree>
    <p:extLst>
      <p:ext uri="{BB962C8B-B14F-4D97-AF65-F5344CB8AC3E}">
        <p14:creationId xmlns:p14="http://schemas.microsoft.com/office/powerpoint/2010/main" val="104203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Your role of the Veteran Mentor is most important! </a:t>
            </a:r>
          </a:p>
        </p:txBody>
      </p:sp>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9067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45BD-9249-4FD3-A219-65E92E77A663}"/>
              </a:ext>
            </a:extLst>
          </p:cNvPr>
          <p:cNvSpPr>
            <a:spLocks noGrp="1"/>
          </p:cNvSpPr>
          <p:nvPr>
            <p:ph type="title"/>
          </p:nvPr>
        </p:nvSpPr>
        <p:spPr>
          <a:xfrm>
            <a:off x="217609" y="304800"/>
            <a:ext cx="7543800" cy="1450757"/>
          </a:xfrm>
        </p:spPr>
        <p:txBody>
          <a:bodyPr/>
          <a:lstStyle/>
          <a:p>
            <a:r>
              <a:rPr lang="en-US" dirty="0"/>
              <a:t>Meet  your Presenter: </a:t>
            </a:r>
            <a:br>
              <a:rPr lang="en-US" dirty="0"/>
            </a:br>
            <a:r>
              <a:rPr lang="en-US" dirty="0"/>
              <a:t>T’Liza Kiel </a:t>
            </a:r>
          </a:p>
        </p:txBody>
      </p:sp>
      <p:pic>
        <p:nvPicPr>
          <p:cNvPr id="4" name="Content Placeholder 3">
            <a:extLst>
              <a:ext uri="{FF2B5EF4-FFF2-40B4-BE49-F238E27FC236}">
                <a16:creationId xmlns:a16="http://schemas.microsoft.com/office/drawing/2014/main" id="{7E2AE294-9356-49F2-84EC-A3363A8B3C8D}"/>
              </a:ext>
            </a:extLst>
          </p:cNvPr>
          <p:cNvPicPr>
            <a:picLocks noGrp="1" noChangeAspect="1"/>
          </p:cNvPicPr>
          <p:nvPr>
            <p:ph idx="1"/>
          </p:nvPr>
        </p:nvPicPr>
        <p:blipFill rotWithShape="1">
          <a:blip r:embed="rId3"/>
          <a:srcRect l="36190" t="33069" r="34286" b="12540"/>
          <a:stretch/>
        </p:blipFill>
        <p:spPr>
          <a:xfrm>
            <a:off x="5850692" y="1704567"/>
            <a:ext cx="1769308" cy="3259532"/>
          </a:xfrm>
          <a:prstGeom prst="rect">
            <a:avLst/>
          </a:prstGeom>
        </p:spPr>
      </p:pic>
      <p:pic>
        <p:nvPicPr>
          <p:cNvPr id="2052" name="Picture 4" descr="Image may contain: 1 person, smiling">
            <a:extLst>
              <a:ext uri="{FF2B5EF4-FFF2-40B4-BE49-F238E27FC236}">
                <a16:creationId xmlns:a16="http://schemas.microsoft.com/office/drawing/2014/main" id="{27FAB5DD-C4D5-48EC-8D6E-DF9CB738AB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8" t="3526" r="7252" b="7053"/>
          <a:stretch/>
        </p:blipFill>
        <p:spPr bwMode="auto">
          <a:xfrm>
            <a:off x="4623033" y="1559474"/>
            <a:ext cx="1229344" cy="14507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1 person, smiling, indoor">
            <a:extLst>
              <a:ext uri="{FF2B5EF4-FFF2-40B4-BE49-F238E27FC236}">
                <a16:creationId xmlns:a16="http://schemas.microsoft.com/office/drawing/2014/main" id="{A89D6A88-F02B-49B4-ADC8-1F14F64938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437" t="19225" r="16098" b="-1240"/>
          <a:stretch/>
        </p:blipFill>
        <p:spPr bwMode="auto">
          <a:xfrm>
            <a:off x="7589347" y="2275925"/>
            <a:ext cx="1512693" cy="40879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A929C2-0A58-4BAE-BA80-96BA60E18B4D}"/>
              </a:ext>
            </a:extLst>
          </p:cNvPr>
          <p:cNvSpPr txBox="1"/>
          <p:nvPr/>
        </p:nvSpPr>
        <p:spPr>
          <a:xfrm>
            <a:off x="350875" y="2190307"/>
            <a:ext cx="2368046" cy="3416320"/>
          </a:xfrm>
          <a:prstGeom prst="rect">
            <a:avLst/>
          </a:prstGeom>
          <a:noFill/>
        </p:spPr>
        <p:txBody>
          <a:bodyPr wrap="square" rtlCol="0">
            <a:spAutoFit/>
          </a:bodyPr>
          <a:lstStyle/>
          <a:p>
            <a:pPr defTabSz="457200"/>
            <a:r>
              <a:rPr lang="en-US" dirty="0">
                <a:solidFill>
                  <a:prstClr val="black"/>
                </a:solidFill>
              </a:rPr>
              <a:t>Mental Health America of Greater Houston, Veterans Behavioral Health Director</a:t>
            </a:r>
          </a:p>
          <a:p>
            <a:pPr defTabSz="457200"/>
            <a:endParaRPr lang="en-US" dirty="0">
              <a:solidFill>
                <a:prstClr val="black"/>
              </a:solidFill>
            </a:endParaRPr>
          </a:p>
          <a:p>
            <a:pPr defTabSz="457200"/>
            <a:r>
              <a:rPr lang="en-US" dirty="0">
                <a:solidFill>
                  <a:prstClr val="black"/>
                </a:solidFill>
              </a:rPr>
              <a:t>Army National Guard, Veteran</a:t>
            </a:r>
          </a:p>
          <a:p>
            <a:pPr defTabSz="457200"/>
            <a:r>
              <a:rPr lang="en-US" dirty="0">
                <a:solidFill>
                  <a:prstClr val="black"/>
                </a:solidFill>
              </a:rPr>
              <a:t>OIF 2009-2010</a:t>
            </a:r>
          </a:p>
          <a:p>
            <a:pPr defTabSz="457200"/>
            <a:endParaRPr lang="en-US" dirty="0">
              <a:solidFill>
                <a:prstClr val="black"/>
              </a:solidFill>
            </a:endParaRPr>
          </a:p>
          <a:p>
            <a:pPr defTabSz="457200"/>
            <a:r>
              <a:rPr lang="en-US" dirty="0">
                <a:solidFill>
                  <a:prstClr val="black"/>
                </a:solidFill>
              </a:rPr>
              <a:t>B.S, Criminal Justice</a:t>
            </a:r>
          </a:p>
          <a:p>
            <a:pPr defTabSz="457200"/>
            <a:r>
              <a:rPr lang="en-US" dirty="0">
                <a:solidFill>
                  <a:prstClr val="black"/>
                </a:solidFill>
              </a:rPr>
              <a:t>M.A., Sociology</a:t>
            </a:r>
          </a:p>
          <a:p>
            <a:pPr defTabSz="457200"/>
            <a:endParaRPr lang="en-US" dirty="0">
              <a:solidFill>
                <a:prstClr val="black"/>
              </a:solidFill>
            </a:endParaRPr>
          </a:p>
        </p:txBody>
      </p:sp>
      <p:pic>
        <p:nvPicPr>
          <p:cNvPr id="5" name="Picture 4">
            <a:extLst>
              <a:ext uri="{FF2B5EF4-FFF2-40B4-BE49-F238E27FC236}">
                <a16:creationId xmlns:a16="http://schemas.microsoft.com/office/drawing/2014/main" id="{08E30727-F7B8-4631-B63C-2ECBB5F78D50}"/>
              </a:ext>
            </a:extLst>
          </p:cNvPr>
          <p:cNvPicPr>
            <a:picLocks noChangeAspect="1"/>
          </p:cNvPicPr>
          <p:nvPr/>
        </p:nvPicPr>
        <p:blipFill rotWithShape="1">
          <a:blip r:embed="rId6">
            <a:extLst>
              <a:ext uri="{28A0092B-C50C-407E-A947-70E740481C1C}">
                <a14:useLocalDpi xmlns:a14="http://schemas.microsoft.com/office/drawing/2010/main" val="0"/>
              </a:ext>
            </a:extLst>
          </a:blip>
          <a:srcRect l="23432" t="11111" r="17408" b="15556"/>
          <a:stretch/>
        </p:blipFill>
        <p:spPr>
          <a:xfrm>
            <a:off x="2726226" y="1792354"/>
            <a:ext cx="1896807" cy="3134947"/>
          </a:xfrm>
          <a:prstGeom prst="rect">
            <a:avLst/>
          </a:prstGeom>
        </p:spPr>
      </p:pic>
      <p:pic>
        <p:nvPicPr>
          <p:cNvPr id="8" name="Picture 7">
            <a:extLst>
              <a:ext uri="{FF2B5EF4-FFF2-40B4-BE49-F238E27FC236}">
                <a16:creationId xmlns:a16="http://schemas.microsoft.com/office/drawing/2014/main" id="{2BBB945E-5E9F-47DB-9032-201295D7E9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74" b="4445"/>
          <a:stretch/>
        </p:blipFill>
        <p:spPr>
          <a:xfrm>
            <a:off x="4405763" y="3516913"/>
            <a:ext cx="2054186" cy="2728340"/>
          </a:xfrm>
          <a:prstGeom prst="rect">
            <a:avLst/>
          </a:prstGeom>
        </p:spPr>
      </p:pic>
    </p:spTree>
    <p:extLst>
      <p:ext uri="{BB962C8B-B14F-4D97-AF65-F5344CB8AC3E}">
        <p14:creationId xmlns:p14="http://schemas.microsoft.com/office/powerpoint/2010/main" val="215826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14800"/>
          </a:xfrm>
        </p:spPr>
        <p:txBody>
          <a:bodyPr>
            <a:normAutofit fontScale="77500" lnSpcReduction="20000"/>
          </a:bodyPr>
          <a:lstStyle/>
          <a:p>
            <a:pPr>
              <a:buFont typeface="Arial" panose="020B0604020202020204" pitchFamily="34" charset="0"/>
              <a:buChar char="•"/>
            </a:pPr>
            <a:r>
              <a:rPr lang="en-US" dirty="0"/>
              <a:t>JIV Peer Support</a:t>
            </a:r>
            <a:endParaRPr lang="en-US" b="0" dirty="0"/>
          </a:p>
          <a:p>
            <a:pPr>
              <a:buFont typeface="Arial" panose="020B0604020202020204" pitchFamily="34" charset="0"/>
              <a:buChar char="•"/>
            </a:pPr>
            <a:r>
              <a:rPr lang="en-US" b="0" dirty="0"/>
              <a:t>What is a Peer Mentor</a:t>
            </a:r>
          </a:p>
          <a:p>
            <a:pPr>
              <a:buFont typeface="Arial" panose="020B0604020202020204" pitchFamily="34" charset="0"/>
              <a:buChar char="•"/>
            </a:pPr>
            <a:r>
              <a:rPr lang="en-US" b="0" dirty="0"/>
              <a:t>Role of Peer Mentor in Veterans Courts</a:t>
            </a:r>
          </a:p>
          <a:p>
            <a:pPr>
              <a:buFont typeface="Arial" panose="020B0604020202020204" pitchFamily="34" charset="0"/>
              <a:buChar char="•"/>
            </a:pPr>
            <a:r>
              <a:rPr lang="en-US" b="0" dirty="0"/>
              <a:t>Mission of Peer Program</a:t>
            </a:r>
          </a:p>
          <a:p>
            <a:pPr>
              <a:buFont typeface="Arial" panose="020B0604020202020204" pitchFamily="34" charset="0"/>
              <a:buChar char="•"/>
            </a:pPr>
            <a:r>
              <a:rPr lang="en-US" b="0" dirty="0"/>
              <a:t>Essential Elements of Peer Mentoring</a:t>
            </a:r>
          </a:p>
          <a:p>
            <a:pPr>
              <a:buFont typeface="Arial" panose="020B0604020202020204" pitchFamily="34" charset="0"/>
              <a:buChar char="•"/>
            </a:pPr>
            <a:r>
              <a:rPr lang="en-US" b="0" dirty="0"/>
              <a:t>Diversity in Court Mentorship Team</a:t>
            </a:r>
          </a:p>
          <a:p>
            <a:pPr>
              <a:buFont typeface="Arial" panose="020B0604020202020204" pitchFamily="34" charset="0"/>
              <a:buChar char="•"/>
            </a:pPr>
            <a:r>
              <a:rPr lang="en-US" b="0" dirty="0"/>
              <a:t>Role of the Mentor Coordinator</a:t>
            </a:r>
          </a:p>
          <a:p>
            <a:pPr>
              <a:buFont typeface="Arial" panose="020B0604020202020204" pitchFamily="34" charset="0"/>
              <a:buChar char="•"/>
            </a:pPr>
            <a:r>
              <a:rPr lang="en-US" b="0" dirty="0"/>
              <a:t>Models of Peer Mentorship in Texas –VCAMP/MHA and MVPN</a:t>
            </a:r>
          </a:p>
          <a:p>
            <a:pPr>
              <a:buFont typeface="Arial" panose="020B0604020202020204" pitchFamily="34" charset="0"/>
              <a:buChar char="•"/>
            </a:pPr>
            <a:r>
              <a:rPr lang="en-US" b="0" dirty="0"/>
              <a:t>Future Directions for Peer Mentors (Going Beyond the Court –Following Sequential Intercept Model)</a:t>
            </a:r>
          </a:p>
          <a:p>
            <a:pPr>
              <a:buFont typeface="Arial" panose="020B0604020202020204" pitchFamily="34" charset="0"/>
              <a:buChar char="•"/>
            </a:pPr>
            <a:r>
              <a:rPr lang="en-US" b="0" dirty="0"/>
              <a:t>Resources for Building/Sustaining Peer Mentorship Programming in Texas</a:t>
            </a:r>
          </a:p>
          <a:p>
            <a:endParaRPr lang="en-US" dirty="0"/>
          </a:p>
          <a:p>
            <a:endParaRPr lang="en-US" dirty="0"/>
          </a:p>
        </p:txBody>
      </p:sp>
      <p:sp>
        <p:nvSpPr>
          <p:cNvPr id="2" name="Title 1"/>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79697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Looks like:</a:t>
            </a:r>
          </a:p>
          <a:p>
            <a:pPr marL="0" indent="0" algn="ctr">
              <a:buNone/>
            </a:pPr>
            <a:endParaRPr lang="en-US" dirty="0"/>
          </a:p>
          <a:p>
            <a:r>
              <a:rPr lang="en-US" dirty="0"/>
              <a:t>Jail in-reach</a:t>
            </a:r>
          </a:p>
          <a:p>
            <a:r>
              <a:rPr lang="en-US" dirty="0">
                <a:highlight>
                  <a:srgbClr val="FFFF00"/>
                </a:highlight>
              </a:rPr>
              <a:t>Veterans Treatment Courts</a:t>
            </a:r>
          </a:p>
          <a:p>
            <a:r>
              <a:rPr lang="en-US" dirty="0"/>
              <a:t>Support Groups</a:t>
            </a:r>
          </a:p>
          <a:p>
            <a:r>
              <a:rPr lang="en-US" dirty="0"/>
              <a:t>One on one Support </a:t>
            </a:r>
          </a:p>
        </p:txBody>
      </p:sp>
      <p:sp>
        <p:nvSpPr>
          <p:cNvPr id="2" name="Title 1"/>
          <p:cNvSpPr>
            <a:spLocks noGrp="1"/>
          </p:cNvSpPr>
          <p:nvPr>
            <p:ph type="title"/>
          </p:nvPr>
        </p:nvSpPr>
        <p:spPr/>
        <p:txBody>
          <a:bodyPr>
            <a:normAutofit fontScale="90000"/>
          </a:bodyPr>
          <a:lstStyle/>
          <a:p>
            <a:r>
              <a:rPr lang="en-US" dirty="0"/>
              <a:t>Justice Involved Veteran Peer Support</a:t>
            </a:r>
          </a:p>
        </p:txBody>
      </p:sp>
    </p:spTree>
    <p:extLst>
      <p:ext uri="{BB962C8B-B14F-4D97-AF65-F5344CB8AC3E}">
        <p14:creationId xmlns:p14="http://schemas.microsoft.com/office/powerpoint/2010/main" val="1710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0" dirty="0"/>
              <a:t>Acts as a resource and confidant to the Veteran </a:t>
            </a:r>
          </a:p>
          <a:p>
            <a:r>
              <a:rPr lang="en-US" b="0" dirty="0"/>
              <a:t>The Veteran Mentor acts as a coach, a guide, a role model, and an advocate for a veteran entered into the justice system. The mentor encourages and supports the veteran participant as he or she progresses through a court-mandated rehabilitative program. </a:t>
            </a:r>
          </a:p>
          <a:p>
            <a:r>
              <a:rPr lang="en-US" b="0" dirty="0"/>
              <a:t>Served or is serving in the U.S. Military</a:t>
            </a:r>
          </a:p>
          <a:p>
            <a:r>
              <a:rPr lang="en-US" b="0" dirty="0"/>
              <a:t>Is not a counselor</a:t>
            </a:r>
          </a:p>
          <a:p>
            <a:pPr marL="0" indent="0">
              <a:buNone/>
            </a:pPr>
            <a:endParaRPr lang="en-US" dirty="0"/>
          </a:p>
        </p:txBody>
      </p:sp>
      <p:sp>
        <p:nvSpPr>
          <p:cNvPr id="2" name="Title 1"/>
          <p:cNvSpPr>
            <a:spLocks noGrp="1"/>
          </p:cNvSpPr>
          <p:nvPr>
            <p:ph type="title"/>
          </p:nvPr>
        </p:nvSpPr>
        <p:spPr/>
        <p:txBody>
          <a:bodyPr/>
          <a:lstStyle/>
          <a:p>
            <a:r>
              <a:rPr lang="en-US" dirty="0"/>
              <a:t>Veterans Court Mentor</a:t>
            </a:r>
          </a:p>
        </p:txBody>
      </p:sp>
    </p:spTree>
    <p:extLst>
      <p:ext uri="{BB962C8B-B14F-4D97-AF65-F5344CB8AC3E}">
        <p14:creationId xmlns:p14="http://schemas.microsoft.com/office/powerpoint/2010/main" val="14249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a:t>Unique to Veterans Courts</a:t>
            </a:r>
          </a:p>
          <a:p>
            <a:r>
              <a:rPr lang="en-US" b="0" dirty="0"/>
              <a:t>Veteran to Veteran: Walked a Similar Path</a:t>
            </a:r>
          </a:p>
          <a:p>
            <a:r>
              <a:rPr lang="en-US" b="0" dirty="0"/>
              <a:t>Speak the Same Language</a:t>
            </a:r>
          </a:p>
          <a:p>
            <a:r>
              <a:rPr lang="en-US" b="0" dirty="0"/>
              <a:t>Facilitates Disclosure/Not a reporting agent</a:t>
            </a:r>
          </a:p>
          <a:p>
            <a:r>
              <a:rPr lang="en-US" b="0" dirty="0"/>
              <a:t>Serve as Role Models</a:t>
            </a:r>
          </a:p>
          <a:p>
            <a:r>
              <a:rPr lang="en-US" b="0" dirty="0"/>
              <a:t>Facilitate Crisis Resolution</a:t>
            </a:r>
          </a:p>
          <a:p>
            <a:r>
              <a:rPr lang="en-US" b="0" dirty="0"/>
              <a:t>Advocate and Promote Self-Accountability</a:t>
            </a:r>
          </a:p>
          <a:p>
            <a:endParaRPr lang="en-US" dirty="0"/>
          </a:p>
        </p:txBody>
      </p:sp>
      <p:sp>
        <p:nvSpPr>
          <p:cNvPr id="2" name="Title 1"/>
          <p:cNvSpPr>
            <a:spLocks noGrp="1"/>
          </p:cNvSpPr>
          <p:nvPr>
            <p:ph type="title"/>
          </p:nvPr>
        </p:nvSpPr>
        <p:spPr/>
        <p:txBody>
          <a:bodyPr/>
          <a:lstStyle/>
          <a:p>
            <a:r>
              <a:rPr lang="en-US" dirty="0"/>
              <a:t>Importance of Mentors in VTC</a:t>
            </a:r>
          </a:p>
        </p:txBody>
      </p:sp>
    </p:spTree>
    <p:extLst>
      <p:ext uri="{BB962C8B-B14F-4D97-AF65-F5344CB8AC3E}">
        <p14:creationId xmlns:p14="http://schemas.microsoft.com/office/powerpoint/2010/main" val="183578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0" dirty="0"/>
              <a:t>Help our fellow Veterans receive the services they need to reach their full potential as productive members of society.</a:t>
            </a:r>
          </a:p>
          <a:p>
            <a:pPr>
              <a:buFont typeface="Arial" panose="020B0604020202020204" pitchFamily="34" charset="0"/>
              <a:buChar char="•"/>
            </a:pPr>
            <a:r>
              <a:rPr lang="en-US" sz="2400" b="0" dirty="0"/>
              <a:t>Help them navigate the court system, treatment system, and the VA system.</a:t>
            </a:r>
          </a:p>
          <a:p>
            <a:pPr>
              <a:buFont typeface="Arial" panose="020B0604020202020204" pitchFamily="34" charset="0"/>
              <a:buChar char="•"/>
            </a:pPr>
            <a:r>
              <a:rPr lang="en-US" sz="2400" b="0" dirty="0"/>
              <a:t>Assess their needs and help them adjust back to civilian life.</a:t>
            </a:r>
          </a:p>
          <a:p>
            <a:endParaRPr lang="en-US" sz="2400" dirty="0"/>
          </a:p>
        </p:txBody>
      </p:sp>
      <p:sp>
        <p:nvSpPr>
          <p:cNvPr id="2" name="Title 1"/>
          <p:cNvSpPr>
            <a:spLocks noGrp="1"/>
          </p:cNvSpPr>
          <p:nvPr>
            <p:ph type="title"/>
          </p:nvPr>
        </p:nvSpPr>
        <p:spPr/>
        <p:txBody>
          <a:bodyPr/>
          <a:lstStyle/>
          <a:p>
            <a:r>
              <a:rPr lang="en-US" dirty="0"/>
              <a:t>Mission of the Mentor Program</a:t>
            </a:r>
          </a:p>
        </p:txBody>
      </p:sp>
    </p:spTree>
    <p:extLst>
      <p:ext uri="{BB962C8B-B14F-4D97-AF65-F5344CB8AC3E}">
        <p14:creationId xmlns:p14="http://schemas.microsoft.com/office/powerpoint/2010/main" val="93280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1462-3F79-4089-B06D-25E73C75F948}"/>
              </a:ext>
            </a:extLst>
          </p:cNvPr>
          <p:cNvSpPr>
            <a:spLocks noGrp="1"/>
          </p:cNvSpPr>
          <p:nvPr>
            <p:ph type="title"/>
          </p:nvPr>
        </p:nvSpPr>
        <p:spPr/>
        <p:txBody>
          <a:bodyPr>
            <a:normAutofit fontScale="90000"/>
          </a:bodyPr>
          <a:lstStyle/>
          <a:p>
            <a:r>
              <a:rPr lang="en-US" dirty="0"/>
              <a:t>Duties and responsibilities as a Veteran Court Mentor</a:t>
            </a:r>
          </a:p>
        </p:txBody>
      </p:sp>
      <p:sp>
        <p:nvSpPr>
          <p:cNvPr id="3" name="Content Placeholder 2">
            <a:extLst>
              <a:ext uri="{FF2B5EF4-FFF2-40B4-BE49-F238E27FC236}">
                <a16:creationId xmlns:a16="http://schemas.microsoft.com/office/drawing/2014/main" id="{663C65C0-CE4D-4C76-9024-76886E9B8649}"/>
              </a:ext>
            </a:extLst>
          </p:cNvPr>
          <p:cNvSpPr>
            <a:spLocks noGrp="1"/>
          </p:cNvSpPr>
          <p:nvPr>
            <p:ph idx="1"/>
          </p:nvPr>
        </p:nvSpPr>
        <p:spPr/>
        <p:txBody>
          <a:bodyPr>
            <a:normAutofit lnSpcReduction="10000"/>
          </a:bodyPr>
          <a:lstStyle/>
          <a:p>
            <a:r>
              <a:rPr lang="en-US" dirty="0"/>
              <a:t>Attend Court as they can </a:t>
            </a:r>
            <a:r>
              <a:rPr lang="en-US" b="1" dirty="0">
                <a:solidFill>
                  <a:srgbClr val="C00000"/>
                </a:solidFill>
              </a:rPr>
              <a:t>{Supportive}</a:t>
            </a:r>
          </a:p>
          <a:p>
            <a:r>
              <a:rPr lang="en-US" dirty="0"/>
              <a:t>Participate in and lead mentoring sessions </a:t>
            </a:r>
            <a:r>
              <a:rPr lang="en-US" b="1" dirty="0">
                <a:solidFill>
                  <a:srgbClr val="C00000"/>
                </a:solidFill>
              </a:rPr>
              <a:t>{COMMUNICATION}</a:t>
            </a:r>
          </a:p>
          <a:p>
            <a:r>
              <a:rPr lang="en-US" dirty="0"/>
              <a:t>Be supportive and understanding of the difficulties the Veteran in court are facing </a:t>
            </a:r>
            <a:r>
              <a:rPr lang="en-US" b="1" dirty="0">
                <a:solidFill>
                  <a:srgbClr val="C00000"/>
                </a:solidFill>
              </a:rPr>
              <a:t>{Empathy}</a:t>
            </a:r>
          </a:p>
          <a:p>
            <a:r>
              <a:rPr lang="en-US" dirty="0"/>
              <a:t>Assist the Veteran clients as much as possible within your boundaries and comfort level  </a:t>
            </a:r>
            <a:r>
              <a:rPr lang="en-US" b="1" dirty="0">
                <a:solidFill>
                  <a:srgbClr val="C00000"/>
                </a:solidFill>
              </a:rPr>
              <a:t>{Knowing the Resources}</a:t>
            </a:r>
          </a:p>
          <a:p>
            <a:r>
              <a:rPr lang="en-US" dirty="0"/>
              <a:t>Equipped and prepared for potential Crisis </a:t>
            </a:r>
            <a:r>
              <a:rPr lang="en-US" b="1" dirty="0">
                <a:solidFill>
                  <a:srgbClr val="C00000"/>
                </a:solidFill>
              </a:rPr>
              <a:t>{Crisis Intervention}</a:t>
            </a:r>
          </a:p>
          <a:p>
            <a:endParaRPr lang="en-US" dirty="0"/>
          </a:p>
        </p:txBody>
      </p:sp>
    </p:spTree>
    <p:extLst>
      <p:ext uri="{BB962C8B-B14F-4D97-AF65-F5344CB8AC3E}">
        <p14:creationId xmlns:p14="http://schemas.microsoft.com/office/powerpoint/2010/main" val="1113337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905</Words>
  <Application>Microsoft Office PowerPoint</Application>
  <PresentationFormat>On-screen Show (4:3)</PresentationFormat>
  <Paragraphs>140</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Lucida Sans Unicode</vt:lpstr>
      <vt:lpstr>Verdana</vt:lpstr>
      <vt:lpstr>Wingdings 2</vt:lpstr>
      <vt:lpstr>Wingdings 3</vt:lpstr>
      <vt:lpstr>Concourse</vt:lpstr>
      <vt:lpstr>The Role of Peer Mentors in Veterans Treatment Courts  </vt:lpstr>
      <vt:lpstr>PowerPoint Presentation</vt:lpstr>
      <vt:lpstr>Meet  your Presenter:  T’Liza Kiel </vt:lpstr>
      <vt:lpstr>Objectives</vt:lpstr>
      <vt:lpstr>Justice Involved Veteran Peer Support</vt:lpstr>
      <vt:lpstr>Veterans Court Mentor</vt:lpstr>
      <vt:lpstr>Importance of Mentors in VTC</vt:lpstr>
      <vt:lpstr>Mission of the Mentor Program</vt:lpstr>
      <vt:lpstr>Duties and responsibilities as a Veteran Court Mentor</vt:lpstr>
      <vt:lpstr>Duties and Responsibilities cont’d</vt:lpstr>
      <vt:lpstr>Mentor Diversity</vt:lpstr>
      <vt:lpstr>What to look for in a potential mentor</vt:lpstr>
      <vt:lpstr>Vetting the best VTC Peer Mentors </vt:lpstr>
      <vt:lpstr>Mentor Coordinator Responsibilities</vt:lpstr>
      <vt:lpstr>Models of Peer Mentorship in Texas</vt:lpstr>
      <vt:lpstr>MVPN Core Peer Mentor Training</vt:lpstr>
      <vt:lpstr>VCAMP</vt:lpstr>
      <vt:lpstr>VCAMP</vt:lpstr>
      <vt:lpstr>National Resources: Justiceforvets.org</vt:lpstr>
      <vt:lpstr>Future Directions for Peer Mentors- Beyond the Court</vt:lpstr>
      <vt:lpstr>VETERANS TREATMENT COURT Veterans Treatment Court was created in Texas in 2009 and is a second chance for Veterans entering the criminal justice system. One of the programs that has resulted from the Court is the Veterans Court Advocacy and Mentoring Program (VCAMP). VCAMP is a peer to peer mentoring program of Veterans Serving Veterans, and the results have changed lives. For more information on VCAMP and the Veterans Treatment Courts, visit Mental Health America of Houston </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for Justice Involved Peer Support</dc:title>
  <dc:creator>T’Liza Kiel</dc:creator>
  <cp:lastModifiedBy>T’Liza Kiel</cp:lastModifiedBy>
  <cp:revision>13</cp:revision>
  <dcterms:created xsi:type="dcterms:W3CDTF">2017-05-02T13:54:27Z</dcterms:created>
  <dcterms:modified xsi:type="dcterms:W3CDTF">2019-03-25T16:00:36Z</dcterms:modified>
</cp:coreProperties>
</file>