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2"/>
  </p:notesMasterIdLst>
  <p:sldIdLst>
    <p:sldId id="256" r:id="rId2"/>
    <p:sldId id="257" r:id="rId3"/>
    <p:sldId id="278" r:id="rId4"/>
    <p:sldId id="269" r:id="rId5"/>
    <p:sldId id="270" r:id="rId6"/>
    <p:sldId id="271" r:id="rId7"/>
    <p:sldId id="258" r:id="rId8"/>
    <p:sldId id="279" r:id="rId9"/>
    <p:sldId id="275" r:id="rId10"/>
    <p:sldId id="272" r:id="rId11"/>
    <p:sldId id="268" r:id="rId12"/>
    <p:sldId id="260" r:id="rId13"/>
    <p:sldId id="282" r:id="rId14"/>
    <p:sldId id="261" r:id="rId15"/>
    <p:sldId id="283" r:id="rId16"/>
    <p:sldId id="262" r:id="rId17"/>
    <p:sldId id="281" r:id="rId18"/>
    <p:sldId id="280" r:id="rId19"/>
    <p:sldId id="267" r:id="rId20"/>
    <p:sldId id="259" r:id="rId21"/>
    <p:sldId id="273" r:id="rId22"/>
    <p:sldId id="274" r:id="rId23"/>
    <p:sldId id="264" r:id="rId24"/>
    <p:sldId id="263" r:id="rId25"/>
    <p:sldId id="265" r:id="rId26"/>
    <p:sldId id="266" r:id="rId27"/>
    <p:sldId id="276" r:id="rId28"/>
    <p:sldId id="277" r:id="rId29"/>
    <p:sldId id="286"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240" autoAdjust="0"/>
  </p:normalViewPr>
  <p:slideViewPr>
    <p:cSldViewPr snapToGrid="0">
      <p:cViewPr varScale="1">
        <p:scale>
          <a:sx n="85" d="100"/>
          <a:sy n="85" d="100"/>
        </p:scale>
        <p:origin x="1590"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81544-9E70-487D-A962-A783686B7237}" type="doc">
      <dgm:prSet loTypeId="urn:microsoft.com/office/officeart/2008/layout/LinedList" loCatId="list" qsTypeId="urn:microsoft.com/office/officeart/2005/8/quickstyle/simple5" qsCatId="simple" csTypeId="urn:microsoft.com/office/officeart/2005/8/colors/colorful5" csCatId="colorful" phldr="1"/>
      <dgm:spPr/>
      <dgm:t>
        <a:bodyPr/>
        <a:lstStyle/>
        <a:p>
          <a:endParaRPr lang="en-US"/>
        </a:p>
      </dgm:t>
    </dgm:pt>
    <dgm:pt modelId="{A25B7ADD-7D9B-41C0-9034-C29394735443}">
      <dgm:prSet/>
      <dgm:spPr/>
      <dgm:t>
        <a:bodyPr/>
        <a:lstStyle/>
        <a:p>
          <a:r>
            <a:rPr lang="en-US" dirty="0"/>
            <a:t>Outpatient Behavioral Health Provider</a:t>
          </a:r>
        </a:p>
      </dgm:t>
    </dgm:pt>
    <dgm:pt modelId="{4623ADDC-7688-485D-8E4C-416B9F3A5BB4}" type="parTrans" cxnId="{A6556D0D-EA1D-4B39-8246-B314672C90CA}">
      <dgm:prSet/>
      <dgm:spPr/>
      <dgm:t>
        <a:bodyPr/>
        <a:lstStyle/>
        <a:p>
          <a:endParaRPr lang="en-US"/>
        </a:p>
      </dgm:t>
    </dgm:pt>
    <dgm:pt modelId="{87D7E965-EAD6-4559-A3FE-83EFFBD076C9}" type="sibTrans" cxnId="{A6556D0D-EA1D-4B39-8246-B314672C90CA}">
      <dgm:prSet/>
      <dgm:spPr/>
      <dgm:t>
        <a:bodyPr/>
        <a:lstStyle/>
        <a:p>
          <a:endParaRPr lang="en-US"/>
        </a:p>
      </dgm:t>
    </dgm:pt>
    <dgm:pt modelId="{026AEE31-FFD9-40D5-9EBF-32B8B0E535AE}">
      <dgm:prSet/>
      <dgm:spPr/>
      <dgm:t>
        <a:bodyPr/>
        <a:lstStyle/>
        <a:p>
          <a:r>
            <a:rPr lang="en-US" dirty="0"/>
            <a:t>Providing behavioral health services to indigent, forensically involved individuals</a:t>
          </a:r>
        </a:p>
      </dgm:t>
    </dgm:pt>
    <dgm:pt modelId="{2ED4DCFF-0724-4877-8C55-A994687E2BBF}" type="parTrans" cxnId="{69B1ABBF-0B4D-4CCB-8A4D-442CC6628B31}">
      <dgm:prSet/>
      <dgm:spPr/>
      <dgm:t>
        <a:bodyPr/>
        <a:lstStyle/>
        <a:p>
          <a:endParaRPr lang="en-US"/>
        </a:p>
      </dgm:t>
    </dgm:pt>
    <dgm:pt modelId="{59CFF6DB-0517-44E9-A61A-D9300C105A5E}" type="sibTrans" cxnId="{69B1ABBF-0B4D-4CCB-8A4D-442CC6628B31}">
      <dgm:prSet/>
      <dgm:spPr/>
      <dgm:t>
        <a:bodyPr/>
        <a:lstStyle/>
        <a:p>
          <a:endParaRPr lang="en-US"/>
        </a:p>
      </dgm:t>
    </dgm:pt>
    <dgm:pt modelId="{BC28906D-F90C-4C5E-B758-7C0D68BCFEFB}">
      <dgm:prSet/>
      <dgm:spPr/>
      <dgm:t>
        <a:bodyPr/>
        <a:lstStyle/>
        <a:p>
          <a:r>
            <a:rPr lang="en-US" dirty="0"/>
            <a:t>Dedicated to addressing the underlying causes of addiction &amp; mental health issues with the latest Evidenced Based Practices (EBPs)</a:t>
          </a:r>
        </a:p>
      </dgm:t>
    </dgm:pt>
    <dgm:pt modelId="{FFD7BD52-3D32-4B07-BC8A-65F6CA5AE47E}" type="parTrans" cxnId="{A1872F23-3FAF-4A20-B703-0BEA0E6F7E06}">
      <dgm:prSet/>
      <dgm:spPr/>
      <dgm:t>
        <a:bodyPr/>
        <a:lstStyle/>
        <a:p>
          <a:endParaRPr lang="en-US"/>
        </a:p>
      </dgm:t>
    </dgm:pt>
    <dgm:pt modelId="{4FA003F0-575E-440E-A36D-BCA7366DA97A}" type="sibTrans" cxnId="{A1872F23-3FAF-4A20-B703-0BEA0E6F7E06}">
      <dgm:prSet/>
      <dgm:spPr/>
      <dgm:t>
        <a:bodyPr/>
        <a:lstStyle/>
        <a:p>
          <a:endParaRPr lang="en-US"/>
        </a:p>
      </dgm:t>
    </dgm:pt>
    <dgm:pt modelId="{53F46734-D566-4D42-A697-54CA1AECEE26}" type="pres">
      <dgm:prSet presAssocID="{9E281544-9E70-487D-A962-A783686B7237}" presName="vert0" presStyleCnt="0">
        <dgm:presLayoutVars>
          <dgm:dir/>
          <dgm:animOne val="branch"/>
          <dgm:animLvl val="lvl"/>
        </dgm:presLayoutVars>
      </dgm:prSet>
      <dgm:spPr/>
    </dgm:pt>
    <dgm:pt modelId="{E313467E-A226-46A3-9E1C-1D431BD56609}" type="pres">
      <dgm:prSet presAssocID="{A25B7ADD-7D9B-41C0-9034-C29394735443}" presName="thickLine" presStyleLbl="alignNode1" presStyleIdx="0" presStyleCnt="3"/>
      <dgm:spPr/>
    </dgm:pt>
    <dgm:pt modelId="{41BC36E7-2DE2-496D-B301-ED20909D3493}" type="pres">
      <dgm:prSet presAssocID="{A25B7ADD-7D9B-41C0-9034-C29394735443}" presName="horz1" presStyleCnt="0"/>
      <dgm:spPr/>
    </dgm:pt>
    <dgm:pt modelId="{F0089649-BDB5-4586-802C-92EF9232CBD7}" type="pres">
      <dgm:prSet presAssocID="{A25B7ADD-7D9B-41C0-9034-C29394735443}" presName="tx1" presStyleLbl="revTx" presStyleIdx="0" presStyleCnt="3"/>
      <dgm:spPr/>
    </dgm:pt>
    <dgm:pt modelId="{880144D6-EC72-40B1-81E1-FB08ADB3536E}" type="pres">
      <dgm:prSet presAssocID="{A25B7ADD-7D9B-41C0-9034-C29394735443}" presName="vert1" presStyleCnt="0"/>
      <dgm:spPr/>
    </dgm:pt>
    <dgm:pt modelId="{99AA4563-2F86-4FDE-B35F-B8DF18DEF0A5}" type="pres">
      <dgm:prSet presAssocID="{026AEE31-FFD9-40D5-9EBF-32B8B0E535AE}" presName="thickLine" presStyleLbl="alignNode1" presStyleIdx="1" presStyleCnt="3"/>
      <dgm:spPr/>
    </dgm:pt>
    <dgm:pt modelId="{446AABAC-D542-498E-B3C6-61A1E45232E1}" type="pres">
      <dgm:prSet presAssocID="{026AEE31-FFD9-40D5-9EBF-32B8B0E535AE}" presName="horz1" presStyleCnt="0"/>
      <dgm:spPr/>
    </dgm:pt>
    <dgm:pt modelId="{2D8E884F-F428-41CA-8FA9-1DD7F4CDD749}" type="pres">
      <dgm:prSet presAssocID="{026AEE31-FFD9-40D5-9EBF-32B8B0E535AE}" presName="tx1" presStyleLbl="revTx" presStyleIdx="1" presStyleCnt="3"/>
      <dgm:spPr/>
    </dgm:pt>
    <dgm:pt modelId="{711C54D2-DA13-4932-B6BF-FE52456042F8}" type="pres">
      <dgm:prSet presAssocID="{026AEE31-FFD9-40D5-9EBF-32B8B0E535AE}" presName="vert1" presStyleCnt="0"/>
      <dgm:spPr/>
    </dgm:pt>
    <dgm:pt modelId="{26BFA469-B9D6-41C8-B247-A94EC5AEB486}" type="pres">
      <dgm:prSet presAssocID="{BC28906D-F90C-4C5E-B758-7C0D68BCFEFB}" presName="thickLine" presStyleLbl="alignNode1" presStyleIdx="2" presStyleCnt="3"/>
      <dgm:spPr/>
    </dgm:pt>
    <dgm:pt modelId="{7A274BE0-4C40-419B-BEF3-CFAEBA5AA125}" type="pres">
      <dgm:prSet presAssocID="{BC28906D-F90C-4C5E-B758-7C0D68BCFEFB}" presName="horz1" presStyleCnt="0"/>
      <dgm:spPr/>
    </dgm:pt>
    <dgm:pt modelId="{4DA4F2EE-1016-48C1-A97E-97EE5FCCAAD1}" type="pres">
      <dgm:prSet presAssocID="{BC28906D-F90C-4C5E-B758-7C0D68BCFEFB}" presName="tx1" presStyleLbl="revTx" presStyleIdx="2" presStyleCnt="3"/>
      <dgm:spPr/>
    </dgm:pt>
    <dgm:pt modelId="{14400456-F125-4FC5-B96A-129AADC5BB41}" type="pres">
      <dgm:prSet presAssocID="{BC28906D-F90C-4C5E-B758-7C0D68BCFEFB}" presName="vert1" presStyleCnt="0"/>
      <dgm:spPr/>
    </dgm:pt>
  </dgm:ptLst>
  <dgm:cxnLst>
    <dgm:cxn modelId="{A6556D0D-EA1D-4B39-8246-B314672C90CA}" srcId="{9E281544-9E70-487D-A962-A783686B7237}" destId="{A25B7ADD-7D9B-41C0-9034-C29394735443}" srcOrd="0" destOrd="0" parTransId="{4623ADDC-7688-485D-8E4C-416B9F3A5BB4}" sibTransId="{87D7E965-EAD6-4559-A3FE-83EFFBD076C9}"/>
    <dgm:cxn modelId="{7923AC13-3051-4438-A787-0933B5A54C2D}" type="presOf" srcId="{A25B7ADD-7D9B-41C0-9034-C29394735443}" destId="{F0089649-BDB5-4586-802C-92EF9232CBD7}" srcOrd="0" destOrd="0" presId="urn:microsoft.com/office/officeart/2008/layout/LinedList"/>
    <dgm:cxn modelId="{A1872F23-3FAF-4A20-B703-0BEA0E6F7E06}" srcId="{9E281544-9E70-487D-A962-A783686B7237}" destId="{BC28906D-F90C-4C5E-B758-7C0D68BCFEFB}" srcOrd="2" destOrd="0" parTransId="{FFD7BD52-3D32-4B07-BC8A-65F6CA5AE47E}" sibTransId="{4FA003F0-575E-440E-A36D-BCA7366DA97A}"/>
    <dgm:cxn modelId="{BF17819E-59D2-49E9-8B57-CEF122272330}" type="presOf" srcId="{026AEE31-FFD9-40D5-9EBF-32B8B0E535AE}" destId="{2D8E884F-F428-41CA-8FA9-1DD7F4CDD749}" srcOrd="0" destOrd="0" presId="urn:microsoft.com/office/officeart/2008/layout/LinedList"/>
    <dgm:cxn modelId="{14C7DFA8-CA79-4933-80E6-EDDDE6A22D72}" type="presOf" srcId="{9E281544-9E70-487D-A962-A783686B7237}" destId="{53F46734-D566-4D42-A697-54CA1AECEE26}" srcOrd="0" destOrd="0" presId="urn:microsoft.com/office/officeart/2008/layout/LinedList"/>
    <dgm:cxn modelId="{46B0EBAE-F0BB-4B92-8BED-F8B8358A161C}" type="presOf" srcId="{BC28906D-F90C-4C5E-B758-7C0D68BCFEFB}" destId="{4DA4F2EE-1016-48C1-A97E-97EE5FCCAAD1}" srcOrd="0" destOrd="0" presId="urn:microsoft.com/office/officeart/2008/layout/LinedList"/>
    <dgm:cxn modelId="{69B1ABBF-0B4D-4CCB-8A4D-442CC6628B31}" srcId="{9E281544-9E70-487D-A962-A783686B7237}" destId="{026AEE31-FFD9-40D5-9EBF-32B8B0E535AE}" srcOrd="1" destOrd="0" parTransId="{2ED4DCFF-0724-4877-8C55-A994687E2BBF}" sibTransId="{59CFF6DB-0517-44E9-A61A-D9300C105A5E}"/>
    <dgm:cxn modelId="{5AFED7D6-A25D-4CE1-ADA8-FF92D8028E55}" type="presParOf" srcId="{53F46734-D566-4D42-A697-54CA1AECEE26}" destId="{E313467E-A226-46A3-9E1C-1D431BD56609}" srcOrd="0" destOrd="0" presId="urn:microsoft.com/office/officeart/2008/layout/LinedList"/>
    <dgm:cxn modelId="{92B3B44C-6B4C-4C29-8C11-98278D91D0C5}" type="presParOf" srcId="{53F46734-D566-4D42-A697-54CA1AECEE26}" destId="{41BC36E7-2DE2-496D-B301-ED20909D3493}" srcOrd="1" destOrd="0" presId="urn:microsoft.com/office/officeart/2008/layout/LinedList"/>
    <dgm:cxn modelId="{8E5E6AE1-7BF0-4C3C-9219-833BC7D0B349}" type="presParOf" srcId="{41BC36E7-2DE2-496D-B301-ED20909D3493}" destId="{F0089649-BDB5-4586-802C-92EF9232CBD7}" srcOrd="0" destOrd="0" presId="urn:microsoft.com/office/officeart/2008/layout/LinedList"/>
    <dgm:cxn modelId="{A397234F-2102-47DB-B29E-6478D6FD4746}" type="presParOf" srcId="{41BC36E7-2DE2-496D-B301-ED20909D3493}" destId="{880144D6-EC72-40B1-81E1-FB08ADB3536E}" srcOrd="1" destOrd="0" presId="urn:microsoft.com/office/officeart/2008/layout/LinedList"/>
    <dgm:cxn modelId="{E62CE340-4ACE-4D86-B750-990C54D7B0D3}" type="presParOf" srcId="{53F46734-D566-4D42-A697-54CA1AECEE26}" destId="{99AA4563-2F86-4FDE-B35F-B8DF18DEF0A5}" srcOrd="2" destOrd="0" presId="urn:microsoft.com/office/officeart/2008/layout/LinedList"/>
    <dgm:cxn modelId="{327B228A-799F-4C50-9B74-1B3D9853F893}" type="presParOf" srcId="{53F46734-D566-4D42-A697-54CA1AECEE26}" destId="{446AABAC-D542-498E-B3C6-61A1E45232E1}" srcOrd="3" destOrd="0" presId="urn:microsoft.com/office/officeart/2008/layout/LinedList"/>
    <dgm:cxn modelId="{E3BFDD29-ABC8-4475-A6F6-EAACAF6EDE2E}" type="presParOf" srcId="{446AABAC-D542-498E-B3C6-61A1E45232E1}" destId="{2D8E884F-F428-41CA-8FA9-1DD7F4CDD749}" srcOrd="0" destOrd="0" presId="urn:microsoft.com/office/officeart/2008/layout/LinedList"/>
    <dgm:cxn modelId="{06813521-72A7-4E94-800B-57438F442598}" type="presParOf" srcId="{446AABAC-D542-498E-B3C6-61A1E45232E1}" destId="{711C54D2-DA13-4932-B6BF-FE52456042F8}" srcOrd="1" destOrd="0" presId="urn:microsoft.com/office/officeart/2008/layout/LinedList"/>
    <dgm:cxn modelId="{8F6E98DA-E216-41CB-8F58-BBCB2CD4EEF7}" type="presParOf" srcId="{53F46734-D566-4D42-A697-54CA1AECEE26}" destId="{26BFA469-B9D6-41C8-B247-A94EC5AEB486}" srcOrd="4" destOrd="0" presId="urn:microsoft.com/office/officeart/2008/layout/LinedList"/>
    <dgm:cxn modelId="{0D5A04EE-EE48-4A93-89B0-D85A9C11D981}" type="presParOf" srcId="{53F46734-D566-4D42-A697-54CA1AECEE26}" destId="{7A274BE0-4C40-419B-BEF3-CFAEBA5AA125}" srcOrd="5" destOrd="0" presId="urn:microsoft.com/office/officeart/2008/layout/LinedList"/>
    <dgm:cxn modelId="{A0EAC752-67ED-48C3-9D2B-72C69EFE2308}" type="presParOf" srcId="{7A274BE0-4C40-419B-BEF3-CFAEBA5AA125}" destId="{4DA4F2EE-1016-48C1-A97E-97EE5FCCAAD1}" srcOrd="0" destOrd="0" presId="urn:microsoft.com/office/officeart/2008/layout/LinedList"/>
    <dgm:cxn modelId="{85260E2C-1FA5-4078-B6AC-737B9C74A3E3}" type="presParOf" srcId="{7A274BE0-4C40-419B-BEF3-CFAEBA5AA125}" destId="{14400456-F125-4FC5-B96A-129AADC5BB41}"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37F9E5-0B55-491A-AB96-8C37EC2F882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85E29CA-7F3B-4320-891D-5EEE6ECF87C5}">
      <dgm:prSet/>
      <dgm:spPr/>
      <dgm:t>
        <a:bodyPr/>
        <a:lstStyle/>
        <a:p>
          <a:r>
            <a:rPr lang="en-US" dirty="0"/>
            <a:t>IPS’ H.E.A.T. program initiation</a:t>
          </a:r>
        </a:p>
      </dgm:t>
    </dgm:pt>
    <dgm:pt modelId="{BBE6C83C-F458-4077-A926-839084AD8A9E}" type="parTrans" cxnId="{C9D90888-8EC9-4097-AEFB-71B27E1EC008}">
      <dgm:prSet/>
      <dgm:spPr/>
      <dgm:t>
        <a:bodyPr/>
        <a:lstStyle/>
        <a:p>
          <a:endParaRPr lang="en-US"/>
        </a:p>
      </dgm:t>
    </dgm:pt>
    <dgm:pt modelId="{C6346789-0C21-4ED9-A776-FFFED1B8067D}" type="sibTrans" cxnId="{C9D90888-8EC9-4097-AEFB-71B27E1EC008}">
      <dgm:prSet/>
      <dgm:spPr/>
      <dgm:t>
        <a:bodyPr/>
        <a:lstStyle/>
        <a:p>
          <a:endParaRPr lang="en-US"/>
        </a:p>
      </dgm:t>
    </dgm:pt>
    <dgm:pt modelId="{510C0786-CB7A-4941-B4AB-D42265772DCD}">
      <dgm:prSet/>
      <dgm:spPr/>
      <dgm:t>
        <a:bodyPr/>
        <a:lstStyle/>
        <a:p>
          <a:r>
            <a:rPr lang="en-US" dirty="0"/>
            <a:t>Fidelity modifications made by IPS</a:t>
          </a:r>
        </a:p>
      </dgm:t>
    </dgm:pt>
    <dgm:pt modelId="{3497150E-1438-4382-8FA9-7AC6A54CBCB2}" type="parTrans" cxnId="{74353BA4-1E95-4247-90D7-83D60158F573}">
      <dgm:prSet/>
      <dgm:spPr/>
      <dgm:t>
        <a:bodyPr/>
        <a:lstStyle/>
        <a:p>
          <a:endParaRPr lang="en-US"/>
        </a:p>
      </dgm:t>
    </dgm:pt>
    <dgm:pt modelId="{24C788DC-9231-46F6-9EFD-ECD986C64AC9}" type="sibTrans" cxnId="{74353BA4-1E95-4247-90D7-83D60158F573}">
      <dgm:prSet/>
      <dgm:spPr/>
      <dgm:t>
        <a:bodyPr/>
        <a:lstStyle/>
        <a:p>
          <a:endParaRPr lang="en-US"/>
        </a:p>
      </dgm:t>
    </dgm:pt>
    <dgm:pt modelId="{9D162845-1679-4967-A7E6-ADE05A3D9CF3}">
      <dgm:prSet/>
      <dgm:spPr/>
      <dgm:t>
        <a:bodyPr/>
        <a:lstStyle/>
        <a:p>
          <a:r>
            <a:rPr lang="en-US" dirty="0"/>
            <a:t>Explore Cultural Competence vs. Culturally Specific Treatment</a:t>
          </a:r>
        </a:p>
      </dgm:t>
    </dgm:pt>
    <dgm:pt modelId="{863633CD-B0D2-419A-AAB9-A1A4DDFDE465}" type="parTrans" cxnId="{2CD00473-1A9C-48FE-8CB1-67388A1569F3}">
      <dgm:prSet/>
      <dgm:spPr/>
      <dgm:t>
        <a:bodyPr/>
        <a:lstStyle/>
        <a:p>
          <a:endParaRPr lang="en-US"/>
        </a:p>
      </dgm:t>
    </dgm:pt>
    <dgm:pt modelId="{42B13DB2-54B5-49ED-8EB5-CF0A78F9210C}" type="sibTrans" cxnId="{2CD00473-1A9C-48FE-8CB1-67388A1569F3}">
      <dgm:prSet/>
      <dgm:spPr/>
      <dgm:t>
        <a:bodyPr/>
        <a:lstStyle/>
        <a:p>
          <a:endParaRPr lang="en-US"/>
        </a:p>
      </dgm:t>
    </dgm:pt>
    <dgm:pt modelId="{2DB39ABE-58D9-4668-A5B5-F263DFA0D736}">
      <dgm:prSet/>
      <dgm:spPr/>
      <dgm:t>
        <a:bodyPr/>
        <a:lstStyle/>
        <a:p>
          <a:r>
            <a:rPr lang="en-US" dirty="0"/>
            <a:t>H.E.A.T. vs Traditional Approaches</a:t>
          </a:r>
        </a:p>
      </dgm:t>
    </dgm:pt>
    <dgm:pt modelId="{035F7799-0E8B-4FDB-B07A-8EA5BAE69EDB}" type="parTrans" cxnId="{D07DB9B7-9B2B-4BFE-9338-E52852781203}">
      <dgm:prSet/>
      <dgm:spPr/>
      <dgm:t>
        <a:bodyPr/>
        <a:lstStyle/>
        <a:p>
          <a:endParaRPr lang="en-US"/>
        </a:p>
      </dgm:t>
    </dgm:pt>
    <dgm:pt modelId="{2B59F36F-3499-47DE-8FDA-358C7A1CA0D9}" type="sibTrans" cxnId="{D07DB9B7-9B2B-4BFE-9338-E52852781203}">
      <dgm:prSet/>
      <dgm:spPr/>
      <dgm:t>
        <a:bodyPr/>
        <a:lstStyle/>
        <a:p>
          <a:endParaRPr lang="en-US"/>
        </a:p>
      </dgm:t>
    </dgm:pt>
    <dgm:pt modelId="{3B2B02C5-CB70-4651-9D83-E8FE5F3CF017}">
      <dgm:prSet/>
      <dgm:spPr/>
      <dgm:t>
        <a:bodyPr/>
        <a:lstStyle/>
        <a:p>
          <a:r>
            <a:rPr lang="en-US" dirty="0"/>
            <a:t>H.E.A.T. Program Development</a:t>
          </a:r>
        </a:p>
      </dgm:t>
    </dgm:pt>
    <dgm:pt modelId="{B417D60D-91A2-48F3-AABC-30551B142E01}" type="parTrans" cxnId="{BFBB5D0B-279A-409E-B88D-14EC81BB2A34}">
      <dgm:prSet/>
      <dgm:spPr/>
      <dgm:t>
        <a:bodyPr/>
        <a:lstStyle/>
        <a:p>
          <a:endParaRPr lang="en-US"/>
        </a:p>
      </dgm:t>
    </dgm:pt>
    <dgm:pt modelId="{2CD8EC6A-BC37-447A-A30B-8B4CD1902619}" type="sibTrans" cxnId="{BFBB5D0B-279A-409E-B88D-14EC81BB2A34}">
      <dgm:prSet/>
      <dgm:spPr/>
      <dgm:t>
        <a:bodyPr/>
        <a:lstStyle/>
        <a:p>
          <a:endParaRPr lang="en-US"/>
        </a:p>
      </dgm:t>
    </dgm:pt>
    <dgm:pt modelId="{03201F55-4B76-4E17-B504-761C9B1AD63D}">
      <dgm:prSet/>
      <dgm:spPr/>
      <dgm:t>
        <a:bodyPr/>
        <a:lstStyle/>
        <a:p>
          <a:r>
            <a:rPr lang="en-US" dirty="0"/>
            <a:t>Explore the H.E.A.T. Structure</a:t>
          </a:r>
        </a:p>
      </dgm:t>
    </dgm:pt>
    <dgm:pt modelId="{E4BD688A-8AA1-420B-9151-A157C33A5EB0}" type="sibTrans" cxnId="{55AA6346-CF1D-4514-A4F5-669C2D17D9DD}">
      <dgm:prSet/>
      <dgm:spPr/>
      <dgm:t>
        <a:bodyPr/>
        <a:lstStyle/>
        <a:p>
          <a:endParaRPr lang="en-US"/>
        </a:p>
      </dgm:t>
    </dgm:pt>
    <dgm:pt modelId="{B8279794-544A-4125-9F6C-1CB6B926BE28}" type="parTrans" cxnId="{55AA6346-CF1D-4514-A4F5-669C2D17D9DD}">
      <dgm:prSet/>
      <dgm:spPr/>
      <dgm:t>
        <a:bodyPr/>
        <a:lstStyle/>
        <a:p>
          <a:endParaRPr lang="en-US"/>
        </a:p>
      </dgm:t>
    </dgm:pt>
    <dgm:pt modelId="{5B53C7A4-A208-4406-8140-19FD473BFF3C}" type="pres">
      <dgm:prSet presAssocID="{F737F9E5-0B55-491A-AB96-8C37EC2F882B}" presName="linear" presStyleCnt="0">
        <dgm:presLayoutVars>
          <dgm:animLvl val="lvl"/>
          <dgm:resizeHandles val="exact"/>
        </dgm:presLayoutVars>
      </dgm:prSet>
      <dgm:spPr/>
    </dgm:pt>
    <dgm:pt modelId="{C8B69A19-1C54-4482-AB06-4E64B5A9E649}" type="pres">
      <dgm:prSet presAssocID="{9D162845-1679-4967-A7E6-ADE05A3D9CF3}" presName="parentText" presStyleLbl="node1" presStyleIdx="0" presStyleCnt="6">
        <dgm:presLayoutVars>
          <dgm:chMax val="0"/>
          <dgm:bulletEnabled val="1"/>
        </dgm:presLayoutVars>
      </dgm:prSet>
      <dgm:spPr/>
    </dgm:pt>
    <dgm:pt modelId="{BC025894-854C-4C5B-B3D7-D1D86B525260}" type="pres">
      <dgm:prSet presAssocID="{42B13DB2-54B5-49ED-8EB5-CF0A78F9210C}" presName="spacer" presStyleCnt="0"/>
      <dgm:spPr/>
    </dgm:pt>
    <dgm:pt modelId="{4FC7C926-2D35-4408-9886-00049B6892D0}" type="pres">
      <dgm:prSet presAssocID="{3B2B02C5-CB70-4651-9D83-E8FE5F3CF017}" presName="parentText" presStyleLbl="node1" presStyleIdx="1" presStyleCnt="6">
        <dgm:presLayoutVars>
          <dgm:chMax val="0"/>
          <dgm:bulletEnabled val="1"/>
        </dgm:presLayoutVars>
      </dgm:prSet>
      <dgm:spPr/>
    </dgm:pt>
    <dgm:pt modelId="{704E7BB3-5000-4898-82CA-FE26FE36E664}" type="pres">
      <dgm:prSet presAssocID="{2CD8EC6A-BC37-447A-A30B-8B4CD1902619}" presName="spacer" presStyleCnt="0"/>
      <dgm:spPr/>
    </dgm:pt>
    <dgm:pt modelId="{2A9BAC74-314D-4A0F-B5AE-28A6FF163531}" type="pres">
      <dgm:prSet presAssocID="{2DB39ABE-58D9-4668-A5B5-F263DFA0D736}" presName="parentText" presStyleLbl="node1" presStyleIdx="2" presStyleCnt="6">
        <dgm:presLayoutVars>
          <dgm:chMax val="0"/>
          <dgm:bulletEnabled val="1"/>
        </dgm:presLayoutVars>
      </dgm:prSet>
      <dgm:spPr/>
    </dgm:pt>
    <dgm:pt modelId="{A2835FB4-BCA3-4750-887F-D7547D31F9AF}" type="pres">
      <dgm:prSet presAssocID="{2B59F36F-3499-47DE-8FDA-358C7A1CA0D9}" presName="spacer" presStyleCnt="0"/>
      <dgm:spPr/>
    </dgm:pt>
    <dgm:pt modelId="{C05EF763-6577-4AFA-87C3-CFCFF9A05B61}" type="pres">
      <dgm:prSet presAssocID="{585E29CA-7F3B-4320-891D-5EEE6ECF87C5}" presName="parentText" presStyleLbl="node1" presStyleIdx="3" presStyleCnt="6">
        <dgm:presLayoutVars>
          <dgm:chMax val="0"/>
          <dgm:bulletEnabled val="1"/>
        </dgm:presLayoutVars>
      </dgm:prSet>
      <dgm:spPr/>
    </dgm:pt>
    <dgm:pt modelId="{47AD5A48-E908-4C4F-870C-585ECD5633CA}" type="pres">
      <dgm:prSet presAssocID="{C6346789-0C21-4ED9-A776-FFFED1B8067D}" presName="spacer" presStyleCnt="0"/>
      <dgm:spPr/>
    </dgm:pt>
    <dgm:pt modelId="{06E25A8A-91A0-45A8-92F4-7A8C5BF5F9F8}" type="pres">
      <dgm:prSet presAssocID="{03201F55-4B76-4E17-B504-761C9B1AD63D}" presName="parentText" presStyleLbl="node1" presStyleIdx="4" presStyleCnt="6">
        <dgm:presLayoutVars>
          <dgm:chMax val="0"/>
          <dgm:bulletEnabled val="1"/>
        </dgm:presLayoutVars>
      </dgm:prSet>
      <dgm:spPr/>
    </dgm:pt>
    <dgm:pt modelId="{24E9BCBB-518F-413C-AC22-94E665C23EF4}" type="pres">
      <dgm:prSet presAssocID="{E4BD688A-8AA1-420B-9151-A157C33A5EB0}" presName="spacer" presStyleCnt="0"/>
      <dgm:spPr/>
    </dgm:pt>
    <dgm:pt modelId="{3AC4D30D-5607-4294-A3B7-DA9283E1BAF5}" type="pres">
      <dgm:prSet presAssocID="{510C0786-CB7A-4941-B4AB-D42265772DCD}" presName="parentText" presStyleLbl="node1" presStyleIdx="5" presStyleCnt="6">
        <dgm:presLayoutVars>
          <dgm:chMax val="0"/>
          <dgm:bulletEnabled val="1"/>
        </dgm:presLayoutVars>
      </dgm:prSet>
      <dgm:spPr/>
    </dgm:pt>
  </dgm:ptLst>
  <dgm:cxnLst>
    <dgm:cxn modelId="{B11E4B07-F55D-4A58-9249-3EC71B0EEBE1}" type="presOf" srcId="{2DB39ABE-58D9-4668-A5B5-F263DFA0D736}" destId="{2A9BAC74-314D-4A0F-B5AE-28A6FF163531}" srcOrd="0" destOrd="0" presId="urn:microsoft.com/office/officeart/2005/8/layout/vList2"/>
    <dgm:cxn modelId="{BFBB5D0B-279A-409E-B88D-14EC81BB2A34}" srcId="{F737F9E5-0B55-491A-AB96-8C37EC2F882B}" destId="{3B2B02C5-CB70-4651-9D83-E8FE5F3CF017}" srcOrd="1" destOrd="0" parTransId="{B417D60D-91A2-48F3-AABC-30551B142E01}" sibTransId="{2CD8EC6A-BC37-447A-A30B-8B4CD1902619}"/>
    <dgm:cxn modelId="{EF34313E-F3DF-4A69-8CF5-7209E2D504FB}" type="presOf" srcId="{03201F55-4B76-4E17-B504-761C9B1AD63D}" destId="{06E25A8A-91A0-45A8-92F4-7A8C5BF5F9F8}" srcOrd="0" destOrd="0" presId="urn:microsoft.com/office/officeart/2005/8/layout/vList2"/>
    <dgm:cxn modelId="{55AA6346-CF1D-4514-A4F5-669C2D17D9DD}" srcId="{F737F9E5-0B55-491A-AB96-8C37EC2F882B}" destId="{03201F55-4B76-4E17-B504-761C9B1AD63D}" srcOrd="4" destOrd="0" parTransId="{B8279794-544A-4125-9F6C-1CB6B926BE28}" sibTransId="{E4BD688A-8AA1-420B-9151-A157C33A5EB0}"/>
    <dgm:cxn modelId="{E08D8850-7B5C-4A35-A864-8CA20B1D2FCC}" type="presOf" srcId="{F737F9E5-0B55-491A-AB96-8C37EC2F882B}" destId="{5B53C7A4-A208-4406-8140-19FD473BFF3C}" srcOrd="0" destOrd="0" presId="urn:microsoft.com/office/officeart/2005/8/layout/vList2"/>
    <dgm:cxn modelId="{2CD00473-1A9C-48FE-8CB1-67388A1569F3}" srcId="{F737F9E5-0B55-491A-AB96-8C37EC2F882B}" destId="{9D162845-1679-4967-A7E6-ADE05A3D9CF3}" srcOrd="0" destOrd="0" parTransId="{863633CD-B0D2-419A-AAB9-A1A4DDFDE465}" sibTransId="{42B13DB2-54B5-49ED-8EB5-CF0A78F9210C}"/>
    <dgm:cxn modelId="{FFC32E53-5416-42C3-8041-CCEC8CBBD345}" type="presOf" srcId="{3B2B02C5-CB70-4651-9D83-E8FE5F3CF017}" destId="{4FC7C926-2D35-4408-9886-00049B6892D0}" srcOrd="0" destOrd="0" presId="urn:microsoft.com/office/officeart/2005/8/layout/vList2"/>
    <dgm:cxn modelId="{C9D90888-8EC9-4097-AEFB-71B27E1EC008}" srcId="{F737F9E5-0B55-491A-AB96-8C37EC2F882B}" destId="{585E29CA-7F3B-4320-891D-5EEE6ECF87C5}" srcOrd="3" destOrd="0" parTransId="{BBE6C83C-F458-4077-A926-839084AD8A9E}" sibTransId="{C6346789-0C21-4ED9-A776-FFFED1B8067D}"/>
    <dgm:cxn modelId="{B9E47C97-4F20-4895-95FD-89295B2BBFA4}" type="presOf" srcId="{510C0786-CB7A-4941-B4AB-D42265772DCD}" destId="{3AC4D30D-5607-4294-A3B7-DA9283E1BAF5}" srcOrd="0" destOrd="0" presId="urn:microsoft.com/office/officeart/2005/8/layout/vList2"/>
    <dgm:cxn modelId="{74353BA4-1E95-4247-90D7-83D60158F573}" srcId="{F737F9E5-0B55-491A-AB96-8C37EC2F882B}" destId="{510C0786-CB7A-4941-B4AB-D42265772DCD}" srcOrd="5" destOrd="0" parTransId="{3497150E-1438-4382-8FA9-7AC6A54CBCB2}" sibTransId="{24C788DC-9231-46F6-9EFD-ECD986C64AC9}"/>
    <dgm:cxn modelId="{978B63B3-3BFF-4341-9118-8E78C9C88E26}" type="presOf" srcId="{585E29CA-7F3B-4320-891D-5EEE6ECF87C5}" destId="{C05EF763-6577-4AFA-87C3-CFCFF9A05B61}" srcOrd="0" destOrd="0" presId="urn:microsoft.com/office/officeart/2005/8/layout/vList2"/>
    <dgm:cxn modelId="{D07DB9B7-9B2B-4BFE-9338-E52852781203}" srcId="{F737F9E5-0B55-491A-AB96-8C37EC2F882B}" destId="{2DB39ABE-58D9-4668-A5B5-F263DFA0D736}" srcOrd="2" destOrd="0" parTransId="{035F7799-0E8B-4FDB-B07A-8EA5BAE69EDB}" sibTransId="{2B59F36F-3499-47DE-8FDA-358C7A1CA0D9}"/>
    <dgm:cxn modelId="{4518A3F5-BA5D-4FD4-B17C-61CB3912858A}" type="presOf" srcId="{9D162845-1679-4967-A7E6-ADE05A3D9CF3}" destId="{C8B69A19-1C54-4482-AB06-4E64B5A9E649}" srcOrd="0" destOrd="0" presId="urn:microsoft.com/office/officeart/2005/8/layout/vList2"/>
    <dgm:cxn modelId="{20D7D9D5-7544-4551-B83A-255855AF2869}" type="presParOf" srcId="{5B53C7A4-A208-4406-8140-19FD473BFF3C}" destId="{C8B69A19-1C54-4482-AB06-4E64B5A9E649}" srcOrd="0" destOrd="0" presId="urn:microsoft.com/office/officeart/2005/8/layout/vList2"/>
    <dgm:cxn modelId="{58132E0C-CDCF-4802-BBAB-E29702373C81}" type="presParOf" srcId="{5B53C7A4-A208-4406-8140-19FD473BFF3C}" destId="{BC025894-854C-4C5B-B3D7-D1D86B525260}" srcOrd="1" destOrd="0" presId="urn:microsoft.com/office/officeart/2005/8/layout/vList2"/>
    <dgm:cxn modelId="{CDA9571E-0205-4245-BADF-EF14E950BD96}" type="presParOf" srcId="{5B53C7A4-A208-4406-8140-19FD473BFF3C}" destId="{4FC7C926-2D35-4408-9886-00049B6892D0}" srcOrd="2" destOrd="0" presId="urn:microsoft.com/office/officeart/2005/8/layout/vList2"/>
    <dgm:cxn modelId="{18F3D596-C527-4CBA-B8E0-7963B634205D}" type="presParOf" srcId="{5B53C7A4-A208-4406-8140-19FD473BFF3C}" destId="{704E7BB3-5000-4898-82CA-FE26FE36E664}" srcOrd="3" destOrd="0" presId="urn:microsoft.com/office/officeart/2005/8/layout/vList2"/>
    <dgm:cxn modelId="{2DD3D14A-AD76-4BA1-9DF3-62236DDAFF13}" type="presParOf" srcId="{5B53C7A4-A208-4406-8140-19FD473BFF3C}" destId="{2A9BAC74-314D-4A0F-B5AE-28A6FF163531}" srcOrd="4" destOrd="0" presId="urn:microsoft.com/office/officeart/2005/8/layout/vList2"/>
    <dgm:cxn modelId="{76A25A36-CED6-40BD-9EDB-71F776B78E2F}" type="presParOf" srcId="{5B53C7A4-A208-4406-8140-19FD473BFF3C}" destId="{A2835FB4-BCA3-4750-887F-D7547D31F9AF}" srcOrd="5" destOrd="0" presId="urn:microsoft.com/office/officeart/2005/8/layout/vList2"/>
    <dgm:cxn modelId="{97BE944C-77FF-48F7-B078-323620B769A5}" type="presParOf" srcId="{5B53C7A4-A208-4406-8140-19FD473BFF3C}" destId="{C05EF763-6577-4AFA-87C3-CFCFF9A05B61}" srcOrd="6" destOrd="0" presId="urn:microsoft.com/office/officeart/2005/8/layout/vList2"/>
    <dgm:cxn modelId="{F4582F3E-9A49-4F0A-8951-864A8C82E8EC}" type="presParOf" srcId="{5B53C7A4-A208-4406-8140-19FD473BFF3C}" destId="{47AD5A48-E908-4C4F-870C-585ECD5633CA}" srcOrd="7" destOrd="0" presId="urn:microsoft.com/office/officeart/2005/8/layout/vList2"/>
    <dgm:cxn modelId="{C3DFA524-72C4-4467-84F3-D9E06B0CC0FD}" type="presParOf" srcId="{5B53C7A4-A208-4406-8140-19FD473BFF3C}" destId="{06E25A8A-91A0-45A8-92F4-7A8C5BF5F9F8}" srcOrd="8" destOrd="0" presId="urn:microsoft.com/office/officeart/2005/8/layout/vList2"/>
    <dgm:cxn modelId="{966DB507-7535-44F6-97AC-E24A5B64EDAD}" type="presParOf" srcId="{5B53C7A4-A208-4406-8140-19FD473BFF3C}" destId="{24E9BCBB-518F-413C-AC22-94E665C23EF4}" srcOrd="9" destOrd="0" presId="urn:microsoft.com/office/officeart/2005/8/layout/vList2"/>
    <dgm:cxn modelId="{AEF367B5-6BF4-4460-8721-9F2D8A086CF6}" type="presParOf" srcId="{5B53C7A4-A208-4406-8140-19FD473BFF3C}" destId="{3AC4D30D-5607-4294-A3B7-DA9283E1BAF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18353FD-5813-4CF8-82EC-52AEA37C3E3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DB4A55E-47BE-4513-9B61-C5B22A0A1FD8}">
      <dgm:prSet/>
      <dgm:spPr/>
      <dgm:t>
        <a:bodyPr/>
        <a:lstStyle/>
        <a:p>
          <a:r>
            <a:rPr lang="en-US" dirty="0"/>
            <a:t>Use of culturally-relevant verbiage </a:t>
          </a:r>
        </a:p>
      </dgm:t>
    </dgm:pt>
    <dgm:pt modelId="{F14CBE2E-76B7-445B-ABEB-D325EC5D1251}" type="parTrans" cxnId="{74BA8614-5922-4E68-B2AB-FED7FA85365F}">
      <dgm:prSet/>
      <dgm:spPr/>
      <dgm:t>
        <a:bodyPr/>
        <a:lstStyle/>
        <a:p>
          <a:endParaRPr lang="en-US"/>
        </a:p>
      </dgm:t>
    </dgm:pt>
    <dgm:pt modelId="{8028A31E-2274-457A-8554-48470577D6B5}" type="sibTrans" cxnId="{74BA8614-5922-4E68-B2AB-FED7FA85365F}">
      <dgm:prSet/>
      <dgm:spPr/>
      <dgm:t>
        <a:bodyPr/>
        <a:lstStyle/>
        <a:p>
          <a:endParaRPr lang="en-US"/>
        </a:p>
      </dgm:t>
    </dgm:pt>
    <dgm:pt modelId="{B9AC09DA-9181-417B-B189-C9B75D6240A6}">
      <dgm:prSet/>
      <dgm:spPr/>
      <dgm:t>
        <a:bodyPr/>
        <a:lstStyle/>
        <a:p>
          <a:r>
            <a:rPr lang="en-US" dirty="0"/>
            <a:t>Emphasis of Spirituality Principles</a:t>
          </a:r>
        </a:p>
      </dgm:t>
    </dgm:pt>
    <dgm:pt modelId="{C7B77265-F954-4745-85E0-53DA8B76C0D9}" type="parTrans" cxnId="{CB44631D-1A61-4CEB-B19D-ED0D21360E2B}">
      <dgm:prSet/>
      <dgm:spPr/>
      <dgm:t>
        <a:bodyPr/>
        <a:lstStyle/>
        <a:p>
          <a:endParaRPr lang="en-US"/>
        </a:p>
      </dgm:t>
    </dgm:pt>
    <dgm:pt modelId="{37145342-0294-47E0-9250-BD46D192ECBE}" type="sibTrans" cxnId="{CB44631D-1A61-4CEB-B19D-ED0D21360E2B}">
      <dgm:prSet/>
      <dgm:spPr/>
      <dgm:t>
        <a:bodyPr/>
        <a:lstStyle/>
        <a:p>
          <a:endParaRPr lang="en-US"/>
        </a:p>
      </dgm:t>
    </dgm:pt>
    <dgm:pt modelId="{497C5D68-20F8-45BB-8F74-0A124DCBF4A7}">
      <dgm:prSet/>
      <dgm:spPr/>
      <dgm:t>
        <a:bodyPr/>
        <a:lstStyle/>
        <a:p>
          <a:r>
            <a:rPr lang="en-US"/>
            <a:t>Organized into 3 Categories</a:t>
          </a:r>
        </a:p>
      </dgm:t>
    </dgm:pt>
    <dgm:pt modelId="{8916187B-F961-4586-83DD-9F0D8AB5D7F9}" type="parTrans" cxnId="{B578E2A3-68BA-4BB4-8798-6269BD0CF888}">
      <dgm:prSet/>
      <dgm:spPr/>
      <dgm:t>
        <a:bodyPr/>
        <a:lstStyle/>
        <a:p>
          <a:endParaRPr lang="en-US"/>
        </a:p>
      </dgm:t>
    </dgm:pt>
    <dgm:pt modelId="{683AD80B-F887-4A2A-8C0C-87CFEAD4A9D8}" type="sibTrans" cxnId="{B578E2A3-68BA-4BB4-8798-6269BD0CF888}">
      <dgm:prSet/>
      <dgm:spPr/>
      <dgm:t>
        <a:bodyPr/>
        <a:lstStyle/>
        <a:p>
          <a:endParaRPr lang="en-US"/>
        </a:p>
      </dgm:t>
    </dgm:pt>
    <dgm:pt modelId="{A929C719-A5BB-4BC7-8B3C-28F66BC959AD}">
      <dgm:prSet/>
      <dgm:spPr/>
      <dgm:t>
        <a:bodyPr/>
        <a:lstStyle/>
        <a:p>
          <a:r>
            <a:rPr lang="en-US" dirty="0"/>
            <a:t>No provision of SUD specific psychoeducation</a:t>
          </a:r>
        </a:p>
      </dgm:t>
    </dgm:pt>
    <dgm:pt modelId="{D6E71E99-AB80-46F8-88A8-27F17AA91E0A}" type="parTrans" cxnId="{0605C250-40A0-43F5-9607-108ADC1F8C10}">
      <dgm:prSet/>
      <dgm:spPr/>
      <dgm:t>
        <a:bodyPr/>
        <a:lstStyle/>
        <a:p>
          <a:endParaRPr lang="en-US"/>
        </a:p>
      </dgm:t>
    </dgm:pt>
    <dgm:pt modelId="{9794A270-D272-48F5-BE2B-62025C767CD1}" type="sibTrans" cxnId="{0605C250-40A0-43F5-9607-108ADC1F8C10}">
      <dgm:prSet/>
      <dgm:spPr/>
      <dgm:t>
        <a:bodyPr/>
        <a:lstStyle/>
        <a:p>
          <a:endParaRPr lang="en-US"/>
        </a:p>
      </dgm:t>
    </dgm:pt>
    <dgm:pt modelId="{F13BCA07-1084-4D16-BB1E-143AE3B067FC}" type="pres">
      <dgm:prSet presAssocID="{718353FD-5813-4CF8-82EC-52AEA37C3E37}" presName="linear" presStyleCnt="0">
        <dgm:presLayoutVars>
          <dgm:animLvl val="lvl"/>
          <dgm:resizeHandles val="exact"/>
        </dgm:presLayoutVars>
      </dgm:prSet>
      <dgm:spPr/>
    </dgm:pt>
    <dgm:pt modelId="{332F68E7-470A-4B70-AA07-F9B546FCFC72}" type="pres">
      <dgm:prSet presAssocID="{8DB4A55E-47BE-4513-9B61-C5B22A0A1FD8}" presName="parentText" presStyleLbl="node1" presStyleIdx="0" presStyleCnt="4">
        <dgm:presLayoutVars>
          <dgm:chMax val="0"/>
          <dgm:bulletEnabled val="1"/>
        </dgm:presLayoutVars>
      </dgm:prSet>
      <dgm:spPr/>
    </dgm:pt>
    <dgm:pt modelId="{415AA1FE-115D-473D-BF27-BDB70516E422}" type="pres">
      <dgm:prSet presAssocID="{8028A31E-2274-457A-8554-48470577D6B5}" presName="spacer" presStyleCnt="0"/>
      <dgm:spPr/>
    </dgm:pt>
    <dgm:pt modelId="{948F24A2-6C7A-4AEE-A74B-2C029D03FAE7}" type="pres">
      <dgm:prSet presAssocID="{B9AC09DA-9181-417B-B189-C9B75D6240A6}" presName="parentText" presStyleLbl="node1" presStyleIdx="1" presStyleCnt="4">
        <dgm:presLayoutVars>
          <dgm:chMax val="0"/>
          <dgm:bulletEnabled val="1"/>
        </dgm:presLayoutVars>
      </dgm:prSet>
      <dgm:spPr/>
    </dgm:pt>
    <dgm:pt modelId="{B02A2544-5A69-4BD0-8181-F93D3B298803}" type="pres">
      <dgm:prSet presAssocID="{37145342-0294-47E0-9250-BD46D192ECBE}" presName="spacer" presStyleCnt="0"/>
      <dgm:spPr/>
    </dgm:pt>
    <dgm:pt modelId="{19A2F968-8873-4135-BE43-B6A3E428652F}" type="pres">
      <dgm:prSet presAssocID="{497C5D68-20F8-45BB-8F74-0A124DCBF4A7}" presName="parentText" presStyleLbl="node1" presStyleIdx="2" presStyleCnt="4">
        <dgm:presLayoutVars>
          <dgm:chMax val="0"/>
          <dgm:bulletEnabled val="1"/>
        </dgm:presLayoutVars>
      </dgm:prSet>
      <dgm:spPr/>
    </dgm:pt>
    <dgm:pt modelId="{3B6D3DFC-FAE0-4F3B-945F-F5F1E6F2A1F5}" type="pres">
      <dgm:prSet presAssocID="{683AD80B-F887-4A2A-8C0C-87CFEAD4A9D8}" presName="spacer" presStyleCnt="0"/>
      <dgm:spPr/>
    </dgm:pt>
    <dgm:pt modelId="{EA389E89-2AAE-43B1-87C4-BE4CD1138D61}" type="pres">
      <dgm:prSet presAssocID="{A929C719-A5BB-4BC7-8B3C-28F66BC959AD}" presName="parentText" presStyleLbl="node1" presStyleIdx="3" presStyleCnt="4">
        <dgm:presLayoutVars>
          <dgm:chMax val="0"/>
          <dgm:bulletEnabled val="1"/>
        </dgm:presLayoutVars>
      </dgm:prSet>
      <dgm:spPr/>
    </dgm:pt>
  </dgm:ptLst>
  <dgm:cxnLst>
    <dgm:cxn modelId="{74BA8614-5922-4E68-B2AB-FED7FA85365F}" srcId="{718353FD-5813-4CF8-82EC-52AEA37C3E37}" destId="{8DB4A55E-47BE-4513-9B61-C5B22A0A1FD8}" srcOrd="0" destOrd="0" parTransId="{F14CBE2E-76B7-445B-ABEB-D325EC5D1251}" sibTransId="{8028A31E-2274-457A-8554-48470577D6B5}"/>
    <dgm:cxn modelId="{CB44631D-1A61-4CEB-B19D-ED0D21360E2B}" srcId="{718353FD-5813-4CF8-82EC-52AEA37C3E37}" destId="{B9AC09DA-9181-417B-B189-C9B75D6240A6}" srcOrd="1" destOrd="0" parTransId="{C7B77265-F954-4745-85E0-53DA8B76C0D9}" sibTransId="{37145342-0294-47E0-9250-BD46D192ECBE}"/>
    <dgm:cxn modelId="{0CA09D6C-84F9-493C-8773-E667518F2367}" type="presOf" srcId="{497C5D68-20F8-45BB-8F74-0A124DCBF4A7}" destId="{19A2F968-8873-4135-BE43-B6A3E428652F}" srcOrd="0" destOrd="0" presId="urn:microsoft.com/office/officeart/2005/8/layout/vList2"/>
    <dgm:cxn modelId="{0605C250-40A0-43F5-9607-108ADC1F8C10}" srcId="{718353FD-5813-4CF8-82EC-52AEA37C3E37}" destId="{A929C719-A5BB-4BC7-8B3C-28F66BC959AD}" srcOrd="3" destOrd="0" parTransId="{D6E71E99-AB80-46F8-88A8-27F17AA91E0A}" sibTransId="{9794A270-D272-48F5-BE2B-62025C767CD1}"/>
    <dgm:cxn modelId="{8B3A6253-6C2A-4043-8D81-7FB16B55411C}" type="presOf" srcId="{B9AC09DA-9181-417B-B189-C9B75D6240A6}" destId="{948F24A2-6C7A-4AEE-A74B-2C029D03FAE7}" srcOrd="0" destOrd="0" presId="urn:microsoft.com/office/officeart/2005/8/layout/vList2"/>
    <dgm:cxn modelId="{8FF2D099-C914-4CEF-97B8-C1F0D1FF8079}" type="presOf" srcId="{8DB4A55E-47BE-4513-9B61-C5B22A0A1FD8}" destId="{332F68E7-470A-4B70-AA07-F9B546FCFC72}" srcOrd="0" destOrd="0" presId="urn:microsoft.com/office/officeart/2005/8/layout/vList2"/>
    <dgm:cxn modelId="{5D47289B-F537-4C69-BE2B-E605874077A7}" type="presOf" srcId="{718353FD-5813-4CF8-82EC-52AEA37C3E37}" destId="{F13BCA07-1084-4D16-BB1E-143AE3B067FC}" srcOrd="0" destOrd="0" presId="urn:microsoft.com/office/officeart/2005/8/layout/vList2"/>
    <dgm:cxn modelId="{B578E2A3-68BA-4BB4-8798-6269BD0CF888}" srcId="{718353FD-5813-4CF8-82EC-52AEA37C3E37}" destId="{497C5D68-20F8-45BB-8F74-0A124DCBF4A7}" srcOrd="2" destOrd="0" parTransId="{8916187B-F961-4586-83DD-9F0D8AB5D7F9}" sibTransId="{683AD80B-F887-4A2A-8C0C-87CFEAD4A9D8}"/>
    <dgm:cxn modelId="{4619EEBE-D06D-46BC-A72D-5724E8A3A8AD}" type="presOf" srcId="{A929C719-A5BB-4BC7-8B3C-28F66BC959AD}" destId="{EA389E89-2AAE-43B1-87C4-BE4CD1138D61}" srcOrd="0" destOrd="0" presId="urn:microsoft.com/office/officeart/2005/8/layout/vList2"/>
    <dgm:cxn modelId="{2445D9FE-D18D-452E-837A-DDB2E84D12DD}" type="presParOf" srcId="{F13BCA07-1084-4D16-BB1E-143AE3B067FC}" destId="{332F68E7-470A-4B70-AA07-F9B546FCFC72}" srcOrd="0" destOrd="0" presId="urn:microsoft.com/office/officeart/2005/8/layout/vList2"/>
    <dgm:cxn modelId="{90B51A43-8D83-43CD-9C25-4E2D5FAE19D6}" type="presParOf" srcId="{F13BCA07-1084-4D16-BB1E-143AE3B067FC}" destId="{415AA1FE-115D-473D-BF27-BDB70516E422}" srcOrd="1" destOrd="0" presId="urn:microsoft.com/office/officeart/2005/8/layout/vList2"/>
    <dgm:cxn modelId="{B9936150-A840-4AB1-BD39-A90DEE686BC2}" type="presParOf" srcId="{F13BCA07-1084-4D16-BB1E-143AE3B067FC}" destId="{948F24A2-6C7A-4AEE-A74B-2C029D03FAE7}" srcOrd="2" destOrd="0" presId="urn:microsoft.com/office/officeart/2005/8/layout/vList2"/>
    <dgm:cxn modelId="{D64C7DED-CE33-4FA5-827A-EA087542B937}" type="presParOf" srcId="{F13BCA07-1084-4D16-BB1E-143AE3B067FC}" destId="{B02A2544-5A69-4BD0-8181-F93D3B298803}" srcOrd="3" destOrd="0" presId="urn:microsoft.com/office/officeart/2005/8/layout/vList2"/>
    <dgm:cxn modelId="{06013C9C-3E15-459F-BFFA-96CFBB8240DF}" type="presParOf" srcId="{F13BCA07-1084-4D16-BB1E-143AE3B067FC}" destId="{19A2F968-8873-4135-BE43-B6A3E428652F}" srcOrd="4" destOrd="0" presId="urn:microsoft.com/office/officeart/2005/8/layout/vList2"/>
    <dgm:cxn modelId="{A3BC6C90-D6A3-407B-ACCB-E2F694865F73}" type="presParOf" srcId="{F13BCA07-1084-4D16-BB1E-143AE3B067FC}" destId="{3B6D3DFC-FAE0-4F3B-945F-F5F1E6F2A1F5}" srcOrd="5" destOrd="0" presId="urn:microsoft.com/office/officeart/2005/8/layout/vList2"/>
    <dgm:cxn modelId="{1A726988-0693-40B9-A3E3-4A03BA560933}" type="presParOf" srcId="{F13BCA07-1084-4D16-BB1E-143AE3B067FC}" destId="{EA389E89-2AAE-43B1-87C4-BE4CD1138D6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533230-6092-4F26-B0F8-11FF2F61DAF9}"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0A637C54-1103-4A54-908D-D728BD049F61}">
      <dgm:prSet custT="1"/>
      <dgm:spPr/>
      <dgm:t>
        <a:bodyPr/>
        <a:lstStyle/>
        <a:p>
          <a:r>
            <a:rPr lang="en-US" sz="1800"/>
            <a:t>Implementation according to Evidence Based Practices for Standard IOP vs. H.E.A.T. structure</a:t>
          </a:r>
        </a:p>
      </dgm:t>
    </dgm:pt>
    <dgm:pt modelId="{C5A7FFB3-4C38-4088-A6C0-C5C619CE2317}" type="parTrans" cxnId="{E64E67CC-8F54-4C15-BBC4-A966D1A5EA54}">
      <dgm:prSet/>
      <dgm:spPr/>
      <dgm:t>
        <a:bodyPr/>
        <a:lstStyle/>
        <a:p>
          <a:endParaRPr lang="en-US" sz="2800"/>
        </a:p>
      </dgm:t>
    </dgm:pt>
    <dgm:pt modelId="{59817CF6-BB3D-42FA-8719-8D204D43BCFB}" type="sibTrans" cxnId="{E64E67CC-8F54-4C15-BBC4-A966D1A5EA54}">
      <dgm:prSet/>
      <dgm:spPr/>
      <dgm:t>
        <a:bodyPr/>
        <a:lstStyle/>
        <a:p>
          <a:endParaRPr lang="en-US" sz="2800"/>
        </a:p>
      </dgm:t>
    </dgm:pt>
    <dgm:pt modelId="{98E73ADB-7662-4F9B-9EC7-9D9D464F590D}">
      <dgm:prSet custT="1"/>
      <dgm:spPr/>
      <dgm:t>
        <a:bodyPr/>
        <a:lstStyle/>
        <a:p>
          <a:r>
            <a:rPr lang="en-US" sz="1200" dirty="0"/>
            <a:t>10 hours of service per week vs. 3 hours</a:t>
          </a:r>
        </a:p>
      </dgm:t>
    </dgm:pt>
    <dgm:pt modelId="{3D20CE06-C209-4755-AE76-AF3622C7F73B}" type="parTrans" cxnId="{D92AAFC0-200B-46ED-ABF6-2C883008686D}">
      <dgm:prSet/>
      <dgm:spPr/>
      <dgm:t>
        <a:bodyPr/>
        <a:lstStyle/>
        <a:p>
          <a:endParaRPr lang="en-US" sz="2800"/>
        </a:p>
      </dgm:t>
    </dgm:pt>
    <dgm:pt modelId="{4EF9C319-E879-42B4-BF7D-3EA3780935FD}" type="sibTrans" cxnId="{D92AAFC0-200B-46ED-ABF6-2C883008686D}">
      <dgm:prSet/>
      <dgm:spPr/>
      <dgm:t>
        <a:bodyPr/>
        <a:lstStyle/>
        <a:p>
          <a:endParaRPr lang="en-US" sz="2800"/>
        </a:p>
      </dgm:t>
    </dgm:pt>
    <dgm:pt modelId="{54AD7D42-ED0C-4D1C-802C-5FEBA0880B21}">
      <dgm:prSet custT="1"/>
      <dgm:spPr/>
      <dgm:t>
        <a:bodyPr/>
        <a:lstStyle/>
        <a:p>
          <a:r>
            <a:rPr lang="en-US" sz="1600"/>
            <a:t>At risk to not complete court program due to “Moderator Variables”</a:t>
          </a:r>
          <a:endParaRPr lang="en-US" sz="1600" dirty="0"/>
        </a:p>
      </dgm:t>
    </dgm:pt>
    <dgm:pt modelId="{5973828D-1E38-4D74-9BE9-23969DC2569F}" type="parTrans" cxnId="{92D837B7-B3A5-4565-9D67-84FF2C15730D}">
      <dgm:prSet/>
      <dgm:spPr/>
      <dgm:t>
        <a:bodyPr/>
        <a:lstStyle/>
        <a:p>
          <a:endParaRPr lang="en-US" sz="2800"/>
        </a:p>
      </dgm:t>
    </dgm:pt>
    <dgm:pt modelId="{0AABA87C-0BB1-4E5C-A8F5-78629501E75C}" type="sibTrans" cxnId="{92D837B7-B3A5-4565-9D67-84FF2C15730D}">
      <dgm:prSet/>
      <dgm:spPr/>
      <dgm:t>
        <a:bodyPr/>
        <a:lstStyle/>
        <a:p>
          <a:endParaRPr lang="en-US" sz="2800"/>
        </a:p>
      </dgm:t>
    </dgm:pt>
    <dgm:pt modelId="{CBF4C46C-6DB9-4D5B-8116-C95A55E60264}">
      <dgm:prSet custT="1"/>
      <dgm:spPr/>
      <dgm:t>
        <a:bodyPr/>
        <a:lstStyle/>
        <a:p>
          <a:r>
            <a:rPr lang="en-US" sz="1200"/>
            <a:t>Living in a low-income area</a:t>
          </a:r>
          <a:endParaRPr lang="en-US" sz="1200" dirty="0"/>
        </a:p>
      </dgm:t>
    </dgm:pt>
    <dgm:pt modelId="{F99746A4-0002-4154-8689-F78A9F673B52}" type="parTrans" cxnId="{7D3014F0-C2ED-45E6-8CC0-C69ABBE71917}">
      <dgm:prSet/>
      <dgm:spPr/>
      <dgm:t>
        <a:bodyPr/>
        <a:lstStyle/>
        <a:p>
          <a:endParaRPr lang="en-US" sz="2800"/>
        </a:p>
      </dgm:t>
    </dgm:pt>
    <dgm:pt modelId="{57DB03EF-48E2-4B3D-A606-3E5DB85537E7}" type="sibTrans" cxnId="{7D3014F0-C2ED-45E6-8CC0-C69ABBE71917}">
      <dgm:prSet/>
      <dgm:spPr/>
      <dgm:t>
        <a:bodyPr/>
        <a:lstStyle/>
        <a:p>
          <a:endParaRPr lang="en-US" sz="2800"/>
        </a:p>
      </dgm:t>
    </dgm:pt>
    <dgm:pt modelId="{CAC8E4F0-1714-4E1D-9BC8-14DC8896FDE0}">
      <dgm:prSet custT="1"/>
      <dgm:spPr/>
      <dgm:t>
        <a:bodyPr/>
        <a:lstStyle/>
        <a:p>
          <a:r>
            <a:rPr lang="en-US" sz="1200"/>
            <a:t>Raised by a single mother</a:t>
          </a:r>
          <a:endParaRPr lang="en-US" sz="1200" dirty="0"/>
        </a:p>
      </dgm:t>
    </dgm:pt>
    <dgm:pt modelId="{55B4C2DA-6DAD-401E-A4F7-90ED07B0C1EF}" type="parTrans" cxnId="{A2F90A5E-6A9A-4DC4-8D7C-96D9569EC7DA}">
      <dgm:prSet/>
      <dgm:spPr/>
      <dgm:t>
        <a:bodyPr/>
        <a:lstStyle/>
        <a:p>
          <a:endParaRPr lang="en-US" sz="2800"/>
        </a:p>
      </dgm:t>
    </dgm:pt>
    <dgm:pt modelId="{02E631C6-170F-48F7-BE61-40009069A93D}" type="sibTrans" cxnId="{A2F90A5E-6A9A-4DC4-8D7C-96D9569EC7DA}">
      <dgm:prSet/>
      <dgm:spPr/>
      <dgm:t>
        <a:bodyPr/>
        <a:lstStyle/>
        <a:p>
          <a:endParaRPr lang="en-US" sz="2800"/>
        </a:p>
      </dgm:t>
    </dgm:pt>
    <dgm:pt modelId="{0A97ECAC-1447-4017-AE27-75CC2D0A6E95}">
      <dgm:prSet custT="1"/>
      <dgm:spPr/>
      <dgm:t>
        <a:bodyPr/>
        <a:lstStyle/>
        <a:p>
          <a:r>
            <a:rPr lang="en-US" sz="1200"/>
            <a:t>Not completing high school or obtaining a GED</a:t>
          </a:r>
          <a:endParaRPr lang="en-US" sz="1200" dirty="0"/>
        </a:p>
      </dgm:t>
    </dgm:pt>
    <dgm:pt modelId="{209BA510-729E-40A6-B052-341F43912DEF}" type="parTrans" cxnId="{06056A59-4CD6-4F3A-B256-75E247AD012A}">
      <dgm:prSet/>
      <dgm:spPr/>
      <dgm:t>
        <a:bodyPr/>
        <a:lstStyle/>
        <a:p>
          <a:endParaRPr lang="en-US" sz="2800"/>
        </a:p>
      </dgm:t>
    </dgm:pt>
    <dgm:pt modelId="{CF7C95D9-FF6C-4DB2-B228-4590E2926D4B}" type="sibTrans" cxnId="{06056A59-4CD6-4F3A-B256-75E247AD012A}">
      <dgm:prSet/>
      <dgm:spPr/>
      <dgm:t>
        <a:bodyPr/>
        <a:lstStyle/>
        <a:p>
          <a:endParaRPr lang="en-US" sz="2800"/>
        </a:p>
      </dgm:t>
    </dgm:pt>
    <dgm:pt modelId="{C1883ECD-A4DA-4E20-9E44-3F5AB034BD70}">
      <dgm:prSet custT="1"/>
      <dgm:spPr/>
      <dgm:t>
        <a:bodyPr/>
        <a:lstStyle/>
        <a:p>
          <a:r>
            <a:rPr lang="en-US" sz="1800"/>
            <a:t>Need to fulfill other court requirements while engaging in an intensive treatment program</a:t>
          </a:r>
        </a:p>
      </dgm:t>
    </dgm:pt>
    <dgm:pt modelId="{88A36C21-24C9-4E55-978C-731271A79CAC}" type="parTrans" cxnId="{BE6DD909-3159-4FC7-8B62-942CDBB40099}">
      <dgm:prSet/>
      <dgm:spPr/>
      <dgm:t>
        <a:bodyPr/>
        <a:lstStyle/>
        <a:p>
          <a:endParaRPr lang="en-US" sz="2800"/>
        </a:p>
      </dgm:t>
    </dgm:pt>
    <dgm:pt modelId="{5227D93B-52C5-4323-9C4D-C6DDE008C5FE}" type="sibTrans" cxnId="{BE6DD909-3159-4FC7-8B62-942CDBB40099}">
      <dgm:prSet/>
      <dgm:spPr/>
      <dgm:t>
        <a:bodyPr/>
        <a:lstStyle/>
        <a:p>
          <a:endParaRPr lang="en-US" sz="2800"/>
        </a:p>
      </dgm:t>
    </dgm:pt>
    <dgm:pt modelId="{1426DFFE-A263-47BE-A141-9D76468B62AF}">
      <dgm:prSet custT="1"/>
      <dgm:spPr/>
      <dgm:t>
        <a:bodyPr/>
        <a:lstStyle/>
        <a:p>
          <a:r>
            <a:rPr lang="en-US" sz="1800"/>
            <a:t>Training multiple staff so that Co-facilitation possible</a:t>
          </a:r>
          <a:endParaRPr lang="en-US" sz="1800" dirty="0"/>
        </a:p>
      </dgm:t>
    </dgm:pt>
    <dgm:pt modelId="{83BBE34F-40E1-47A2-9004-832893569698}" type="parTrans" cxnId="{54DD34EC-288F-4275-9F52-DF7B6791B73F}">
      <dgm:prSet/>
      <dgm:spPr/>
      <dgm:t>
        <a:bodyPr/>
        <a:lstStyle/>
        <a:p>
          <a:endParaRPr lang="en-US" sz="2800"/>
        </a:p>
      </dgm:t>
    </dgm:pt>
    <dgm:pt modelId="{944D6D0A-629C-4CD1-A698-9202C4750B0F}" type="sibTrans" cxnId="{54DD34EC-288F-4275-9F52-DF7B6791B73F}">
      <dgm:prSet/>
      <dgm:spPr/>
      <dgm:t>
        <a:bodyPr/>
        <a:lstStyle/>
        <a:p>
          <a:endParaRPr lang="en-US" sz="2800"/>
        </a:p>
      </dgm:t>
    </dgm:pt>
    <dgm:pt modelId="{546CA099-543B-4EAD-B82F-7F03264DF096}">
      <dgm:prSet custT="1"/>
      <dgm:spPr/>
      <dgm:t>
        <a:bodyPr/>
        <a:lstStyle/>
        <a:p>
          <a:r>
            <a:rPr lang="en-US" sz="1800"/>
            <a:t>8 hours of orientation prior to group initiation</a:t>
          </a:r>
          <a:endParaRPr lang="en-US" sz="1800" dirty="0"/>
        </a:p>
      </dgm:t>
    </dgm:pt>
    <dgm:pt modelId="{198537FF-70DF-4BE1-AC81-CD8C92E4B6F7}" type="parTrans" cxnId="{8F93AF90-D333-4E05-9326-DF4F78C6EC7D}">
      <dgm:prSet/>
      <dgm:spPr/>
      <dgm:t>
        <a:bodyPr/>
        <a:lstStyle/>
        <a:p>
          <a:endParaRPr lang="en-US" sz="2800"/>
        </a:p>
      </dgm:t>
    </dgm:pt>
    <dgm:pt modelId="{81ED7E02-DDC4-45CE-AE64-F1C5A8CCE38D}" type="sibTrans" cxnId="{8F93AF90-D333-4E05-9326-DF4F78C6EC7D}">
      <dgm:prSet/>
      <dgm:spPr/>
      <dgm:t>
        <a:bodyPr/>
        <a:lstStyle/>
        <a:p>
          <a:endParaRPr lang="en-US" sz="2800"/>
        </a:p>
      </dgm:t>
    </dgm:pt>
    <dgm:pt modelId="{F68A6B89-AAF7-4798-95F0-C94DAA2FD63E}">
      <dgm:prSet custT="1"/>
      <dgm:spPr/>
      <dgm:t>
        <a:bodyPr/>
        <a:lstStyle/>
        <a:p>
          <a:r>
            <a:rPr lang="en-US" sz="1800"/>
            <a:t>Intended to be a Closed Group </a:t>
          </a:r>
        </a:p>
      </dgm:t>
    </dgm:pt>
    <dgm:pt modelId="{392A09FF-2BB8-4B6D-B572-7B54B730948C}" type="parTrans" cxnId="{54B664B3-B0FA-4DB4-9D07-665EC5396D51}">
      <dgm:prSet/>
      <dgm:spPr/>
      <dgm:t>
        <a:bodyPr/>
        <a:lstStyle/>
        <a:p>
          <a:endParaRPr lang="en-US" sz="2800"/>
        </a:p>
      </dgm:t>
    </dgm:pt>
    <dgm:pt modelId="{59B632A3-E850-48EA-98EF-7F91A197FDD6}" type="sibTrans" cxnId="{54B664B3-B0FA-4DB4-9D07-665EC5396D51}">
      <dgm:prSet/>
      <dgm:spPr/>
      <dgm:t>
        <a:bodyPr/>
        <a:lstStyle/>
        <a:p>
          <a:endParaRPr lang="en-US" sz="2800"/>
        </a:p>
      </dgm:t>
    </dgm:pt>
    <dgm:pt modelId="{D86136BC-1D99-4095-B9D3-00203FF757E2}">
      <dgm:prSet custT="1"/>
      <dgm:spPr/>
      <dgm:t>
        <a:bodyPr/>
        <a:lstStyle/>
        <a:p>
          <a:r>
            <a:rPr lang="en-US" sz="1800"/>
            <a:t>Referrals trends dependent on external partners</a:t>
          </a:r>
        </a:p>
      </dgm:t>
    </dgm:pt>
    <dgm:pt modelId="{6BB93A59-F1D4-4E88-A2CB-7016C34491EF}" type="parTrans" cxnId="{4053FABF-9F89-4E38-97EB-499E3485C364}">
      <dgm:prSet/>
      <dgm:spPr/>
      <dgm:t>
        <a:bodyPr/>
        <a:lstStyle/>
        <a:p>
          <a:endParaRPr lang="en-US" sz="2800"/>
        </a:p>
      </dgm:t>
    </dgm:pt>
    <dgm:pt modelId="{6682C093-1EE2-42A6-BFD1-941F241D8FDD}" type="sibTrans" cxnId="{4053FABF-9F89-4E38-97EB-499E3485C364}">
      <dgm:prSet/>
      <dgm:spPr/>
      <dgm:t>
        <a:bodyPr/>
        <a:lstStyle/>
        <a:p>
          <a:endParaRPr lang="en-US" sz="2800"/>
        </a:p>
      </dgm:t>
    </dgm:pt>
    <dgm:pt modelId="{B57514CF-6B97-40F2-BF4A-E57E0A3D37F5}">
      <dgm:prSet custT="1"/>
      <dgm:spPr/>
      <dgm:t>
        <a:bodyPr/>
        <a:lstStyle/>
        <a:p>
          <a:r>
            <a:rPr lang="en-US" sz="1800"/>
            <a:t>Initiating a new treatment program during COVID-19</a:t>
          </a:r>
        </a:p>
      </dgm:t>
    </dgm:pt>
    <dgm:pt modelId="{E1E7C83F-D045-44E6-9575-14B51B1B6819}" type="parTrans" cxnId="{4B057867-C73A-47C3-A506-C5E5732B6C33}">
      <dgm:prSet/>
      <dgm:spPr/>
      <dgm:t>
        <a:bodyPr/>
        <a:lstStyle/>
        <a:p>
          <a:endParaRPr lang="en-US" sz="2800"/>
        </a:p>
      </dgm:t>
    </dgm:pt>
    <dgm:pt modelId="{33112C74-7A55-47A0-95A3-429DD3FDBCF4}" type="sibTrans" cxnId="{4B057867-C73A-47C3-A506-C5E5732B6C33}">
      <dgm:prSet/>
      <dgm:spPr/>
      <dgm:t>
        <a:bodyPr/>
        <a:lstStyle/>
        <a:p>
          <a:endParaRPr lang="en-US" sz="2800"/>
        </a:p>
      </dgm:t>
    </dgm:pt>
    <dgm:pt modelId="{FD83FFCF-8394-4E5A-B0A5-7B8DD9CBA31D}" type="pres">
      <dgm:prSet presAssocID="{0F533230-6092-4F26-B0F8-11FF2F61DAF9}" presName="diagram" presStyleCnt="0">
        <dgm:presLayoutVars>
          <dgm:dir/>
          <dgm:resizeHandles val="exact"/>
        </dgm:presLayoutVars>
      </dgm:prSet>
      <dgm:spPr/>
    </dgm:pt>
    <dgm:pt modelId="{11EB976A-81B7-4D2B-BACD-368F0FF619F9}" type="pres">
      <dgm:prSet presAssocID="{0A637C54-1103-4A54-908D-D728BD049F61}" presName="node" presStyleLbl="node1" presStyleIdx="0" presStyleCnt="8">
        <dgm:presLayoutVars>
          <dgm:bulletEnabled val="1"/>
        </dgm:presLayoutVars>
      </dgm:prSet>
      <dgm:spPr/>
    </dgm:pt>
    <dgm:pt modelId="{856AB7FB-95B7-42B8-93DB-CEAA0AEF889C}" type="pres">
      <dgm:prSet presAssocID="{59817CF6-BB3D-42FA-8719-8D204D43BCFB}" presName="sibTrans" presStyleCnt="0"/>
      <dgm:spPr/>
    </dgm:pt>
    <dgm:pt modelId="{D8ED3F45-D1C0-4178-AE36-FAA8304F260F}" type="pres">
      <dgm:prSet presAssocID="{54AD7D42-ED0C-4D1C-802C-5FEBA0880B21}" presName="node" presStyleLbl="node1" presStyleIdx="1" presStyleCnt="8" custLinFactNeighborX="885" custLinFactNeighborY="-5164">
        <dgm:presLayoutVars>
          <dgm:bulletEnabled val="1"/>
        </dgm:presLayoutVars>
      </dgm:prSet>
      <dgm:spPr/>
    </dgm:pt>
    <dgm:pt modelId="{AFB66512-80AE-4183-BFB5-67177481D28A}" type="pres">
      <dgm:prSet presAssocID="{0AABA87C-0BB1-4E5C-A8F5-78629501E75C}" presName="sibTrans" presStyleCnt="0"/>
      <dgm:spPr/>
    </dgm:pt>
    <dgm:pt modelId="{B6F53B73-527D-4304-85CE-FC5DB9B25531}" type="pres">
      <dgm:prSet presAssocID="{C1883ECD-A4DA-4E20-9E44-3F5AB034BD70}" presName="node" presStyleLbl="node1" presStyleIdx="2" presStyleCnt="8">
        <dgm:presLayoutVars>
          <dgm:bulletEnabled val="1"/>
        </dgm:presLayoutVars>
      </dgm:prSet>
      <dgm:spPr/>
    </dgm:pt>
    <dgm:pt modelId="{3902EE0B-C477-431D-BE2B-B34088187AE8}" type="pres">
      <dgm:prSet presAssocID="{5227D93B-52C5-4323-9C4D-C6DDE008C5FE}" presName="sibTrans" presStyleCnt="0"/>
      <dgm:spPr/>
    </dgm:pt>
    <dgm:pt modelId="{00887F51-FA37-4310-B02F-E10CD5CDAE87}" type="pres">
      <dgm:prSet presAssocID="{1426DFFE-A263-47BE-A141-9D76468B62AF}" presName="node" presStyleLbl="node1" presStyleIdx="3" presStyleCnt="8">
        <dgm:presLayoutVars>
          <dgm:bulletEnabled val="1"/>
        </dgm:presLayoutVars>
      </dgm:prSet>
      <dgm:spPr/>
    </dgm:pt>
    <dgm:pt modelId="{73511A95-B92B-4440-98BF-9C77D8A42018}" type="pres">
      <dgm:prSet presAssocID="{944D6D0A-629C-4CD1-A698-9202C4750B0F}" presName="sibTrans" presStyleCnt="0"/>
      <dgm:spPr/>
    </dgm:pt>
    <dgm:pt modelId="{EC430983-5E09-4300-BEF5-12772E8EA309}" type="pres">
      <dgm:prSet presAssocID="{546CA099-543B-4EAD-B82F-7F03264DF096}" presName="node" presStyleLbl="node1" presStyleIdx="4" presStyleCnt="8">
        <dgm:presLayoutVars>
          <dgm:bulletEnabled val="1"/>
        </dgm:presLayoutVars>
      </dgm:prSet>
      <dgm:spPr/>
    </dgm:pt>
    <dgm:pt modelId="{13633D98-8A7D-453A-BF70-2F03D4C89A31}" type="pres">
      <dgm:prSet presAssocID="{81ED7E02-DDC4-45CE-AE64-F1C5A8CCE38D}" presName="sibTrans" presStyleCnt="0"/>
      <dgm:spPr/>
    </dgm:pt>
    <dgm:pt modelId="{390109F6-60BA-463A-B8A9-3FB6CAB3EEA4}" type="pres">
      <dgm:prSet presAssocID="{F68A6B89-AAF7-4798-95F0-C94DAA2FD63E}" presName="node" presStyleLbl="node1" presStyleIdx="5" presStyleCnt="8">
        <dgm:presLayoutVars>
          <dgm:bulletEnabled val="1"/>
        </dgm:presLayoutVars>
      </dgm:prSet>
      <dgm:spPr/>
    </dgm:pt>
    <dgm:pt modelId="{FFE4DCF2-C94F-4E9C-83D6-E7369A63F28C}" type="pres">
      <dgm:prSet presAssocID="{59B632A3-E850-48EA-98EF-7F91A197FDD6}" presName="sibTrans" presStyleCnt="0"/>
      <dgm:spPr/>
    </dgm:pt>
    <dgm:pt modelId="{B14E7185-501D-49BB-8F76-9E86A650BAB0}" type="pres">
      <dgm:prSet presAssocID="{D86136BC-1D99-4095-B9D3-00203FF757E2}" presName="node" presStyleLbl="node1" presStyleIdx="6" presStyleCnt="8">
        <dgm:presLayoutVars>
          <dgm:bulletEnabled val="1"/>
        </dgm:presLayoutVars>
      </dgm:prSet>
      <dgm:spPr/>
    </dgm:pt>
    <dgm:pt modelId="{593C8BC6-643F-4F71-9BC5-1F6D735F0835}" type="pres">
      <dgm:prSet presAssocID="{6682C093-1EE2-42A6-BFD1-941F241D8FDD}" presName="sibTrans" presStyleCnt="0"/>
      <dgm:spPr/>
    </dgm:pt>
    <dgm:pt modelId="{7699DFD8-EE70-457A-91CA-EB12F9E8364D}" type="pres">
      <dgm:prSet presAssocID="{B57514CF-6B97-40F2-BF4A-E57E0A3D37F5}" presName="node" presStyleLbl="node1" presStyleIdx="7" presStyleCnt="8">
        <dgm:presLayoutVars>
          <dgm:bulletEnabled val="1"/>
        </dgm:presLayoutVars>
      </dgm:prSet>
      <dgm:spPr/>
    </dgm:pt>
  </dgm:ptLst>
  <dgm:cxnLst>
    <dgm:cxn modelId="{BE6DD909-3159-4FC7-8B62-942CDBB40099}" srcId="{0F533230-6092-4F26-B0F8-11FF2F61DAF9}" destId="{C1883ECD-A4DA-4E20-9E44-3F5AB034BD70}" srcOrd="2" destOrd="0" parTransId="{88A36C21-24C9-4E55-978C-731271A79CAC}" sibTransId="{5227D93B-52C5-4323-9C4D-C6DDE008C5FE}"/>
    <dgm:cxn modelId="{1C027D0A-2544-4A51-9948-491543FB5C9F}" type="presOf" srcId="{546CA099-543B-4EAD-B82F-7F03264DF096}" destId="{EC430983-5E09-4300-BEF5-12772E8EA309}" srcOrd="0" destOrd="0" presId="urn:microsoft.com/office/officeart/2005/8/layout/default"/>
    <dgm:cxn modelId="{4B7E7517-2D3F-4F26-934C-1520867EB211}" type="presOf" srcId="{CAC8E4F0-1714-4E1D-9BC8-14DC8896FDE0}" destId="{D8ED3F45-D1C0-4178-AE36-FAA8304F260F}" srcOrd="0" destOrd="2" presId="urn:microsoft.com/office/officeart/2005/8/layout/default"/>
    <dgm:cxn modelId="{81DC571F-0181-4334-B63C-CB12633C3532}" type="presOf" srcId="{CBF4C46C-6DB9-4D5B-8116-C95A55E60264}" destId="{D8ED3F45-D1C0-4178-AE36-FAA8304F260F}" srcOrd="0" destOrd="1" presId="urn:microsoft.com/office/officeart/2005/8/layout/default"/>
    <dgm:cxn modelId="{CA6A4A20-A186-4AEB-B5C3-A2A566EA927C}" type="presOf" srcId="{0A637C54-1103-4A54-908D-D728BD049F61}" destId="{11EB976A-81B7-4D2B-BACD-368F0FF619F9}" srcOrd="0" destOrd="0" presId="urn:microsoft.com/office/officeart/2005/8/layout/default"/>
    <dgm:cxn modelId="{1D51A45D-6DFF-4644-B1FD-5B12342CA518}" type="presOf" srcId="{0F533230-6092-4F26-B0F8-11FF2F61DAF9}" destId="{FD83FFCF-8394-4E5A-B0A5-7B8DD9CBA31D}" srcOrd="0" destOrd="0" presId="urn:microsoft.com/office/officeart/2005/8/layout/default"/>
    <dgm:cxn modelId="{A2F90A5E-6A9A-4DC4-8D7C-96D9569EC7DA}" srcId="{54AD7D42-ED0C-4D1C-802C-5FEBA0880B21}" destId="{CAC8E4F0-1714-4E1D-9BC8-14DC8896FDE0}" srcOrd="1" destOrd="0" parTransId="{55B4C2DA-6DAD-401E-A4F7-90ED07B0C1EF}" sibTransId="{02E631C6-170F-48F7-BE61-40009069A93D}"/>
    <dgm:cxn modelId="{4B057867-C73A-47C3-A506-C5E5732B6C33}" srcId="{0F533230-6092-4F26-B0F8-11FF2F61DAF9}" destId="{B57514CF-6B97-40F2-BF4A-E57E0A3D37F5}" srcOrd="7" destOrd="0" parTransId="{E1E7C83F-D045-44E6-9575-14B51B1B6819}" sibTransId="{33112C74-7A55-47A0-95A3-429DD3FDBCF4}"/>
    <dgm:cxn modelId="{CAC80C4F-CE28-436A-981F-69FAD8C0F632}" type="presOf" srcId="{C1883ECD-A4DA-4E20-9E44-3F5AB034BD70}" destId="{B6F53B73-527D-4304-85CE-FC5DB9B25531}" srcOrd="0" destOrd="0" presId="urn:microsoft.com/office/officeart/2005/8/layout/default"/>
    <dgm:cxn modelId="{3EFE8351-ACF2-4EB6-B738-55CA9224AAC7}" type="presOf" srcId="{98E73ADB-7662-4F9B-9EC7-9D9D464F590D}" destId="{11EB976A-81B7-4D2B-BACD-368F0FF619F9}" srcOrd="0" destOrd="1" presId="urn:microsoft.com/office/officeart/2005/8/layout/default"/>
    <dgm:cxn modelId="{06056A59-4CD6-4F3A-B256-75E247AD012A}" srcId="{54AD7D42-ED0C-4D1C-802C-5FEBA0880B21}" destId="{0A97ECAC-1447-4017-AE27-75CC2D0A6E95}" srcOrd="2" destOrd="0" parTransId="{209BA510-729E-40A6-B052-341F43912DEF}" sibTransId="{CF7C95D9-FF6C-4DB2-B228-4590E2926D4B}"/>
    <dgm:cxn modelId="{79D49980-D19F-4DFE-94D7-3C6DCF86CD0B}" type="presOf" srcId="{F68A6B89-AAF7-4798-95F0-C94DAA2FD63E}" destId="{390109F6-60BA-463A-B8A9-3FB6CAB3EEA4}" srcOrd="0" destOrd="0" presId="urn:microsoft.com/office/officeart/2005/8/layout/default"/>
    <dgm:cxn modelId="{8F93AF90-D333-4E05-9326-DF4F78C6EC7D}" srcId="{0F533230-6092-4F26-B0F8-11FF2F61DAF9}" destId="{546CA099-543B-4EAD-B82F-7F03264DF096}" srcOrd="4" destOrd="0" parTransId="{198537FF-70DF-4BE1-AC81-CD8C92E4B6F7}" sibTransId="{81ED7E02-DDC4-45CE-AE64-F1C5A8CCE38D}"/>
    <dgm:cxn modelId="{9F019AA8-6378-4CE9-93D3-90E373C862D5}" type="presOf" srcId="{B57514CF-6B97-40F2-BF4A-E57E0A3D37F5}" destId="{7699DFD8-EE70-457A-91CA-EB12F9E8364D}" srcOrd="0" destOrd="0" presId="urn:microsoft.com/office/officeart/2005/8/layout/default"/>
    <dgm:cxn modelId="{9724ABAD-8AF1-43EE-A070-32E376C37287}" type="presOf" srcId="{D86136BC-1D99-4095-B9D3-00203FF757E2}" destId="{B14E7185-501D-49BB-8F76-9E86A650BAB0}" srcOrd="0" destOrd="0" presId="urn:microsoft.com/office/officeart/2005/8/layout/default"/>
    <dgm:cxn modelId="{54B664B3-B0FA-4DB4-9D07-665EC5396D51}" srcId="{0F533230-6092-4F26-B0F8-11FF2F61DAF9}" destId="{F68A6B89-AAF7-4798-95F0-C94DAA2FD63E}" srcOrd="5" destOrd="0" parTransId="{392A09FF-2BB8-4B6D-B572-7B54B730948C}" sibTransId="{59B632A3-E850-48EA-98EF-7F91A197FDD6}"/>
    <dgm:cxn modelId="{92D837B7-B3A5-4565-9D67-84FF2C15730D}" srcId="{0F533230-6092-4F26-B0F8-11FF2F61DAF9}" destId="{54AD7D42-ED0C-4D1C-802C-5FEBA0880B21}" srcOrd="1" destOrd="0" parTransId="{5973828D-1E38-4D74-9BE9-23969DC2569F}" sibTransId="{0AABA87C-0BB1-4E5C-A8F5-78629501E75C}"/>
    <dgm:cxn modelId="{4053FABF-9F89-4E38-97EB-499E3485C364}" srcId="{0F533230-6092-4F26-B0F8-11FF2F61DAF9}" destId="{D86136BC-1D99-4095-B9D3-00203FF757E2}" srcOrd="6" destOrd="0" parTransId="{6BB93A59-F1D4-4E88-A2CB-7016C34491EF}" sibTransId="{6682C093-1EE2-42A6-BFD1-941F241D8FDD}"/>
    <dgm:cxn modelId="{D92AAFC0-200B-46ED-ABF6-2C883008686D}" srcId="{0A637C54-1103-4A54-908D-D728BD049F61}" destId="{98E73ADB-7662-4F9B-9EC7-9D9D464F590D}" srcOrd="0" destOrd="0" parTransId="{3D20CE06-C209-4755-AE76-AF3622C7F73B}" sibTransId="{4EF9C319-E879-42B4-BF7D-3EA3780935FD}"/>
    <dgm:cxn modelId="{69F6EAC4-834C-4C68-B2C0-8E9904B9BF2D}" type="presOf" srcId="{54AD7D42-ED0C-4D1C-802C-5FEBA0880B21}" destId="{D8ED3F45-D1C0-4178-AE36-FAA8304F260F}" srcOrd="0" destOrd="0" presId="urn:microsoft.com/office/officeart/2005/8/layout/default"/>
    <dgm:cxn modelId="{E64E67CC-8F54-4C15-BBC4-A966D1A5EA54}" srcId="{0F533230-6092-4F26-B0F8-11FF2F61DAF9}" destId="{0A637C54-1103-4A54-908D-D728BD049F61}" srcOrd="0" destOrd="0" parTransId="{C5A7FFB3-4C38-4088-A6C0-C5C619CE2317}" sibTransId="{59817CF6-BB3D-42FA-8719-8D204D43BCFB}"/>
    <dgm:cxn modelId="{54DD34EC-288F-4275-9F52-DF7B6791B73F}" srcId="{0F533230-6092-4F26-B0F8-11FF2F61DAF9}" destId="{1426DFFE-A263-47BE-A141-9D76468B62AF}" srcOrd="3" destOrd="0" parTransId="{83BBE34F-40E1-47A2-9004-832893569698}" sibTransId="{944D6D0A-629C-4CD1-A698-9202C4750B0F}"/>
    <dgm:cxn modelId="{5B7C20EF-62A0-41F1-B9C0-14E501CF8900}" type="presOf" srcId="{1426DFFE-A263-47BE-A141-9D76468B62AF}" destId="{00887F51-FA37-4310-B02F-E10CD5CDAE87}" srcOrd="0" destOrd="0" presId="urn:microsoft.com/office/officeart/2005/8/layout/default"/>
    <dgm:cxn modelId="{7D3014F0-C2ED-45E6-8CC0-C69ABBE71917}" srcId="{54AD7D42-ED0C-4D1C-802C-5FEBA0880B21}" destId="{CBF4C46C-6DB9-4D5B-8116-C95A55E60264}" srcOrd="0" destOrd="0" parTransId="{F99746A4-0002-4154-8689-F78A9F673B52}" sibTransId="{57DB03EF-48E2-4B3D-A606-3E5DB85537E7}"/>
    <dgm:cxn modelId="{C11D50F0-94FC-433C-B576-78F0BA2F1826}" type="presOf" srcId="{0A97ECAC-1447-4017-AE27-75CC2D0A6E95}" destId="{D8ED3F45-D1C0-4178-AE36-FAA8304F260F}" srcOrd="0" destOrd="3" presId="urn:microsoft.com/office/officeart/2005/8/layout/default"/>
    <dgm:cxn modelId="{91ECAD77-132B-45BC-9A1D-67D3313F8BA6}" type="presParOf" srcId="{FD83FFCF-8394-4E5A-B0A5-7B8DD9CBA31D}" destId="{11EB976A-81B7-4D2B-BACD-368F0FF619F9}" srcOrd="0" destOrd="0" presId="urn:microsoft.com/office/officeart/2005/8/layout/default"/>
    <dgm:cxn modelId="{6C65F3D9-133D-46D5-8F7F-534553E8563F}" type="presParOf" srcId="{FD83FFCF-8394-4E5A-B0A5-7B8DD9CBA31D}" destId="{856AB7FB-95B7-42B8-93DB-CEAA0AEF889C}" srcOrd="1" destOrd="0" presId="urn:microsoft.com/office/officeart/2005/8/layout/default"/>
    <dgm:cxn modelId="{5D70A682-D4B5-4502-9879-581A73CB6073}" type="presParOf" srcId="{FD83FFCF-8394-4E5A-B0A5-7B8DD9CBA31D}" destId="{D8ED3F45-D1C0-4178-AE36-FAA8304F260F}" srcOrd="2" destOrd="0" presId="urn:microsoft.com/office/officeart/2005/8/layout/default"/>
    <dgm:cxn modelId="{AE5BC739-231D-4B96-8C38-1B634A1F4764}" type="presParOf" srcId="{FD83FFCF-8394-4E5A-B0A5-7B8DD9CBA31D}" destId="{AFB66512-80AE-4183-BFB5-67177481D28A}" srcOrd="3" destOrd="0" presId="urn:microsoft.com/office/officeart/2005/8/layout/default"/>
    <dgm:cxn modelId="{65FA1012-E9D3-4743-AE9C-6B2F2FA746E9}" type="presParOf" srcId="{FD83FFCF-8394-4E5A-B0A5-7B8DD9CBA31D}" destId="{B6F53B73-527D-4304-85CE-FC5DB9B25531}" srcOrd="4" destOrd="0" presId="urn:microsoft.com/office/officeart/2005/8/layout/default"/>
    <dgm:cxn modelId="{0C9A2E80-4361-4CEE-BAD8-FF22967493AB}" type="presParOf" srcId="{FD83FFCF-8394-4E5A-B0A5-7B8DD9CBA31D}" destId="{3902EE0B-C477-431D-BE2B-B34088187AE8}" srcOrd="5" destOrd="0" presId="urn:microsoft.com/office/officeart/2005/8/layout/default"/>
    <dgm:cxn modelId="{4B79610C-DE3D-4671-A4B4-38FE4FB36488}" type="presParOf" srcId="{FD83FFCF-8394-4E5A-B0A5-7B8DD9CBA31D}" destId="{00887F51-FA37-4310-B02F-E10CD5CDAE87}" srcOrd="6" destOrd="0" presId="urn:microsoft.com/office/officeart/2005/8/layout/default"/>
    <dgm:cxn modelId="{27B9D66C-0DE5-420D-9BBB-6B109A29D437}" type="presParOf" srcId="{FD83FFCF-8394-4E5A-B0A5-7B8DD9CBA31D}" destId="{73511A95-B92B-4440-98BF-9C77D8A42018}" srcOrd="7" destOrd="0" presId="urn:microsoft.com/office/officeart/2005/8/layout/default"/>
    <dgm:cxn modelId="{21C3D85A-5D51-4A43-ADFA-C56A40E722EF}" type="presParOf" srcId="{FD83FFCF-8394-4E5A-B0A5-7B8DD9CBA31D}" destId="{EC430983-5E09-4300-BEF5-12772E8EA309}" srcOrd="8" destOrd="0" presId="urn:microsoft.com/office/officeart/2005/8/layout/default"/>
    <dgm:cxn modelId="{D640789D-9204-4766-9667-F8EFE98F990D}" type="presParOf" srcId="{FD83FFCF-8394-4E5A-B0A5-7B8DD9CBA31D}" destId="{13633D98-8A7D-453A-BF70-2F03D4C89A31}" srcOrd="9" destOrd="0" presId="urn:microsoft.com/office/officeart/2005/8/layout/default"/>
    <dgm:cxn modelId="{0AC163A5-0EFD-4F76-878B-F4442889F425}" type="presParOf" srcId="{FD83FFCF-8394-4E5A-B0A5-7B8DD9CBA31D}" destId="{390109F6-60BA-463A-B8A9-3FB6CAB3EEA4}" srcOrd="10" destOrd="0" presId="urn:microsoft.com/office/officeart/2005/8/layout/default"/>
    <dgm:cxn modelId="{A3571C27-AA1A-4A3F-917B-24B883AAA7E9}" type="presParOf" srcId="{FD83FFCF-8394-4E5A-B0A5-7B8DD9CBA31D}" destId="{FFE4DCF2-C94F-4E9C-83D6-E7369A63F28C}" srcOrd="11" destOrd="0" presId="urn:microsoft.com/office/officeart/2005/8/layout/default"/>
    <dgm:cxn modelId="{9207244D-84DE-412C-997E-9C646F5EE648}" type="presParOf" srcId="{FD83FFCF-8394-4E5A-B0A5-7B8DD9CBA31D}" destId="{B14E7185-501D-49BB-8F76-9E86A650BAB0}" srcOrd="12" destOrd="0" presId="urn:microsoft.com/office/officeart/2005/8/layout/default"/>
    <dgm:cxn modelId="{C8B0324F-FF48-46B2-8E91-97252F677216}" type="presParOf" srcId="{FD83FFCF-8394-4E5A-B0A5-7B8DD9CBA31D}" destId="{593C8BC6-643F-4F71-9BC5-1F6D735F0835}" srcOrd="13" destOrd="0" presId="urn:microsoft.com/office/officeart/2005/8/layout/default"/>
    <dgm:cxn modelId="{649A153C-5E00-4E78-B37F-E9D7A372F07B}" type="presParOf" srcId="{FD83FFCF-8394-4E5A-B0A5-7B8DD9CBA31D}" destId="{7699DFD8-EE70-457A-91CA-EB12F9E8364D}" srcOrd="14"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3467E-A226-46A3-9E1C-1D431BD56609}">
      <dsp:nvSpPr>
        <dsp:cNvPr id="0" name=""/>
        <dsp:cNvSpPr/>
      </dsp:nvSpPr>
      <dsp:spPr>
        <a:xfrm>
          <a:off x="0" y="1707"/>
          <a:ext cx="4957554" cy="0"/>
        </a:xfrm>
        <a:prstGeom prst="line">
          <a:avLst/>
        </a:prstGeom>
        <a:gradFill rotWithShape="0">
          <a:gsLst>
            <a:gs pos="0">
              <a:schemeClr val="accent5">
                <a:hueOff val="0"/>
                <a:satOff val="0"/>
                <a:lumOff val="0"/>
                <a:alphaOff val="0"/>
                <a:satMod val="100000"/>
                <a:lumMod val="100000"/>
              </a:schemeClr>
            </a:gs>
            <a:gs pos="50000">
              <a:schemeClr val="accent5">
                <a:hueOff val="0"/>
                <a:satOff val="0"/>
                <a:lumOff val="0"/>
                <a:alphaOff val="0"/>
                <a:shade val="99000"/>
                <a:satMod val="105000"/>
                <a:lumMod val="100000"/>
              </a:schemeClr>
            </a:gs>
            <a:gs pos="100000">
              <a:schemeClr val="accent5">
                <a:hueOff val="0"/>
                <a:satOff val="0"/>
                <a:lumOff val="0"/>
                <a:alphaOff val="0"/>
                <a:shade val="98000"/>
                <a:satMod val="105000"/>
                <a:lumMod val="100000"/>
              </a:schemeClr>
            </a:gs>
          </a:gsLst>
          <a:lin ang="5400000" scaled="0"/>
        </a:gradFill>
        <a:ln w="6350" cap="flat" cmpd="sng" algn="ctr">
          <a:solidFill>
            <a:schemeClr val="accent5">
              <a:hueOff val="0"/>
              <a:satOff val="0"/>
              <a:lumOff val="0"/>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sp>
    <dsp:sp modelId="{F0089649-BDB5-4586-802C-92EF9232CBD7}">
      <dsp:nvSpPr>
        <dsp:cNvPr id="0" name=""/>
        <dsp:cNvSpPr/>
      </dsp:nvSpPr>
      <dsp:spPr>
        <a:xfrm>
          <a:off x="0" y="1707"/>
          <a:ext cx="4957554" cy="116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Outpatient Behavioral Health Provider</a:t>
          </a:r>
        </a:p>
      </dsp:txBody>
      <dsp:txXfrm>
        <a:off x="0" y="1707"/>
        <a:ext cx="4957554" cy="1164235"/>
      </dsp:txXfrm>
    </dsp:sp>
    <dsp:sp modelId="{99AA4563-2F86-4FDE-B35F-B8DF18DEF0A5}">
      <dsp:nvSpPr>
        <dsp:cNvPr id="0" name=""/>
        <dsp:cNvSpPr/>
      </dsp:nvSpPr>
      <dsp:spPr>
        <a:xfrm>
          <a:off x="0" y="1165942"/>
          <a:ext cx="4957554" cy="0"/>
        </a:xfrm>
        <a:prstGeom prst="line">
          <a:avLst/>
        </a:prstGeom>
        <a:gradFill rotWithShape="0">
          <a:gsLst>
            <a:gs pos="0">
              <a:schemeClr val="accent5">
                <a:hueOff val="-733301"/>
                <a:satOff val="1585"/>
                <a:lumOff val="-1372"/>
                <a:alphaOff val="0"/>
                <a:satMod val="100000"/>
                <a:lumMod val="100000"/>
              </a:schemeClr>
            </a:gs>
            <a:gs pos="50000">
              <a:schemeClr val="accent5">
                <a:hueOff val="-733301"/>
                <a:satOff val="1585"/>
                <a:lumOff val="-1372"/>
                <a:alphaOff val="0"/>
                <a:shade val="99000"/>
                <a:satMod val="105000"/>
                <a:lumMod val="100000"/>
              </a:schemeClr>
            </a:gs>
            <a:gs pos="100000">
              <a:schemeClr val="accent5">
                <a:hueOff val="-733301"/>
                <a:satOff val="1585"/>
                <a:lumOff val="-1372"/>
                <a:alphaOff val="0"/>
                <a:shade val="98000"/>
                <a:satMod val="105000"/>
                <a:lumMod val="100000"/>
              </a:schemeClr>
            </a:gs>
          </a:gsLst>
          <a:lin ang="5400000" scaled="0"/>
        </a:gradFill>
        <a:ln w="6350" cap="flat" cmpd="sng" algn="ctr">
          <a:solidFill>
            <a:schemeClr val="accent5">
              <a:hueOff val="-733301"/>
              <a:satOff val="1585"/>
              <a:lumOff val="-1372"/>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sp>
    <dsp:sp modelId="{2D8E884F-F428-41CA-8FA9-1DD7F4CDD749}">
      <dsp:nvSpPr>
        <dsp:cNvPr id="0" name=""/>
        <dsp:cNvSpPr/>
      </dsp:nvSpPr>
      <dsp:spPr>
        <a:xfrm>
          <a:off x="0" y="1165942"/>
          <a:ext cx="4957554" cy="116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Providing behavioral health services to indigent, forensically involved individuals</a:t>
          </a:r>
        </a:p>
      </dsp:txBody>
      <dsp:txXfrm>
        <a:off x="0" y="1165942"/>
        <a:ext cx="4957554" cy="1164235"/>
      </dsp:txXfrm>
    </dsp:sp>
    <dsp:sp modelId="{26BFA469-B9D6-41C8-B247-A94EC5AEB486}">
      <dsp:nvSpPr>
        <dsp:cNvPr id="0" name=""/>
        <dsp:cNvSpPr/>
      </dsp:nvSpPr>
      <dsp:spPr>
        <a:xfrm>
          <a:off x="0" y="2330177"/>
          <a:ext cx="4957554" cy="0"/>
        </a:xfrm>
        <a:prstGeom prst="line">
          <a:avLst/>
        </a:prstGeom>
        <a:gradFill rotWithShape="0">
          <a:gsLst>
            <a:gs pos="0">
              <a:schemeClr val="accent5">
                <a:hueOff val="-1466602"/>
                <a:satOff val="3170"/>
                <a:lumOff val="-2745"/>
                <a:alphaOff val="0"/>
                <a:satMod val="100000"/>
                <a:lumMod val="100000"/>
              </a:schemeClr>
            </a:gs>
            <a:gs pos="50000">
              <a:schemeClr val="accent5">
                <a:hueOff val="-1466602"/>
                <a:satOff val="3170"/>
                <a:lumOff val="-2745"/>
                <a:alphaOff val="0"/>
                <a:shade val="99000"/>
                <a:satMod val="105000"/>
                <a:lumMod val="100000"/>
              </a:schemeClr>
            </a:gs>
            <a:gs pos="100000">
              <a:schemeClr val="accent5">
                <a:hueOff val="-1466602"/>
                <a:satOff val="3170"/>
                <a:lumOff val="-2745"/>
                <a:alphaOff val="0"/>
                <a:shade val="98000"/>
                <a:satMod val="105000"/>
                <a:lumMod val="100000"/>
              </a:schemeClr>
            </a:gs>
          </a:gsLst>
          <a:lin ang="5400000" scaled="0"/>
        </a:gradFill>
        <a:ln w="6350" cap="flat" cmpd="sng" algn="ctr">
          <a:solidFill>
            <a:schemeClr val="accent5">
              <a:hueOff val="-1466602"/>
              <a:satOff val="3170"/>
              <a:lumOff val="-2745"/>
              <a:alphaOff val="0"/>
            </a:schemeClr>
          </a:solidFill>
          <a:prstDash val="solid"/>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1">
          <a:scrgbClr r="0" g="0" b="0"/>
        </a:lnRef>
        <a:fillRef idx="3">
          <a:scrgbClr r="0" g="0" b="0"/>
        </a:fillRef>
        <a:effectRef idx="3">
          <a:scrgbClr r="0" g="0" b="0"/>
        </a:effectRef>
        <a:fontRef idx="minor">
          <a:schemeClr val="lt1"/>
        </a:fontRef>
      </dsp:style>
    </dsp:sp>
    <dsp:sp modelId="{4DA4F2EE-1016-48C1-A97E-97EE5FCCAAD1}">
      <dsp:nvSpPr>
        <dsp:cNvPr id="0" name=""/>
        <dsp:cNvSpPr/>
      </dsp:nvSpPr>
      <dsp:spPr>
        <a:xfrm>
          <a:off x="0" y="2330177"/>
          <a:ext cx="4957554" cy="116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Dedicated to addressing the underlying causes of addiction &amp; mental health issues with the latest Evidenced Based Practices (EBPs)</a:t>
          </a:r>
        </a:p>
      </dsp:txBody>
      <dsp:txXfrm>
        <a:off x="0" y="2330177"/>
        <a:ext cx="4957554" cy="11642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69A19-1C54-4482-AB06-4E64B5A9E649}">
      <dsp:nvSpPr>
        <dsp:cNvPr id="0" name=""/>
        <dsp:cNvSpPr/>
      </dsp:nvSpPr>
      <dsp:spPr>
        <a:xfrm>
          <a:off x="0" y="84559"/>
          <a:ext cx="5906181" cy="795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Explore Cultural Competence vs. Culturally Specific Treatment</a:t>
          </a:r>
        </a:p>
      </dsp:txBody>
      <dsp:txXfrm>
        <a:off x="38838" y="123397"/>
        <a:ext cx="5828505" cy="717924"/>
      </dsp:txXfrm>
    </dsp:sp>
    <dsp:sp modelId="{4FC7C926-2D35-4408-9886-00049B6892D0}">
      <dsp:nvSpPr>
        <dsp:cNvPr id="0" name=""/>
        <dsp:cNvSpPr/>
      </dsp:nvSpPr>
      <dsp:spPr>
        <a:xfrm>
          <a:off x="0" y="937759"/>
          <a:ext cx="5906181" cy="795600"/>
        </a:xfrm>
        <a:prstGeom prst="roundRect">
          <a:avLst/>
        </a:prstGeom>
        <a:solidFill>
          <a:schemeClr val="accent2">
            <a:hueOff val="-298084"/>
            <a:satOff val="-1951"/>
            <a:lumOff val="-43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H.E.A.T. Program Development</a:t>
          </a:r>
        </a:p>
      </dsp:txBody>
      <dsp:txXfrm>
        <a:off x="38838" y="976597"/>
        <a:ext cx="5828505" cy="717924"/>
      </dsp:txXfrm>
    </dsp:sp>
    <dsp:sp modelId="{2A9BAC74-314D-4A0F-B5AE-28A6FF163531}">
      <dsp:nvSpPr>
        <dsp:cNvPr id="0" name=""/>
        <dsp:cNvSpPr/>
      </dsp:nvSpPr>
      <dsp:spPr>
        <a:xfrm>
          <a:off x="0" y="1790959"/>
          <a:ext cx="5906181" cy="795600"/>
        </a:xfrm>
        <a:prstGeom prst="roundRect">
          <a:avLst/>
        </a:prstGeom>
        <a:solidFill>
          <a:schemeClr val="accent2">
            <a:hueOff val="-596168"/>
            <a:satOff val="-3903"/>
            <a:lumOff val="-86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H.E.A.T. vs Traditional Approaches</a:t>
          </a:r>
        </a:p>
      </dsp:txBody>
      <dsp:txXfrm>
        <a:off x="38838" y="1829797"/>
        <a:ext cx="5828505" cy="717924"/>
      </dsp:txXfrm>
    </dsp:sp>
    <dsp:sp modelId="{C05EF763-6577-4AFA-87C3-CFCFF9A05B61}">
      <dsp:nvSpPr>
        <dsp:cNvPr id="0" name=""/>
        <dsp:cNvSpPr/>
      </dsp:nvSpPr>
      <dsp:spPr>
        <a:xfrm>
          <a:off x="0" y="2644159"/>
          <a:ext cx="5906181" cy="795600"/>
        </a:xfrm>
        <a:prstGeom prst="roundRect">
          <a:avLst/>
        </a:prstGeom>
        <a:solidFill>
          <a:schemeClr val="accent2">
            <a:hueOff val="-894253"/>
            <a:satOff val="-5854"/>
            <a:lumOff val="-129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IPS’ H.E.A.T. program initiation</a:t>
          </a:r>
        </a:p>
      </dsp:txBody>
      <dsp:txXfrm>
        <a:off x="38838" y="2682997"/>
        <a:ext cx="5828505" cy="717924"/>
      </dsp:txXfrm>
    </dsp:sp>
    <dsp:sp modelId="{06E25A8A-91A0-45A8-92F4-7A8C5BF5F9F8}">
      <dsp:nvSpPr>
        <dsp:cNvPr id="0" name=""/>
        <dsp:cNvSpPr/>
      </dsp:nvSpPr>
      <dsp:spPr>
        <a:xfrm>
          <a:off x="0" y="3497359"/>
          <a:ext cx="5906181" cy="795600"/>
        </a:xfrm>
        <a:prstGeom prst="roundRect">
          <a:avLst/>
        </a:prstGeom>
        <a:solidFill>
          <a:schemeClr val="accent2">
            <a:hueOff val="-1192337"/>
            <a:satOff val="-7806"/>
            <a:lumOff val="-172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Explore the H.E.A.T. Structure</a:t>
          </a:r>
        </a:p>
      </dsp:txBody>
      <dsp:txXfrm>
        <a:off x="38838" y="3536197"/>
        <a:ext cx="5828505" cy="717924"/>
      </dsp:txXfrm>
    </dsp:sp>
    <dsp:sp modelId="{3AC4D30D-5607-4294-A3B7-DA9283E1BAF5}">
      <dsp:nvSpPr>
        <dsp:cNvPr id="0" name=""/>
        <dsp:cNvSpPr/>
      </dsp:nvSpPr>
      <dsp:spPr>
        <a:xfrm>
          <a:off x="0" y="4350559"/>
          <a:ext cx="5906181" cy="795600"/>
        </a:xfrm>
        <a:prstGeom prst="roundRect">
          <a:avLst/>
        </a:prstGeom>
        <a:solidFill>
          <a:schemeClr val="accent2">
            <a:hueOff val="-1490421"/>
            <a:satOff val="-9757"/>
            <a:lumOff val="-215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Fidelity modifications made by IPS</a:t>
          </a:r>
        </a:p>
      </dsp:txBody>
      <dsp:txXfrm>
        <a:off x="38838" y="4389397"/>
        <a:ext cx="5828505" cy="7179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F68E7-470A-4B70-AA07-F9B546FCFC72}">
      <dsp:nvSpPr>
        <dsp:cNvPr id="0" name=""/>
        <dsp:cNvSpPr/>
      </dsp:nvSpPr>
      <dsp:spPr>
        <a:xfrm>
          <a:off x="0" y="64950"/>
          <a:ext cx="5906181" cy="120824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Use of culturally-relevant verbiage </a:t>
          </a:r>
        </a:p>
      </dsp:txBody>
      <dsp:txXfrm>
        <a:off x="58982" y="123932"/>
        <a:ext cx="5788217" cy="1090280"/>
      </dsp:txXfrm>
    </dsp:sp>
    <dsp:sp modelId="{948F24A2-6C7A-4AEE-A74B-2C029D03FAE7}">
      <dsp:nvSpPr>
        <dsp:cNvPr id="0" name=""/>
        <dsp:cNvSpPr/>
      </dsp:nvSpPr>
      <dsp:spPr>
        <a:xfrm>
          <a:off x="0" y="1362474"/>
          <a:ext cx="5906181" cy="1208244"/>
        </a:xfrm>
        <a:prstGeom prst="roundRect">
          <a:avLst/>
        </a:prstGeom>
        <a:solidFill>
          <a:schemeClr val="accent2">
            <a:hueOff val="-496807"/>
            <a:satOff val="-3252"/>
            <a:lumOff val="-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Emphasis of Spirituality Principles</a:t>
          </a:r>
        </a:p>
      </dsp:txBody>
      <dsp:txXfrm>
        <a:off x="58982" y="1421456"/>
        <a:ext cx="5788217" cy="1090280"/>
      </dsp:txXfrm>
    </dsp:sp>
    <dsp:sp modelId="{19A2F968-8873-4135-BE43-B6A3E428652F}">
      <dsp:nvSpPr>
        <dsp:cNvPr id="0" name=""/>
        <dsp:cNvSpPr/>
      </dsp:nvSpPr>
      <dsp:spPr>
        <a:xfrm>
          <a:off x="0" y="2659999"/>
          <a:ext cx="5906181" cy="1208244"/>
        </a:xfrm>
        <a:prstGeom prst="roundRect">
          <a:avLst/>
        </a:prstGeom>
        <a:solidFill>
          <a:schemeClr val="accent2">
            <a:hueOff val="-993614"/>
            <a:satOff val="-6505"/>
            <a:lumOff val="-143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Organized into 3 Categories</a:t>
          </a:r>
        </a:p>
      </dsp:txBody>
      <dsp:txXfrm>
        <a:off x="58982" y="2718981"/>
        <a:ext cx="5788217" cy="1090280"/>
      </dsp:txXfrm>
    </dsp:sp>
    <dsp:sp modelId="{EA389E89-2AAE-43B1-87C4-BE4CD1138D61}">
      <dsp:nvSpPr>
        <dsp:cNvPr id="0" name=""/>
        <dsp:cNvSpPr/>
      </dsp:nvSpPr>
      <dsp:spPr>
        <a:xfrm>
          <a:off x="0" y="3957523"/>
          <a:ext cx="5906181" cy="1208244"/>
        </a:xfrm>
        <a:prstGeom prst="roundRect">
          <a:avLst/>
        </a:prstGeom>
        <a:solidFill>
          <a:schemeClr val="accent2">
            <a:hueOff val="-1490421"/>
            <a:satOff val="-9757"/>
            <a:lumOff val="-215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t>No provision of SUD specific psychoeducation</a:t>
          </a:r>
        </a:p>
      </dsp:txBody>
      <dsp:txXfrm>
        <a:off x="58982" y="4016505"/>
        <a:ext cx="5788217" cy="10902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B976A-81B7-4D2B-BACD-368F0FF619F9}">
      <dsp:nvSpPr>
        <dsp:cNvPr id="0" name=""/>
        <dsp:cNvSpPr/>
      </dsp:nvSpPr>
      <dsp:spPr>
        <a:xfrm>
          <a:off x="3353" y="740481"/>
          <a:ext cx="2660832" cy="159649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Implementation according to Evidence Based Practices for Standard IOP vs. H.E.A.T. structure</a:t>
          </a:r>
        </a:p>
        <a:p>
          <a:pPr marL="114300" lvl="1" indent="-114300" algn="l" defTabSz="533400">
            <a:lnSpc>
              <a:spcPct val="90000"/>
            </a:lnSpc>
            <a:spcBef>
              <a:spcPct val="0"/>
            </a:spcBef>
            <a:spcAft>
              <a:spcPct val="15000"/>
            </a:spcAft>
            <a:buChar char="•"/>
          </a:pPr>
          <a:r>
            <a:rPr lang="en-US" sz="1200" kern="1200" dirty="0"/>
            <a:t>10 hours of service per week vs. 3 hours</a:t>
          </a:r>
        </a:p>
      </dsp:txBody>
      <dsp:txXfrm>
        <a:off x="3353" y="740481"/>
        <a:ext cx="2660832" cy="1596499"/>
      </dsp:txXfrm>
    </dsp:sp>
    <dsp:sp modelId="{D8ED3F45-D1C0-4178-AE36-FAA8304F260F}">
      <dsp:nvSpPr>
        <dsp:cNvPr id="0" name=""/>
        <dsp:cNvSpPr/>
      </dsp:nvSpPr>
      <dsp:spPr>
        <a:xfrm>
          <a:off x="2953818" y="658038"/>
          <a:ext cx="2660832" cy="159649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At risk to not complete court program due to “Moderator Variables”</a:t>
          </a:r>
          <a:endParaRPr lang="en-US" sz="1600" kern="1200" dirty="0"/>
        </a:p>
        <a:p>
          <a:pPr marL="114300" lvl="1" indent="-114300" algn="l" defTabSz="533400">
            <a:lnSpc>
              <a:spcPct val="90000"/>
            </a:lnSpc>
            <a:spcBef>
              <a:spcPct val="0"/>
            </a:spcBef>
            <a:spcAft>
              <a:spcPct val="15000"/>
            </a:spcAft>
            <a:buChar char="•"/>
          </a:pPr>
          <a:r>
            <a:rPr lang="en-US" sz="1200" kern="1200"/>
            <a:t>Living in a low-income area</a:t>
          </a:r>
          <a:endParaRPr lang="en-US" sz="1200" kern="1200" dirty="0"/>
        </a:p>
        <a:p>
          <a:pPr marL="114300" lvl="1" indent="-114300" algn="l" defTabSz="533400">
            <a:lnSpc>
              <a:spcPct val="90000"/>
            </a:lnSpc>
            <a:spcBef>
              <a:spcPct val="0"/>
            </a:spcBef>
            <a:spcAft>
              <a:spcPct val="15000"/>
            </a:spcAft>
            <a:buChar char="•"/>
          </a:pPr>
          <a:r>
            <a:rPr lang="en-US" sz="1200" kern="1200"/>
            <a:t>Raised by a single mother</a:t>
          </a:r>
          <a:endParaRPr lang="en-US" sz="1200" kern="1200" dirty="0"/>
        </a:p>
        <a:p>
          <a:pPr marL="114300" lvl="1" indent="-114300" algn="l" defTabSz="533400">
            <a:lnSpc>
              <a:spcPct val="90000"/>
            </a:lnSpc>
            <a:spcBef>
              <a:spcPct val="0"/>
            </a:spcBef>
            <a:spcAft>
              <a:spcPct val="15000"/>
            </a:spcAft>
            <a:buChar char="•"/>
          </a:pPr>
          <a:r>
            <a:rPr lang="en-US" sz="1200" kern="1200"/>
            <a:t>Not completing high school or obtaining a GED</a:t>
          </a:r>
          <a:endParaRPr lang="en-US" sz="1200" kern="1200" dirty="0"/>
        </a:p>
      </dsp:txBody>
      <dsp:txXfrm>
        <a:off x="2953818" y="658038"/>
        <a:ext cx="2660832" cy="1596499"/>
      </dsp:txXfrm>
    </dsp:sp>
    <dsp:sp modelId="{B6F53B73-527D-4304-85CE-FC5DB9B25531}">
      <dsp:nvSpPr>
        <dsp:cNvPr id="0" name=""/>
        <dsp:cNvSpPr/>
      </dsp:nvSpPr>
      <dsp:spPr>
        <a:xfrm>
          <a:off x="5857185" y="740481"/>
          <a:ext cx="2660832" cy="159649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Need to fulfill other court requirements while engaging in an intensive treatment program</a:t>
          </a:r>
        </a:p>
      </dsp:txBody>
      <dsp:txXfrm>
        <a:off x="5857185" y="740481"/>
        <a:ext cx="2660832" cy="1596499"/>
      </dsp:txXfrm>
    </dsp:sp>
    <dsp:sp modelId="{00887F51-FA37-4310-B02F-E10CD5CDAE87}">
      <dsp:nvSpPr>
        <dsp:cNvPr id="0" name=""/>
        <dsp:cNvSpPr/>
      </dsp:nvSpPr>
      <dsp:spPr>
        <a:xfrm>
          <a:off x="8784101" y="740481"/>
          <a:ext cx="2660832" cy="159649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Training multiple staff so that Co-facilitation possible</a:t>
          </a:r>
          <a:endParaRPr lang="en-US" sz="1800" kern="1200" dirty="0"/>
        </a:p>
      </dsp:txBody>
      <dsp:txXfrm>
        <a:off x="8784101" y="740481"/>
        <a:ext cx="2660832" cy="1596499"/>
      </dsp:txXfrm>
    </dsp:sp>
    <dsp:sp modelId="{EC430983-5E09-4300-BEF5-12772E8EA309}">
      <dsp:nvSpPr>
        <dsp:cNvPr id="0" name=""/>
        <dsp:cNvSpPr/>
      </dsp:nvSpPr>
      <dsp:spPr>
        <a:xfrm>
          <a:off x="3353" y="2603064"/>
          <a:ext cx="2660832" cy="1596499"/>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8 hours of orientation prior to group initiation</a:t>
          </a:r>
          <a:endParaRPr lang="en-US" sz="1800" kern="1200" dirty="0"/>
        </a:p>
      </dsp:txBody>
      <dsp:txXfrm>
        <a:off x="3353" y="2603064"/>
        <a:ext cx="2660832" cy="1596499"/>
      </dsp:txXfrm>
    </dsp:sp>
    <dsp:sp modelId="{390109F6-60BA-463A-B8A9-3FB6CAB3EEA4}">
      <dsp:nvSpPr>
        <dsp:cNvPr id="0" name=""/>
        <dsp:cNvSpPr/>
      </dsp:nvSpPr>
      <dsp:spPr>
        <a:xfrm>
          <a:off x="2930269" y="2603064"/>
          <a:ext cx="2660832" cy="159649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Intended to be a Closed Group </a:t>
          </a:r>
        </a:p>
      </dsp:txBody>
      <dsp:txXfrm>
        <a:off x="2930269" y="2603064"/>
        <a:ext cx="2660832" cy="1596499"/>
      </dsp:txXfrm>
    </dsp:sp>
    <dsp:sp modelId="{B14E7185-501D-49BB-8F76-9E86A650BAB0}">
      <dsp:nvSpPr>
        <dsp:cNvPr id="0" name=""/>
        <dsp:cNvSpPr/>
      </dsp:nvSpPr>
      <dsp:spPr>
        <a:xfrm>
          <a:off x="5857185" y="2603064"/>
          <a:ext cx="2660832" cy="159649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Referrals trends dependent on external partners</a:t>
          </a:r>
        </a:p>
      </dsp:txBody>
      <dsp:txXfrm>
        <a:off x="5857185" y="2603064"/>
        <a:ext cx="2660832" cy="1596499"/>
      </dsp:txXfrm>
    </dsp:sp>
    <dsp:sp modelId="{7699DFD8-EE70-457A-91CA-EB12F9E8364D}">
      <dsp:nvSpPr>
        <dsp:cNvPr id="0" name=""/>
        <dsp:cNvSpPr/>
      </dsp:nvSpPr>
      <dsp:spPr>
        <a:xfrm>
          <a:off x="8784101" y="2603064"/>
          <a:ext cx="2660832" cy="159649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Initiating a new treatment program during COVID-19</a:t>
          </a:r>
        </a:p>
      </dsp:txBody>
      <dsp:txXfrm>
        <a:off x="8784101" y="2603064"/>
        <a:ext cx="2660832" cy="159649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622E4-13E8-4E73-A1C4-79F89674D7FC}" type="datetimeFigureOut">
              <a:rPr lang="en-US" smtClean="0"/>
              <a:t>4/1/2022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ED0BE4-FA8E-4BB3-B962-3DBB71B33643}" type="slidenum">
              <a:rPr lang="en-US" smtClean="0"/>
              <a:t>‹#›</a:t>
            </a:fld>
            <a:endParaRPr lang="en-US"/>
          </a:p>
        </p:txBody>
      </p:sp>
    </p:spTree>
    <p:extLst>
      <p:ext uri="{BB962C8B-B14F-4D97-AF65-F5344CB8AC3E}">
        <p14:creationId xmlns:p14="http://schemas.microsoft.com/office/powerpoint/2010/main" val="1464492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ensus.gov/quickfacts/table/PST045215/00"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www.prisonpolicy.org/reports/correctionalcontrol2018.html" TargetMode="External"/><Relationship Id="rId5" Type="http://schemas.openxmlformats.org/officeDocument/2006/relationships/hyperlink" Target="https://www.prisonpolicy.org/graphs/raceinc.html" TargetMode="External"/><Relationship Id="rId4" Type="http://schemas.openxmlformats.org/officeDocument/2006/relationships/hyperlink" Target="https://www.prisonpolicy.org/reports/pie2022.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2</a:t>
            </a:fld>
            <a:endParaRPr lang="en-US"/>
          </a:p>
        </p:txBody>
      </p:sp>
    </p:spTree>
    <p:extLst>
      <p:ext uri="{BB962C8B-B14F-4D97-AF65-F5344CB8AC3E}">
        <p14:creationId xmlns:p14="http://schemas.microsoft.com/office/powerpoint/2010/main" val="1094152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this the same as fidelity modifications? </a:t>
            </a:r>
          </a:p>
        </p:txBody>
      </p:sp>
      <p:sp>
        <p:nvSpPr>
          <p:cNvPr id="4" name="Slide Number Placeholder 3"/>
          <p:cNvSpPr>
            <a:spLocks noGrp="1"/>
          </p:cNvSpPr>
          <p:nvPr>
            <p:ph type="sldNum" sz="quarter" idx="5"/>
          </p:nvPr>
        </p:nvSpPr>
        <p:spPr/>
        <p:txBody>
          <a:bodyPr/>
          <a:lstStyle/>
          <a:p>
            <a:fld id="{98ED0BE4-FA8E-4BB3-B962-3DBB71B33643}" type="slidenum">
              <a:rPr lang="en-US" smtClean="0"/>
              <a:t>19</a:t>
            </a:fld>
            <a:endParaRPr lang="en-US"/>
          </a:p>
        </p:txBody>
      </p:sp>
    </p:spTree>
    <p:extLst>
      <p:ext uri="{BB962C8B-B14F-4D97-AF65-F5344CB8AC3E}">
        <p14:creationId xmlns:p14="http://schemas.microsoft.com/office/powerpoint/2010/main" val="339318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20</a:t>
            </a:fld>
            <a:endParaRPr lang="en-US"/>
          </a:p>
        </p:txBody>
      </p:sp>
    </p:spTree>
    <p:extLst>
      <p:ext uri="{BB962C8B-B14F-4D97-AF65-F5344CB8AC3E}">
        <p14:creationId xmlns:p14="http://schemas.microsoft.com/office/powerpoint/2010/main" val="3828624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23</a:t>
            </a:fld>
            <a:endParaRPr lang="en-US"/>
          </a:p>
        </p:txBody>
      </p:sp>
    </p:spTree>
    <p:extLst>
      <p:ext uri="{BB962C8B-B14F-4D97-AF65-F5344CB8AC3E}">
        <p14:creationId xmlns:p14="http://schemas.microsoft.com/office/powerpoint/2010/main" val="3072291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of persons served since initiation</a:t>
            </a:r>
          </a:p>
          <a:p>
            <a:r>
              <a:rPr lang="en-US" dirty="0"/>
              <a:t># of current active patients </a:t>
            </a:r>
          </a:p>
          <a:p>
            <a:endParaRPr lang="en-US" dirty="0"/>
          </a:p>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24</a:t>
            </a:fld>
            <a:endParaRPr lang="en-US"/>
          </a:p>
        </p:txBody>
      </p:sp>
    </p:spTree>
    <p:extLst>
      <p:ext uri="{BB962C8B-B14F-4D97-AF65-F5344CB8AC3E}">
        <p14:creationId xmlns:p14="http://schemas.microsoft.com/office/powerpoint/2010/main" val="3274427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1" dirty="0">
                <a:highlight>
                  <a:srgbClr val="FFFF00"/>
                </a:highlight>
                <a:latin typeface="Calibri" panose="020F0502020204030204" pitchFamily="34" charset="0"/>
                <a:cs typeface="Times New Roman" panose="02020603050405020304" pitchFamily="18" charset="0"/>
              </a:rPr>
              <a:t>Verify Data</a:t>
            </a:r>
            <a:r>
              <a:rPr lang="en-US" dirty="0">
                <a:highlight>
                  <a:srgbClr val="FFFF00"/>
                </a:highlight>
                <a:latin typeface="Calibri" panose="020F0502020204030204" pitchFamily="34" charset="0"/>
                <a:cs typeface="Times New Roman" panose="02020603050405020304" pitchFamily="18" charset="0"/>
              </a:rPr>
              <a:t> </a:t>
            </a:r>
          </a:p>
          <a:p>
            <a:pPr lvl="1"/>
            <a:r>
              <a:rPr lang="en-US" dirty="0">
                <a:highlight>
                  <a:srgbClr val="FFFF00"/>
                </a:highlight>
                <a:latin typeface="Calibri" panose="020F0502020204030204" pitchFamily="34" charset="0"/>
                <a:cs typeface="Times New Roman" panose="02020603050405020304" pitchFamily="18" charset="0"/>
              </a:rPr>
              <a:t>Successful Discharges: 43.75% (7 out of 16 patients that have been discharged) </a:t>
            </a:r>
          </a:p>
          <a:p>
            <a:pPr lvl="1"/>
            <a:r>
              <a:rPr lang="en-US" dirty="0">
                <a:highlight>
                  <a:srgbClr val="FFFF00"/>
                </a:highlight>
                <a:latin typeface="Calibri" panose="020F0502020204030204" pitchFamily="34" charset="0"/>
                <a:cs typeface="Times New Roman" panose="02020603050405020304" pitchFamily="18" charset="0"/>
              </a:rPr>
              <a:t>Advanced to the next Phase in Treatment: 64.10% (25 of 39 patients)</a:t>
            </a:r>
          </a:p>
          <a:p>
            <a:pPr lvl="1"/>
            <a:r>
              <a:rPr lang="en-US" dirty="0">
                <a:highlight>
                  <a:srgbClr val="FFFF00"/>
                </a:highlight>
                <a:latin typeface="Calibri" panose="020F0502020204030204" pitchFamily="34" charset="0"/>
                <a:cs typeface="Times New Roman" panose="02020603050405020304" pitchFamily="18" charset="0"/>
              </a:rPr>
              <a:t>Elevations in Care: </a:t>
            </a:r>
            <a:r>
              <a:rPr lang="en-US"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23.08% (9 of 39 patients)</a:t>
            </a:r>
          </a:p>
          <a:p>
            <a:pPr lvl="1"/>
            <a:r>
              <a:rPr lang="en-US"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Retention rate </a:t>
            </a:r>
          </a:p>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28</a:t>
            </a:fld>
            <a:endParaRPr lang="en-US"/>
          </a:p>
        </p:txBody>
      </p:sp>
    </p:spTree>
    <p:extLst>
      <p:ext uri="{BB962C8B-B14F-4D97-AF65-F5344CB8AC3E}">
        <p14:creationId xmlns:p14="http://schemas.microsoft.com/office/powerpoint/2010/main" val="3065522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30</a:t>
            </a:fld>
            <a:endParaRPr lang="en-US"/>
          </a:p>
        </p:txBody>
      </p:sp>
    </p:spTree>
    <p:extLst>
      <p:ext uri="{BB962C8B-B14F-4D97-AF65-F5344CB8AC3E}">
        <p14:creationId xmlns:p14="http://schemas.microsoft.com/office/powerpoint/2010/main" val="289084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Cultural competence is an </a:t>
            </a:r>
            <a:r>
              <a:rPr lang="en-US" b="1" dirty="0"/>
              <a:t>awareness</a:t>
            </a:r>
            <a:r>
              <a:rPr lang="en-US" dirty="0"/>
              <a:t> of culture specific values and practices that may influence a patient’s world view and impact how they relate in the therapeutic relationship. Cultural competence is a way to help us under the varying perspective, opinions, and belief systems of those we provide treatment to. A therapist’s ability to be culturally competent allows for the therapist to better understand their patients and adapt treatment to make it relevant to the patient’s needs. This constant awareness allows for the establishment of rapport and trust in the therapeutic relationship. </a:t>
            </a:r>
            <a:r>
              <a:rPr lang="en-US" i="1" dirty="0"/>
              <a:t>Discuss an example of how this is demonstrated in the therapeutic relationship… </a:t>
            </a:r>
          </a:p>
        </p:txBody>
      </p:sp>
      <p:sp>
        <p:nvSpPr>
          <p:cNvPr id="4" name="Slide Number Placeholder 3"/>
          <p:cNvSpPr>
            <a:spLocks noGrp="1"/>
          </p:cNvSpPr>
          <p:nvPr>
            <p:ph type="sldNum" sz="quarter" idx="5"/>
          </p:nvPr>
        </p:nvSpPr>
        <p:spPr/>
        <p:txBody>
          <a:bodyPr/>
          <a:lstStyle/>
          <a:p>
            <a:fld id="{98ED0BE4-FA8E-4BB3-B962-3DBB71B33643}" type="slidenum">
              <a:rPr lang="en-US" smtClean="0"/>
              <a:t>5</a:t>
            </a:fld>
            <a:endParaRPr lang="en-US"/>
          </a:p>
        </p:txBody>
      </p:sp>
    </p:spTree>
    <p:extLst>
      <p:ext uri="{BB962C8B-B14F-4D97-AF65-F5344CB8AC3E}">
        <p14:creationId xmlns:p14="http://schemas.microsoft.com/office/powerpoint/2010/main" val="1450292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Culture specific treatment is the </a:t>
            </a:r>
            <a:r>
              <a:rPr lang="en-US" b="1" dirty="0"/>
              <a:t>application</a:t>
            </a:r>
            <a:r>
              <a:rPr lang="en-US" dirty="0"/>
              <a:t> of cultural competence. We will explore use of a culturally sensitive curriculum with IPS’ application of the HEAT curriculum. </a:t>
            </a:r>
          </a:p>
        </p:txBody>
      </p:sp>
      <p:sp>
        <p:nvSpPr>
          <p:cNvPr id="4" name="Slide Number Placeholder 3"/>
          <p:cNvSpPr>
            <a:spLocks noGrp="1"/>
          </p:cNvSpPr>
          <p:nvPr>
            <p:ph type="sldNum" sz="quarter" idx="5"/>
          </p:nvPr>
        </p:nvSpPr>
        <p:spPr/>
        <p:txBody>
          <a:bodyPr/>
          <a:lstStyle/>
          <a:p>
            <a:fld id="{98ED0BE4-FA8E-4BB3-B962-3DBB71B33643}" type="slidenum">
              <a:rPr lang="en-US" smtClean="0"/>
              <a:t>6</a:t>
            </a:fld>
            <a:endParaRPr lang="en-US"/>
          </a:p>
        </p:txBody>
      </p:sp>
    </p:spTree>
    <p:extLst>
      <p:ext uri="{BB962C8B-B14F-4D97-AF65-F5344CB8AC3E}">
        <p14:creationId xmlns:p14="http://schemas.microsoft.com/office/powerpoint/2010/main" val="273075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7</a:t>
            </a:fld>
            <a:endParaRPr lang="en-US"/>
          </a:p>
        </p:txBody>
      </p:sp>
    </p:spTree>
    <p:extLst>
      <p:ext uri="{BB962C8B-B14F-4D97-AF65-F5344CB8AC3E}">
        <p14:creationId xmlns:p14="http://schemas.microsoft.com/office/powerpoint/2010/main" val="209479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8</a:t>
            </a:fld>
            <a:endParaRPr lang="en-US"/>
          </a:p>
        </p:txBody>
      </p:sp>
    </p:spTree>
    <p:extLst>
      <p:ext uri="{BB962C8B-B14F-4D97-AF65-F5344CB8AC3E}">
        <p14:creationId xmlns:p14="http://schemas.microsoft.com/office/powerpoint/2010/main" val="367485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9</a:t>
            </a:fld>
            <a:endParaRPr lang="en-US"/>
          </a:p>
        </p:txBody>
      </p:sp>
    </p:spTree>
    <p:extLst>
      <p:ext uri="{BB962C8B-B14F-4D97-AF65-F5344CB8AC3E}">
        <p14:creationId xmlns:p14="http://schemas.microsoft.com/office/powerpoint/2010/main" val="1135978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were motivating factors that contributed to the HEAT initiative? How did this get on IPS’ radar?</a:t>
            </a:r>
          </a:p>
          <a:p>
            <a:endParaRPr lang="en-US" dirty="0"/>
          </a:p>
          <a:p>
            <a:r>
              <a:rPr lang="en-US" dirty="0"/>
              <a:t>Dallas Co. DA’s office brought it to our attention and requested that we initiate the program about one year prior to initiation.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74747"/>
                </a:solidFill>
                <a:effectLst/>
                <a:latin typeface="Georgia" panose="02040502050405020303" pitchFamily="18" charset="0"/>
              </a:rPr>
              <a:t>Percent of Black Americans in the general U.S. population: </a:t>
            </a:r>
            <a:r>
              <a:rPr lang="en-US" b="1" i="0" u="none" strike="noStrike" dirty="0">
                <a:solidFill>
                  <a:srgbClr val="F57A00"/>
                </a:solidFill>
                <a:effectLst/>
                <a:latin typeface="Georgia" panose="02040502050405020303" pitchFamily="18" charset="0"/>
                <a:hlinkClick r:id="rId3"/>
              </a:rPr>
              <a:t>13%</a:t>
            </a:r>
            <a:r>
              <a:rPr lang="en-US" b="0" i="0" u="none" strike="noStrike" dirty="0">
                <a:solidFill>
                  <a:srgbClr val="F57A00"/>
                </a:solidFill>
                <a:effectLst/>
                <a:latin typeface="Georgia" panose="02040502050405020303" pitchFamily="18" charset="0"/>
                <a:hlinkClick r:id="rId3"/>
              </a:rPr>
              <a:t> +</a:t>
            </a:r>
            <a:endParaRPr lang="en-US" b="0" i="0" dirty="0">
              <a:solidFill>
                <a:srgbClr val="474747"/>
              </a:solidFill>
              <a:effectLst/>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74747"/>
                </a:solidFill>
                <a:effectLst/>
                <a:latin typeface="Georgia" panose="02040502050405020303" pitchFamily="18" charset="0"/>
              </a:rPr>
              <a:t>Percent of people in prison or jail who are Black: </a:t>
            </a:r>
            <a:r>
              <a:rPr lang="en-US" b="1" i="0" u="none" strike="noStrike" dirty="0">
                <a:solidFill>
                  <a:srgbClr val="F57A00"/>
                </a:solidFill>
                <a:effectLst/>
                <a:latin typeface="Georgia" panose="02040502050405020303" pitchFamily="18" charset="0"/>
                <a:hlinkClick r:id="rId4"/>
              </a:rPr>
              <a:t>38%</a:t>
            </a:r>
            <a:r>
              <a:rPr lang="en-US" b="0" i="0" u="none" strike="noStrike" dirty="0">
                <a:solidFill>
                  <a:srgbClr val="F57A00"/>
                </a:solidFill>
                <a:effectLst/>
                <a:latin typeface="Georgia" panose="02040502050405020303" pitchFamily="18" charset="0"/>
                <a:hlinkClick r:id="rId4"/>
              </a:rPr>
              <a:t> +</a:t>
            </a:r>
            <a:r>
              <a:rPr lang="en-US" b="0" i="0" u="none" strike="noStrike" dirty="0">
                <a:solidFill>
                  <a:srgbClr val="F57A00"/>
                </a:solidFill>
                <a:effectLst/>
                <a:latin typeface="Georgia" panose="02040502050405020303" pitchFamily="18" charset="0"/>
              </a:rPr>
              <a:t>; Hispanic 30.6%</a:t>
            </a:r>
            <a:endParaRPr lang="en-US" b="0" i="0" dirty="0">
              <a:solidFill>
                <a:srgbClr val="474747"/>
              </a:solidFill>
              <a:effectLst/>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74747"/>
                </a:solidFill>
                <a:effectLst/>
                <a:latin typeface="Georgia" panose="02040502050405020303" pitchFamily="18" charset="0"/>
              </a:rPr>
              <a:t>Incarceration rate for Black vs white Americans: </a:t>
            </a:r>
            <a:r>
              <a:rPr lang="en-US" b="1" i="0" u="none" strike="noStrike" dirty="0">
                <a:solidFill>
                  <a:srgbClr val="F57A00"/>
                </a:solidFill>
                <a:effectLst/>
                <a:latin typeface="Georgia" panose="02040502050405020303" pitchFamily="18" charset="0"/>
                <a:hlinkClick r:id="rId5"/>
              </a:rPr>
              <a:t>2,306 vs. 450 per 100,000</a:t>
            </a:r>
            <a:r>
              <a:rPr lang="en-US" b="0" i="0" u="none" strike="noStrike" dirty="0">
                <a:solidFill>
                  <a:srgbClr val="F57A00"/>
                </a:solidFill>
                <a:effectLst/>
                <a:latin typeface="Georgia" panose="02040502050405020303" pitchFamily="18" charset="0"/>
                <a:hlinkClick r:id="rId5"/>
              </a:rPr>
              <a:t> +</a:t>
            </a:r>
            <a:endParaRPr lang="en-US" b="0" i="0" dirty="0">
              <a:solidFill>
                <a:srgbClr val="474747"/>
              </a:solidFill>
              <a:effectLst/>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74747"/>
                </a:solidFill>
                <a:effectLst/>
                <a:latin typeface="Georgia" panose="02040502050405020303" pitchFamily="18" charset="0"/>
              </a:rPr>
              <a:t>Percent of people on probation or parole who are Black: </a:t>
            </a:r>
            <a:r>
              <a:rPr lang="en-US" b="1" i="0" u="none" strike="noStrike" dirty="0">
                <a:solidFill>
                  <a:srgbClr val="F57A00"/>
                </a:solidFill>
                <a:effectLst/>
                <a:latin typeface="Georgia" panose="02040502050405020303" pitchFamily="18" charset="0"/>
                <a:hlinkClick r:id="rId6"/>
              </a:rPr>
              <a:t>30%</a:t>
            </a:r>
            <a:r>
              <a:rPr lang="en-US" b="0" i="0" u="none" strike="noStrike" dirty="0">
                <a:solidFill>
                  <a:srgbClr val="F57A00"/>
                </a:solidFill>
                <a:effectLst/>
                <a:latin typeface="Georgia" panose="02040502050405020303" pitchFamily="18" charset="0"/>
                <a:hlinkClick r:id="rId6"/>
              </a:rPr>
              <a:t> +</a:t>
            </a:r>
            <a:endParaRPr lang="en-US" b="0" i="0" u="none" strike="noStrike" dirty="0">
              <a:solidFill>
                <a:srgbClr val="F57A00"/>
              </a:solidFill>
              <a:effectLst/>
              <a:latin typeface="Georgia" panose="0204050205040502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74747"/>
                </a:solidFill>
                <a:effectLst/>
                <a:latin typeface="Georgia" panose="02040502050405020303" pitchFamily="18" charset="0"/>
              </a:rPr>
              <a:t>Overall % of inmates due to drug offenses 45.3%</a:t>
            </a:r>
          </a:p>
          <a:p>
            <a:r>
              <a:rPr lang="en-US" dirty="0"/>
              <a:t>Source(s): https://www.prisonpolicy.org/research/race_and_ethnicity/</a:t>
            </a:r>
          </a:p>
          <a:p>
            <a:r>
              <a:rPr lang="en-US" dirty="0"/>
              <a:t>https://www.bop.gov/about/statistics/statistics_inmate_ethnicity.jsp</a:t>
            </a:r>
          </a:p>
          <a:p>
            <a:r>
              <a:rPr lang="en-US" dirty="0"/>
              <a:t> </a:t>
            </a:r>
          </a:p>
        </p:txBody>
      </p:sp>
      <p:sp>
        <p:nvSpPr>
          <p:cNvPr id="4" name="Slide Number Placeholder 3"/>
          <p:cNvSpPr>
            <a:spLocks noGrp="1"/>
          </p:cNvSpPr>
          <p:nvPr>
            <p:ph type="sldNum" sz="quarter" idx="5"/>
          </p:nvPr>
        </p:nvSpPr>
        <p:spPr/>
        <p:txBody>
          <a:bodyPr/>
          <a:lstStyle/>
          <a:p>
            <a:fld id="{98ED0BE4-FA8E-4BB3-B962-3DBB71B33643}" type="slidenum">
              <a:rPr lang="en-US" smtClean="0"/>
              <a:t>10</a:t>
            </a:fld>
            <a:endParaRPr lang="en-US"/>
          </a:p>
        </p:txBody>
      </p:sp>
    </p:spTree>
    <p:extLst>
      <p:ext uri="{BB962C8B-B14F-4D97-AF65-F5344CB8AC3E}">
        <p14:creationId xmlns:p14="http://schemas.microsoft.com/office/powerpoint/2010/main" val="234113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11</a:t>
            </a:fld>
            <a:endParaRPr lang="en-US"/>
          </a:p>
        </p:txBody>
      </p:sp>
    </p:spTree>
    <p:extLst>
      <p:ext uri="{BB962C8B-B14F-4D97-AF65-F5344CB8AC3E}">
        <p14:creationId xmlns:p14="http://schemas.microsoft.com/office/powerpoint/2010/main" val="3556311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ED0BE4-FA8E-4BB3-B962-3DBB71B33643}" type="slidenum">
              <a:rPr lang="en-US" smtClean="0"/>
              <a:t>13</a:t>
            </a:fld>
            <a:endParaRPr lang="en-US"/>
          </a:p>
        </p:txBody>
      </p:sp>
    </p:spTree>
    <p:extLst>
      <p:ext uri="{BB962C8B-B14F-4D97-AF65-F5344CB8AC3E}">
        <p14:creationId xmlns:p14="http://schemas.microsoft.com/office/powerpoint/2010/main" val="24571076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4/1/2022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pic>
        <p:nvPicPr>
          <p:cNvPr id="16" name="Picture 15" descr="Logo&#10;&#10;Description automatically generated">
            <a:extLst>
              <a:ext uri="{FF2B5EF4-FFF2-40B4-BE49-F238E27FC236}">
                <a16:creationId xmlns:a16="http://schemas.microsoft.com/office/drawing/2014/main" id="{DA190141-BAC9-4049-880A-3E6919E8D3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4132" y="5727310"/>
            <a:ext cx="792467" cy="810843"/>
          </a:xfrm>
          <a:prstGeom prst="rect">
            <a:avLst/>
          </a:prstGeom>
        </p:spPr>
      </p:pic>
    </p:spTree>
    <p:extLst>
      <p:ext uri="{BB962C8B-B14F-4D97-AF65-F5344CB8AC3E}">
        <p14:creationId xmlns:p14="http://schemas.microsoft.com/office/powerpoint/2010/main" val="125508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6908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87CAB8-DCAE-46A5-AADA-B3FAD11A54E0}" type="datetime1">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695450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52771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4/1/2022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pic>
        <p:nvPicPr>
          <p:cNvPr id="20" name="Picture 19" descr="Logo&#10;&#10;Description automatically generated">
            <a:extLst>
              <a:ext uri="{FF2B5EF4-FFF2-40B4-BE49-F238E27FC236}">
                <a16:creationId xmlns:a16="http://schemas.microsoft.com/office/drawing/2014/main" id="{387CB7C7-9D30-46BC-BEB9-D28434732F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58896" y="5810438"/>
            <a:ext cx="792467" cy="810843"/>
          </a:xfrm>
          <a:prstGeom prst="rect">
            <a:avLst/>
          </a:prstGeom>
        </p:spPr>
      </p:pic>
    </p:spTree>
    <p:extLst>
      <p:ext uri="{BB962C8B-B14F-4D97-AF65-F5344CB8AC3E}">
        <p14:creationId xmlns:p14="http://schemas.microsoft.com/office/powerpoint/2010/main" val="216354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205629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8329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60926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9692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4/1/2022</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pic>
        <p:nvPicPr>
          <p:cNvPr id="12" name="Picture 11" descr="Logo&#10;&#10;Description automatically generated">
            <a:extLst>
              <a:ext uri="{FF2B5EF4-FFF2-40B4-BE49-F238E27FC236}">
                <a16:creationId xmlns:a16="http://schemas.microsoft.com/office/drawing/2014/main" id="{5FDB0F04-6367-4AC1-930E-91773BC2F9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27735" y="5672253"/>
            <a:ext cx="792467" cy="810843"/>
          </a:xfrm>
          <a:prstGeom prst="rect">
            <a:avLst/>
          </a:prstGeom>
        </p:spPr>
      </p:pic>
    </p:spTree>
    <p:extLst>
      <p:ext uri="{BB962C8B-B14F-4D97-AF65-F5344CB8AC3E}">
        <p14:creationId xmlns:p14="http://schemas.microsoft.com/office/powerpoint/2010/main" val="209152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4/1/2022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10" name="Picture 9" descr="Logo&#10;&#10;Description automatically generated">
            <a:extLst>
              <a:ext uri="{FF2B5EF4-FFF2-40B4-BE49-F238E27FC236}">
                <a16:creationId xmlns:a16="http://schemas.microsoft.com/office/drawing/2014/main" id="{A806F191-6F65-4504-A113-70ECC27776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16161" y="5672253"/>
            <a:ext cx="792467" cy="810843"/>
          </a:xfrm>
          <a:prstGeom prst="rect">
            <a:avLst/>
          </a:prstGeom>
        </p:spPr>
      </p:pic>
    </p:spTree>
    <p:extLst>
      <p:ext uri="{BB962C8B-B14F-4D97-AF65-F5344CB8AC3E}">
        <p14:creationId xmlns:p14="http://schemas.microsoft.com/office/powerpoint/2010/main" val="181158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4/1/2022</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pic>
        <p:nvPicPr>
          <p:cNvPr id="11" name="Picture 10" descr="Logo&#10;&#10;Description automatically generated">
            <a:extLst>
              <a:ext uri="{FF2B5EF4-FFF2-40B4-BE49-F238E27FC236}">
                <a16:creationId xmlns:a16="http://schemas.microsoft.com/office/drawing/2014/main" id="{ADF7CD10-3FAE-4DD9-A0D8-F3FF9119CC5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963662" y="5662085"/>
            <a:ext cx="792467" cy="810843"/>
          </a:xfrm>
          <a:prstGeom prst="rect">
            <a:avLst/>
          </a:prstGeom>
        </p:spPr>
      </p:pic>
    </p:spTree>
    <p:extLst>
      <p:ext uri="{BB962C8B-B14F-4D97-AF65-F5344CB8AC3E}">
        <p14:creationId xmlns:p14="http://schemas.microsoft.com/office/powerpoint/2010/main" val="334904978"/>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16" r:id="rId5"/>
    <p:sldLayoutId id="2147483711" r:id="rId6"/>
    <p:sldLayoutId id="2147483712" r:id="rId7"/>
    <p:sldLayoutId id="2147483713" r:id="rId8"/>
    <p:sldLayoutId id="2147483714" r:id="rId9"/>
    <p:sldLayoutId id="2147483715" r:id="rId10"/>
    <p:sldLayoutId id="2147483717" r:id="rId11"/>
  </p:sldLayoutIdLst>
  <p:hf sldNum="0" hdr="0" ftr="0" dt="0"/>
  <p:txStyles>
    <p:titleStyle>
      <a:lvl1pPr algn="l" defTabSz="914400" rtl="0" eaLnBrk="1" latinLnBrk="0" hangingPunct="1">
        <a:lnSpc>
          <a:spcPct val="90000"/>
        </a:lnSpc>
        <a:spcBef>
          <a:spcPct val="0"/>
        </a:spcBef>
        <a:buNone/>
        <a:defRPr lang="en-US" sz="4800" i="1"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17DBF84D-B6F7-4FF1-96FA-6EE0D5784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A0D604F-D992-4E7E-AC12-BB9ABEB6D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2DD44EBC-15A8-4F99-B14E-6F1F43AEA7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269159" cy="557107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47" name="Rectangle 46">
            <a:extLst>
              <a:ext uri="{FF2B5EF4-FFF2-40B4-BE49-F238E27FC236}">
                <a16:creationId xmlns:a16="http://schemas.microsoft.com/office/drawing/2014/main" id="{DD5BDE09-E6AA-45EF-AD90-C3B69748CA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16" y="809244"/>
            <a:ext cx="5943600" cy="5239512"/>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6E6FAD2A-93ED-4689-9271-1F6A88043878}"/>
              </a:ext>
            </a:extLst>
          </p:cNvPr>
          <p:cNvSpPr>
            <a:spLocks noGrp="1"/>
          </p:cNvSpPr>
          <p:nvPr>
            <p:ph type="ctrTitle"/>
          </p:nvPr>
        </p:nvSpPr>
        <p:spPr>
          <a:xfrm>
            <a:off x="1243632" y="1559768"/>
            <a:ext cx="5068568" cy="3135379"/>
          </a:xfrm>
        </p:spPr>
        <p:txBody>
          <a:bodyPr>
            <a:normAutofit/>
          </a:bodyPr>
          <a:lstStyle/>
          <a:p>
            <a:r>
              <a:rPr lang="en-US" sz="6000"/>
              <a:t>Applications of </a:t>
            </a:r>
            <a:br>
              <a:rPr lang="en-US" sz="6000"/>
            </a:br>
            <a:r>
              <a:rPr lang="en-US" sz="6000"/>
              <a:t>H.E.A.T. </a:t>
            </a:r>
            <a:br>
              <a:rPr lang="en-US" sz="6000"/>
            </a:br>
            <a:r>
              <a:rPr lang="en-US" sz="6000"/>
              <a:t>in Forensic Treatment Settings</a:t>
            </a:r>
          </a:p>
        </p:txBody>
      </p:sp>
      <p:sp>
        <p:nvSpPr>
          <p:cNvPr id="3" name="Subtitle 2">
            <a:extLst>
              <a:ext uri="{FF2B5EF4-FFF2-40B4-BE49-F238E27FC236}">
                <a16:creationId xmlns:a16="http://schemas.microsoft.com/office/drawing/2014/main" id="{7EFE992C-0013-436B-B7CC-D9F6CCBC85B0}"/>
              </a:ext>
            </a:extLst>
          </p:cNvPr>
          <p:cNvSpPr>
            <a:spLocks noGrp="1"/>
          </p:cNvSpPr>
          <p:nvPr>
            <p:ph type="subTitle" idx="1"/>
          </p:nvPr>
        </p:nvSpPr>
        <p:spPr>
          <a:xfrm>
            <a:off x="1243633" y="4708186"/>
            <a:ext cx="5068567" cy="797089"/>
          </a:xfrm>
        </p:spPr>
        <p:txBody>
          <a:bodyPr>
            <a:normAutofit/>
          </a:bodyPr>
          <a:lstStyle/>
          <a:p>
            <a:pPr>
              <a:lnSpc>
                <a:spcPct val="100000"/>
              </a:lnSpc>
              <a:spcAft>
                <a:spcPts val="600"/>
              </a:spcAft>
            </a:pPr>
            <a:r>
              <a:rPr lang="en-US" sz="1300"/>
              <a:t>Enrique Morris | Javier Davila-Lopez, LPC </a:t>
            </a:r>
          </a:p>
          <a:p>
            <a:pPr>
              <a:lnSpc>
                <a:spcPct val="100000"/>
              </a:lnSpc>
              <a:spcAft>
                <a:spcPts val="600"/>
              </a:spcAft>
            </a:pPr>
            <a:r>
              <a:rPr lang="en-US" sz="1300"/>
              <a:t>Jessica Minor, LPC-Associate | Jessica Simmons, LPC, LCDC</a:t>
            </a:r>
          </a:p>
        </p:txBody>
      </p:sp>
      <p:sp>
        <p:nvSpPr>
          <p:cNvPr id="49" name="Rectangle 48">
            <a:extLst>
              <a:ext uri="{FF2B5EF4-FFF2-40B4-BE49-F238E27FC236}">
                <a16:creationId xmlns:a16="http://schemas.microsoft.com/office/drawing/2014/main" id="{66121546-1A95-4587-8842-664C6813A8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7796"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1" name="Straight Connector 50">
            <a:extLst>
              <a:ext uri="{FF2B5EF4-FFF2-40B4-BE49-F238E27FC236}">
                <a16:creationId xmlns:a16="http://schemas.microsoft.com/office/drawing/2014/main" id="{29917919-FE20-47BF-BF4E-3E407660FD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B6C2F95-6201-4319-923C-08F54EB958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2373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CD89C19-CEAF-435B-A08F-CD0FA5A0764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2D28E65F-0327-4FCA-935F-5E3DE9F1E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055" y="0"/>
            <a:ext cx="463600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reamy pastel blurry beach">
            <a:extLst>
              <a:ext uri="{FF2B5EF4-FFF2-40B4-BE49-F238E27FC236}">
                <a16:creationId xmlns:a16="http://schemas.microsoft.com/office/drawing/2014/main" id="{5BFD9471-BCBA-1F16-17C3-AD828DFA236A}"/>
              </a:ext>
            </a:extLst>
          </p:cNvPr>
          <p:cNvPicPr>
            <a:picLocks noChangeAspect="1"/>
          </p:cNvPicPr>
          <p:nvPr/>
        </p:nvPicPr>
        <p:blipFill rotWithShape="1">
          <a:blip r:embed="rId2"/>
          <a:srcRect t="4775" r="-1" b="222"/>
          <a:stretch/>
        </p:blipFill>
        <p:spPr>
          <a:xfrm>
            <a:off x="8199519" y="889507"/>
            <a:ext cx="3357629" cy="2129202"/>
          </a:xfrm>
          <a:prstGeom prst="rect">
            <a:avLst/>
          </a:prstGeom>
        </p:spPr>
      </p:pic>
      <p:pic>
        <p:nvPicPr>
          <p:cNvPr id="8" name="Picture 7" descr="Logo, company name&#10;&#10;Description automatically generated">
            <a:extLst>
              <a:ext uri="{FF2B5EF4-FFF2-40B4-BE49-F238E27FC236}">
                <a16:creationId xmlns:a16="http://schemas.microsoft.com/office/drawing/2014/main" id="{698A512A-AC9A-4034-B2E9-6AC1D5972A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2677" y="4083414"/>
            <a:ext cx="4839097" cy="2129202"/>
          </a:xfrm>
          <a:prstGeom prst="rect">
            <a:avLst/>
          </a:prstGeom>
        </p:spPr>
      </p:pic>
    </p:spTree>
    <p:extLst>
      <p:ext uri="{BB962C8B-B14F-4D97-AF65-F5344CB8AC3E}">
        <p14:creationId xmlns:p14="http://schemas.microsoft.com/office/powerpoint/2010/main" val="1987603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767B879-DF3A-4D2A-A2D1-D325B875467D}"/>
              </a:ext>
            </a:extLst>
          </p:cNvPr>
          <p:cNvSpPr>
            <a:spLocks noGrp="1"/>
          </p:cNvSpPr>
          <p:nvPr>
            <p:ph type="title"/>
          </p:nvPr>
        </p:nvSpPr>
        <p:spPr/>
        <p:txBody>
          <a:bodyPr/>
          <a:lstStyle/>
          <a:p>
            <a:pPr algn="ctr"/>
            <a:r>
              <a:rPr lang="en-US" dirty="0"/>
              <a:t>H.E.A.T. Program Initiation at IPS</a:t>
            </a:r>
          </a:p>
        </p:txBody>
      </p:sp>
      <p:sp>
        <p:nvSpPr>
          <p:cNvPr id="5" name="Content Placeholder 4">
            <a:extLst>
              <a:ext uri="{FF2B5EF4-FFF2-40B4-BE49-F238E27FC236}">
                <a16:creationId xmlns:a16="http://schemas.microsoft.com/office/drawing/2014/main" id="{25D15781-5A6E-4858-9C0E-2D9754B5F581}"/>
              </a:ext>
            </a:extLst>
          </p:cNvPr>
          <p:cNvSpPr>
            <a:spLocks noGrp="1"/>
          </p:cNvSpPr>
          <p:nvPr>
            <p:ph idx="1"/>
          </p:nvPr>
        </p:nvSpPr>
        <p:spPr/>
        <p:txBody>
          <a:bodyPr>
            <a:normAutofit lnSpcReduction="10000"/>
          </a:bodyPr>
          <a:lstStyle/>
          <a:p>
            <a:r>
              <a:rPr lang="en-US" sz="2800" dirty="0"/>
              <a:t>There is an overrepresentation of minorities who are involved in the criminal judicial system</a:t>
            </a:r>
          </a:p>
          <a:p>
            <a:pPr lvl="1"/>
            <a:r>
              <a:rPr lang="en-US" sz="2400" dirty="0"/>
              <a:t>Minorities (i.e., Black and Latino) make up approx. 31% of the US population, yet account for 68.6% of incarcerated individuals.</a:t>
            </a:r>
          </a:p>
          <a:p>
            <a:r>
              <a:rPr lang="en-US" sz="2800" dirty="0"/>
              <a:t>In 2019, IPS was called upon by the Dallas County DA’s office to collaborate and implement a culturally specific treatment intervention for a targeted population of minority males. </a:t>
            </a:r>
          </a:p>
          <a:p>
            <a:r>
              <a:rPr lang="en-US" sz="2800" dirty="0"/>
              <a:t>H.E.A.T. program initiation at IPS began in February 2020.</a:t>
            </a:r>
          </a:p>
          <a:p>
            <a:pPr lvl="1"/>
            <a:endParaRPr lang="en-US" dirty="0"/>
          </a:p>
          <a:p>
            <a:endParaRPr lang="en-US" dirty="0"/>
          </a:p>
          <a:p>
            <a:endParaRPr lang="en-US" dirty="0"/>
          </a:p>
        </p:txBody>
      </p:sp>
    </p:spTree>
    <p:extLst>
      <p:ext uri="{BB962C8B-B14F-4D97-AF65-F5344CB8AC3E}">
        <p14:creationId xmlns:p14="http://schemas.microsoft.com/office/powerpoint/2010/main" val="2423820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2" name="Rectangle 61">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64" name="Rectangle 63">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66" name="Rectangle 65">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8" name="Group 6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69" name="Straight Connector 68">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73" name="Rectangle 72">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Content Placeholder 4">
            <a:extLst>
              <a:ext uri="{FF2B5EF4-FFF2-40B4-BE49-F238E27FC236}">
                <a16:creationId xmlns:a16="http://schemas.microsoft.com/office/drawing/2014/main" id="{E75FDAB8-CFEE-4C30-935B-4685DB504C02}"/>
              </a:ext>
            </a:extLst>
          </p:cNvPr>
          <p:cNvPicPr>
            <a:picLocks noChangeAspect="1"/>
          </p:cNvPicPr>
          <p:nvPr/>
        </p:nvPicPr>
        <p:blipFill rotWithShape="1">
          <a:blip r:embed="rId3"/>
          <a:srcRect r="17480"/>
          <a:stretch/>
        </p:blipFill>
        <p:spPr>
          <a:xfrm>
            <a:off x="4646383" y="10"/>
            <a:ext cx="7545616" cy="6857990"/>
          </a:xfrm>
          <a:prstGeom prst="rect">
            <a:avLst/>
          </a:prstGeom>
        </p:spPr>
      </p:pic>
      <p:sp>
        <p:nvSpPr>
          <p:cNvPr id="75" name="Rectangle 74">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62210" cy="6858000"/>
          </a:xfrm>
          <a:prstGeom prst="rect">
            <a:avLst/>
          </a:prstGeom>
          <a:solidFill>
            <a:schemeClr val="bg1">
              <a:lumMod val="75000"/>
              <a:lumOff val="25000"/>
            </a:schemeClr>
          </a:solidFill>
          <a:ln w="6350" cap="sq" cmpd="sng" algn="ctr">
            <a:noFill/>
            <a:prstDash val="solid"/>
            <a:miter lim="800000"/>
          </a:ln>
          <a:effectLst/>
        </p:spPr>
      </p:sp>
      <p:sp>
        <p:nvSpPr>
          <p:cNvPr id="77" name="Rectangle 76">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977" y="164592"/>
            <a:ext cx="4334256" cy="6528816"/>
          </a:xfrm>
          <a:prstGeom prst="rect">
            <a:avLst/>
          </a:prstGeom>
          <a:noFill/>
          <a:ln w="6350" cap="sq" cmpd="sng" algn="ctr">
            <a:solidFill>
              <a:schemeClr val="tx1"/>
            </a:solidFill>
            <a:prstDash val="solid"/>
            <a:miter lim="800000"/>
          </a:ln>
          <a:effectLst>
            <a:softEdge rad="0"/>
          </a:effectLst>
        </p:spPr>
      </p:sp>
      <p:sp>
        <p:nvSpPr>
          <p:cNvPr id="5" name="Title 4">
            <a:extLst>
              <a:ext uri="{FF2B5EF4-FFF2-40B4-BE49-F238E27FC236}">
                <a16:creationId xmlns:a16="http://schemas.microsoft.com/office/drawing/2014/main" id="{18C36063-3203-4094-A918-0919D1C2C7A9}"/>
              </a:ext>
            </a:extLst>
          </p:cNvPr>
          <p:cNvSpPr>
            <a:spLocks noGrp="1"/>
          </p:cNvSpPr>
          <p:nvPr>
            <p:ph type="title"/>
          </p:nvPr>
        </p:nvSpPr>
        <p:spPr>
          <a:xfrm>
            <a:off x="380183" y="1574054"/>
            <a:ext cx="3922596" cy="3341700"/>
          </a:xfrm>
        </p:spPr>
        <p:txBody>
          <a:bodyPr vert="horz" lIns="91440" tIns="45720" rIns="91440" bIns="45720" rtlCol="0" anchor="ctr">
            <a:normAutofit/>
          </a:bodyPr>
          <a:lstStyle/>
          <a:p>
            <a:pPr algn="ctr">
              <a:lnSpc>
                <a:spcPct val="83000"/>
              </a:lnSpc>
            </a:pPr>
            <a:r>
              <a:rPr lang="en-US" sz="5400" cap="all" spc="-100" dirty="0">
                <a:solidFill>
                  <a:schemeClr val="tx1"/>
                </a:solidFill>
              </a:rPr>
              <a:t>H.E.A.T. </a:t>
            </a:r>
            <a:br>
              <a:rPr lang="en-US" sz="5400" cap="all" spc="-100" dirty="0">
                <a:solidFill>
                  <a:schemeClr val="tx1"/>
                </a:solidFill>
              </a:rPr>
            </a:br>
            <a:r>
              <a:rPr lang="en-US" sz="5400" cap="all" spc="-100" dirty="0">
                <a:solidFill>
                  <a:schemeClr val="tx1"/>
                </a:solidFill>
              </a:rPr>
              <a:t>Program Structure </a:t>
            </a:r>
          </a:p>
        </p:txBody>
      </p:sp>
      <p:pic>
        <p:nvPicPr>
          <p:cNvPr id="47" name="Picture 46" descr="Logo&#10;&#10;Description automatically generated">
            <a:extLst>
              <a:ext uri="{FF2B5EF4-FFF2-40B4-BE49-F238E27FC236}">
                <a16:creationId xmlns:a16="http://schemas.microsoft.com/office/drawing/2014/main" id="{94C6C9DF-2B93-4BF6-8519-B41A2C8F56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4132" y="5854250"/>
            <a:ext cx="792467" cy="810843"/>
          </a:xfrm>
          <a:prstGeom prst="rect">
            <a:avLst/>
          </a:prstGeom>
        </p:spPr>
      </p:pic>
    </p:spTree>
    <p:extLst>
      <p:ext uri="{BB962C8B-B14F-4D97-AF65-F5344CB8AC3E}">
        <p14:creationId xmlns:p14="http://schemas.microsoft.com/office/powerpoint/2010/main" val="2489249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4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DE024-FED8-4F7E-B186-E6108712CFE8}"/>
              </a:ext>
            </a:extLst>
          </p:cNvPr>
          <p:cNvSpPr>
            <a:spLocks noGrp="1"/>
          </p:cNvSpPr>
          <p:nvPr>
            <p:ph type="title"/>
          </p:nvPr>
        </p:nvSpPr>
        <p:spPr/>
        <p:txBody>
          <a:bodyPr/>
          <a:lstStyle/>
          <a:p>
            <a:r>
              <a:rPr lang="en-US" dirty="0"/>
              <a:t>Program Structure: Self</a:t>
            </a:r>
          </a:p>
        </p:txBody>
      </p:sp>
      <p:sp>
        <p:nvSpPr>
          <p:cNvPr id="5" name="Content Placeholder 4">
            <a:extLst>
              <a:ext uri="{FF2B5EF4-FFF2-40B4-BE49-F238E27FC236}">
                <a16:creationId xmlns:a16="http://schemas.microsoft.com/office/drawing/2014/main" id="{2B8631E3-C2D8-444E-9E4D-EC0A5AFC8895}"/>
              </a:ext>
            </a:extLst>
          </p:cNvPr>
          <p:cNvSpPr>
            <a:spLocks noGrp="1"/>
          </p:cNvSpPr>
          <p:nvPr>
            <p:ph idx="1"/>
          </p:nvPr>
        </p:nvSpPr>
        <p:spPr>
          <a:xfrm>
            <a:off x="695325" y="2103120"/>
            <a:ext cx="10734675" cy="4112286"/>
          </a:xfrm>
        </p:spPr>
        <p:txBody>
          <a:bodyPr>
            <a:normAutofit/>
          </a:bodyPr>
          <a:lstStyle/>
          <a:p>
            <a:r>
              <a:rPr lang="en-US" sz="3600" b="1" dirty="0"/>
              <a:t>Self</a:t>
            </a:r>
            <a:r>
              <a:rPr lang="en-US" sz="3600" dirty="0"/>
              <a:t>: Is a section built around understanding self, core beliefs, attitudes, and thinking errors/patterns.</a:t>
            </a:r>
          </a:p>
          <a:p>
            <a:pPr lvl="1"/>
            <a:r>
              <a:rPr lang="en-US" sz="3200" b="1" dirty="0"/>
              <a:t>Manhood</a:t>
            </a:r>
            <a:r>
              <a:rPr lang="en-US" sz="3200" dirty="0"/>
              <a:t>: Speaks directly to understanding of self-view and standard to which we will hold each other accountable while in the program. (core beliefs and expectations)</a:t>
            </a:r>
          </a:p>
          <a:p>
            <a:endParaRPr lang="en-US" sz="2000" dirty="0"/>
          </a:p>
        </p:txBody>
      </p:sp>
    </p:spTree>
    <p:extLst>
      <p:ext uri="{BB962C8B-B14F-4D97-AF65-F5344CB8AC3E}">
        <p14:creationId xmlns:p14="http://schemas.microsoft.com/office/powerpoint/2010/main" val="147338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22EA-471B-406E-93A9-42B588728702}"/>
              </a:ext>
            </a:extLst>
          </p:cNvPr>
          <p:cNvSpPr>
            <a:spLocks noGrp="1"/>
          </p:cNvSpPr>
          <p:nvPr>
            <p:ph type="title"/>
          </p:nvPr>
        </p:nvSpPr>
        <p:spPr/>
        <p:txBody>
          <a:bodyPr/>
          <a:lstStyle/>
          <a:p>
            <a:r>
              <a:rPr lang="en-US" dirty="0"/>
              <a:t>Program Structure: Self Continued…</a:t>
            </a:r>
          </a:p>
        </p:txBody>
      </p:sp>
      <p:sp>
        <p:nvSpPr>
          <p:cNvPr id="3" name="Content Placeholder 2">
            <a:extLst>
              <a:ext uri="{FF2B5EF4-FFF2-40B4-BE49-F238E27FC236}">
                <a16:creationId xmlns:a16="http://schemas.microsoft.com/office/drawing/2014/main" id="{15942738-26BD-4E12-A02C-BA8BD18E9B61}"/>
              </a:ext>
            </a:extLst>
          </p:cNvPr>
          <p:cNvSpPr>
            <a:spLocks noGrp="1"/>
          </p:cNvSpPr>
          <p:nvPr>
            <p:ph idx="1"/>
          </p:nvPr>
        </p:nvSpPr>
        <p:spPr>
          <a:xfrm>
            <a:off x="365760" y="2103120"/>
            <a:ext cx="10759440" cy="3849624"/>
          </a:xfrm>
        </p:spPr>
        <p:txBody>
          <a:bodyPr>
            <a:normAutofit lnSpcReduction="10000"/>
          </a:bodyPr>
          <a:lstStyle/>
          <a:p>
            <a:pPr lvl="1"/>
            <a:r>
              <a:rPr lang="en-US" sz="2800" b="1" dirty="0"/>
              <a:t>High Cost of Low Living</a:t>
            </a:r>
            <a:r>
              <a:rPr lang="en-US" sz="2800" dirty="0"/>
              <a:t>: is teaching cost benefits analysis. Structured in a way that helps the participants understand not just the financial cost of decisions but that there is also a cost to your physical health, family, school/work, legal, and spiritual aspects of life.</a:t>
            </a:r>
            <a:endParaRPr lang="en-US" sz="2800" b="1" dirty="0"/>
          </a:p>
          <a:p>
            <a:pPr lvl="1"/>
            <a:r>
              <a:rPr lang="en-US" sz="2800" b="1" dirty="0"/>
              <a:t>Messed up thinking</a:t>
            </a:r>
            <a:r>
              <a:rPr lang="en-US" sz="2800" dirty="0"/>
              <a:t>: “my thinking is just messed up” discusses thinking errors</a:t>
            </a:r>
          </a:p>
          <a:p>
            <a:pPr lvl="1"/>
            <a:r>
              <a:rPr lang="en-US" sz="2800" b="1" dirty="0"/>
              <a:t>Hip Hop</a:t>
            </a:r>
            <a:r>
              <a:rPr lang="en-US" sz="2800" dirty="0"/>
              <a:t>: is used as a means of explaining self-expression as well as understanding how outside influences can shape our perceptions. </a:t>
            </a:r>
          </a:p>
          <a:p>
            <a:endParaRPr lang="en-US" sz="1600" dirty="0"/>
          </a:p>
        </p:txBody>
      </p:sp>
    </p:spTree>
    <p:extLst>
      <p:ext uri="{BB962C8B-B14F-4D97-AF65-F5344CB8AC3E}">
        <p14:creationId xmlns:p14="http://schemas.microsoft.com/office/powerpoint/2010/main" val="2639063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1F88D-BB74-444B-9E77-2B6C1B4CFCF6}"/>
              </a:ext>
            </a:extLst>
          </p:cNvPr>
          <p:cNvSpPr>
            <a:spLocks noGrp="1"/>
          </p:cNvSpPr>
          <p:nvPr>
            <p:ph type="title"/>
          </p:nvPr>
        </p:nvSpPr>
        <p:spPr/>
        <p:txBody>
          <a:bodyPr/>
          <a:lstStyle/>
          <a:p>
            <a:r>
              <a:rPr lang="en-US" dirty="0"/>
              <a:t>Program Structure: Family</a:t>
            </a:r>
          </a:p>
        </p:txBody>
      </p:sp>
      <p:sp>
        <p:nvSpPr>
          <p:cNvPr id="3" name="Content Placeholder 2">
            <a:extLst>
              <a:ext uri="{FF2B5EF4-FFF2-40B4-BE49-F238E27FC236}">
                <a16:creationId xmlns:a16="http://schemas.microsoft.com/office/drawing/2014/main" id="{4275DAEA-AA4C-4956-944D-C01D2F4E4644}"/>
              </a:ext>
            </a:extLst>
          </p:cNvPr>
          <p:cNvSpPr>
            <a:spLocks noGrp="1"/>
          </p:cNvSpPr>
          <p:nvPr>
            <p:ph idx="1"/>
          </p:nvPr>
        </p:nvSpPr>
        <p:spPr>
          <a:xfrm>
            <a:off x="962025" y="2103120"/>
            <a:ext cx="10363200" cy="4112286"/>
          </a:xfrm>
        </p:spPr>
        <p:txBody>
          <a:bodyPr>
            <a:normAutofit lnSpcReduction="10000"/>
          </a:bodyPr>
          <a:lstStyle/>
          <a:p>
            <a:r>
              <a:rPr lang="en-US" sz="3500" b="1" u="sng" dirty="0"/>
              <a:t>Family:</a:t>
            </a:r>
            <a:r>
              <a:rPr lang="en-US" sz="3500" dirty="0"/>
              <a:t> section in general is also teaching how to be empathetic and see the affect our behavior has on other people.</a:t>
            </a:r>
          </a:p>
          <a:p>
            <a:pPr lvl="1"/>
            <a:r>
              <a:rPr lang="en-US" sz="3000" b="1" dirty="0"/>
              <a:t>Baby Momma Drama</a:t>
            </a:r>
            <a:r>
              <a:rPr lang="en-US" sz="3000" dirty="0"/>
              <a:t>: address the topics of co-parenting but initially presents the issues with terms the young men know of more readily. </a:t>
            </a:r>
          </a:p>
          <a:p>
            <a:pPr lvl="1"/>
            <a:r>
              <a:rPr lang="en-US" sz="3000" b="1" dirty="0"/>
              <a:t>Fatherhood</a:t>
            </a:r>
            <a:r>
              <a:rPr lang="en-US" sz="3000" dirty="0"/>
              <a:t>: what does it mean to be “present” in a child’s life. “Providing” means more than just financial aid.</a:t>
            </a:r>
          </a:p>
          <a:p>
            <a:endParaRPr lang="en-US" sz="2400" dirty="0"/>
          </a:p>
        </p:txBody>
      </p:sp>
    </p:spTree>
    <p:extLst>
      <p:ext uri="{BB962C8B-B14F-4D97-AF65-F5344CB8AC3E}">
        <p14:creationId xmlns:p14="http://schemas.microsoft.com/office/powerpoint/2010/main" val="2532124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CBFD4-398D-4F20-B94D-73748A533E33}"/>
              </a:ext>
            </a:extLst>
          </p:cNvPr>
          <p:cNvSpPr>
            <a:spLocks noGrp="1"/>
          </p:cNvSpPr>
          <p:nvPr>
            <p:ph type="title"/>
          </p:nvPr>
        </p:nvSpPr>
        <p:spPr/>
        <p:txBody>
          <a:bodyPr/>
          <a:lstStyle/>
          <a:p>
            <a:r>
              <a:rPr lang="en-US" dirty="0"/>
              <a:t>Program Structure: Family Continued…</a:t>
            </a:r>
          </a:p>
        </p:txBody>
      </p:sp>
      <p:sp>
        <p:nvSpPr>
          <p:cNvPr id="3" name="Content Placeholder 2">
            <a:extLst>
              <a:ext uri="{FF2B5EF4-FFF2-40B4-BE49-F238E27FC236}">
                <a16:creationId xmlns:a16="http://schemas.microsoft.com/office/drawing/2014/main" id="{3E1BE600-E47F-4652-8B31-31BCA32615CD}"/>
              </a:ext>
            </a:extLst>
          </p:cNvPr>
          <p:cNvSpPr>
            <a:spLocks noGrp="1"/>
          </p:cNvSpPr>
          <p:nvPr>
            <p:ph idx="1"/>
          </p:nvPr>
        </p:nvSpPr>
        <p:spPr/>
        <p:txBody>
          <a:bodyPr/>
          <a:lstStyle/>
          <a:p>
            <a:r>
              <a:rPr lang="en-US" sz="3200" b="1" u="sng" dirty="0"/>
              <a:t>Love or Lust</a:t>
            </a:r>
            <a:r>
              <a:rPr lang="en-US" sz="3200" dirty="0"/>
              <a:t>: is about breaking down how one’s own decisions to have sex without fear of consequence or ability to raise a child can affect not just themselves but entire communities. Generations of single parent households have a negative impact on the community they live in.</a:t>
            </a:r>
          </a:p>
          <a:p>
            <a:endParaRPr lang="en-US" dirty="0"/>
          </a:p>
        </p:txBody>
      </p:sp>
    </p:spTree>
    <p:extLst>
      <p:ext uri="{BB962C8B-B14F-4D97-AF65-F5344CB8AC3E}">
        <p14:creationId xmlns:p14="http://schemas.microsoft.com/office/powerpoint/2010/main" val="2243250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E4465-C350-466A-B1AD-CA181FE87342}"/>
              </a:ext>
            </a:extLst>
          </p:cNvPr>
          <p:cNvSpPr>
            <a:spLocks noGrp="1"/>
          </p:cNvSpPr>
          <p:nvPr>
            <p:ph type="title"/>
          </p:nvPr>
        </p:nvSpPr>
        <p:spPr/>
        <p:txBody>
          <a:bodyPr/>
          <a:lstStyle/>
          <a:p>
            <a:r>
              <a:rPr lang="en-US" dirty="0"/>
              <a:t>Program Structure: Community</a:t>
            </a:r>
          </a:p>
        </p:txBody>
      </p:sp>
      <p:sp>
        <p:nvSpPr>
          <p:cNvPr id="3" name="Content Placeholder 2">
            <a:extLst>
              <a:ext uri="{FF2B5EF4-FFF2-40B4-BE49-F238E27FC236}">
                <a16:creationId xmlns:a16="http://schemas.microsoft.com/office/drawing/2014/main" id="{964A474D-1207-4070-8C2D-4E0B0A04A9FA}"/>
              </a:ext>
            </a:extLst>
          </p:cNvPr>
          <p:cNvSpPr>
            <a:spLocks noGrp="1"/>
          </p:cNvSpPr>
          <p:nvPr>
            <p:ph idx="1"/>
          </p:nvPr>
        </p:nvSpPr>
        <p:spPr>
          <a:xfrm>
            <a:off x="676275" y="2014194"/>
            <a:ext cx="10839450" cy="4307205"/>
          </a:xfrm>
        </p:spPr>
        <p:txBody>
          <a:bodyPr>
            <a:normAutofit/>
          </a:bodyPr>
          <a:lstStyle/>
          <a:p>
            <a:r>
              <a:rPr lang="en-US" sz="3200" b="1" dirty="0"/>
              <a:t>Community: </a:t>
            </a:r>
            <a:r>
              <a:rPr lang="en-US" sz="3200" dirty="0"/>
              <a:t>This section focuses on the importance of advocacy and community involvement. We highlight the impact the community can have on the individual and how the participants can leave a positive impact on their community as well. </a:t>
            </a:r>
          </a:p>
          <a:p>
            <a:pPr lvl="1"/>
            <a:r>
              <a:rPr lang="en-US" sz="2800" b="1" u="sng" dirty="0"/>
              <a:t>My Hood</a:t>
            </a:r>
            <a:r>
              <a:rPr lang="en-US" sz="2800" b="1" dirty="0"/>
              <a:t>: </a:t>
            </a:r>
            <a:r>
              <a:rPr lang="en-US" sz="2800" dirty="0"/>
              <a:t>Prompts the participants to look deeper into their neighborhoods and see what strengths and opportunities their neighborhood offers as well as the challenges and barriers it may produce. </a:t>
            </a:r>
          </a:p>
          <a:p>
            <a:endParaRPr lang="en-US" sz="2000" dirty="0"/>
          </a:p>
        </p:txBody>
      </p:sp>
    </p:spTree>
    <p:extLst>
      <p:ext uri="{BB962C8B-B14F-4D97-AF65-F5344CB8AC3E}">
        <p14:creationId xmlns:p14="http://schemas.microsoft.com/office/powerpoint/2010/main" val="256696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53286-49CF-4E9B-92E0-A4C46759B421}"/>
              </a:ext>
            </a:extLst>
          </p:cNvPr>
          <p:cNvSpPr>
            <a:spLocks noGrp="1"/>
          </p:cNvSpPr>
          <p:nvPr>
            <p:ph type="title"/>
          </p:nvPr>
        </p:nvSpPr>
        <p:spPr/>
        <p:txBody>
          <a:bodyPr/>
          <a:lstStyle/>
          <a:p>
            <a:r>
              <a:rPr lang="en-US" dirty="0"/>
              <a:t>Program Structure: Community Continued…</a:t>
            </a:r>
          </a:p>
        </p:txBody>
      </p:sp>
      <p:sp>
        <p:nvSpPr>
          <p:cNvPr id="3" name="Content Placeholder 2">
            <a:extLst>
              <a:ext uri="{FF2B5EF4-FFF2-40B4-BE49-F238E27FC236}">
                <a16:creationId xmlns:a16="http://schemas.microsoft.com/office/drawing/2014/main" id="{68C5A663-3780-4185-B6B4-1F90567B961D}"/>
              </a:ext>
            </a:extLst>
          </p:cNvPr>
          <p:cNvSpPr>
            <a:spLocks noGrp="1"/>
          </p:cNvSpPr>
          <p:nvPr>
            <p:ph idx="1"/>
          </p:nvPr>
        </p:nvSpPr>
        <p:spPr/>
        <p:txBody>
          <a:bodyPr/>
          <a:lstStyle/>
          <a:p>
            <a:r>
              <a:rPr lang="en-US" sz="3200" b="1" u="sng" dirty="0"/>
              <a:t>Root Causes</a:t>
            </a:r>
            <a:r>
              <a:rPr lang="en-US" sz="3200" b="1" dirty="0"/>
              <a:t>: </a:t>
            </a:r>
            <a:r>
              <a:rPr lang="en-US" sz="3200" dirty="0"/>
              <a:t>Focuses on the where some of the challenges and barriers in the participants’ neighborhoods originate from. The participants will look at the prevailing issues in their communities and either, research an organization that is trying to have a positive impact in that area of concern, or brainstorm solutions that could resolve the problem they have identified.</a:t>
            </a:r>
          </a:p>
          <a:p>
            <a:endParaRPr lang="en-US" dirty="0"/>
          </a:p>
        </p:txBody>
      </p:sp>
    </p:spTree>
    <p:extLst>
      <p:ext uri="{BB962C8B-B14F-4D97-AF65-F5344CB8AC3E}">
        <p14:creationId xmlns:p14="http://schemas.microsoft.com/office/powerpoint/2010/main" val="3286832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9E6B-47AD-424D-9F1F-1F15F2D97580}"/>
              </a:ext>
            </a:extLst>
          </p:cNvPr>
          <p:cNvSpPr>
            <a:spLocks noGrp="1"/>
          </p:cNvSpPr>
          <p:nvPr>
            <p:ph type="title"/>
          </p:nvPr>
        </p:nvSpPr>
        <p:spPr/>
        <p:txBody>
          <a:bodyPr/>
          <a:lstStyle/>
          <a:p>
            <a:r>
              <a:rPr lang="en-US" dirty="0"/>
              <a:t>Program Structure: Community Continued…</a:t>
            </a:r>
          </a:p>
        </p:txBody>
      </p:sp>
      <p:sp>
        <p:nvSpPr>
          <p:cNvPr id="3" name="Content Placeholder 2">
            <a:extLst>
              <a:ext uri="{FF2B5EF4-FFF2-40B4-BE49-F238E27FC236}">
                <a16:creationId xmlns:a16="http://schemas.microsoft.com/office/drawing/2014/main" id="{6C748CD5-DE38-4CF2-AD45-5FA7F1C50BBB}"/>
              </a:ext>
            </a:extLst>
          </p:cNvPr>
          <p:cNvSpPr>
            <a:spLocks noGrp="1"/>
          </p:cNvSpPr>
          <p:nvPr>
            <p:ph idx="1"/>
          </p:nvPr>
        </p:nvSpPr>
        <p:spPr/>
        <p:txBody>
          <a:bodyPr>
            <a:normAutofit/>
          </a:bodyPr>
          <a:lstStyle/>
          <a:p>
            <a:r>
              <a:rPr lang="en-US" sz="2800" b="1" u="sng" dirty="0"/>
              <a:t>Healing Voices</a:t>
            </a:r>
            <a:r>
              <a:rPr lang="en-US" sz="2800" b="1" dirty="0"/>
              <a:t>: </a:t>
            </a:r>
            <a:r>
              <a:rPr lang="en-US" sz="2800" dirty="0"/>
              <a:t>This project serves as a way to teach the participants what it means to be an advocate. The participants will research their chosen topic of concern in their community and ways to resolve it. This includes speaking to city council members, starting a nonprofit, setting up a charity, anything and everything that could be done to support and advocate for their community. The participants will create a presentation and then speak to their community leaders about their topic. </a:t>
            </a:r>
          </a:p>
          <a:p>
            <a:endParaRPr lang="en-US" dirty="0"/>
          </a:p>
        </p:txBody>
      </p:sp>
    </p:spTree>
    <p:extLst>
      <p:ext uri="{BB962C8B-B14F-4D97-AF65-F5344CB8AC3E}">
        <p14:creationId xmlns:p14="http://schemas.microsoft.com/office/powerpoint/2010/main" val="3856454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3" name="Rectangle 12">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5" name="Group 1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6" name="Straight Connector 15">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0" name="Rectangle 19">
            <a:extLst>
              <a:ext uri="{FF2B5EF4-FFF2-40B4-BE49-F238E27FC236}">
                <a16:creationId xmlns:a16="http://schemas.microsoft.com/office/drawing/2014/main" id="{D071C0CD-5EFD-45A1-AAFD-61C3D4A65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A03302C-20A2-4C4F-9760-E85AE1041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10912338" cy="557107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24" name="Rectangle 23">
            <a:extLst>
              <a:ext uri="{FF2B5EF4-FFF2-40B4-BE49-F238E27FC236}">
                <a16:creationId xmlns:a16="http://schemas.microsoft.com/office/drawing/2014/main" id="{D00F093B-0739-4429-B30D-D72924D08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9702" y="809244"/>
            <a:ext cx="10579608" cy="5239512"/>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FE520DBF-D31F-4A71-BC8A-33442EC872EE}"/>
              </a:ext>
            </a:extLst>
          </p:cNvPr>
          <p:cNvSpPr>
            <a:spLocks noGrp="1"/>
          </p:cNvSpPr>
          <p:nvPr>
            <p:ph type="title"/>
          </p:nvPr>
        </p:nvSpPr>
        <p:spPr>
          <a:xfrm>
            <a:off x="1306286" y="1446715"/>
            <a:ext cx="9637485" cy="3299335"/>
          </a:xfrm>
        </p:spPr>
        <p:txBody>
          <a:bodyPr vert="horz" lIns="91440" tIns="45720" rIns="91440" bIns="45720" rtlCol="0" anchor="ctr">
            <a:normAutofit/>
          </a:bodyPr>
          <a:lstStyle/>
          <a:p>
            <a:pPr algn="ctr">
              <a:lnSpc>
                <a:spcPct val="83000"/>
              </a:lnSpc>
            </a:pPr>
            <a:r>
              <a:rPr lang="en-US" sz="6800" cap="all" spc="-100" dirty="0"/>
              <a:t>Challenges in</a:t>
            </a:r>
            <a:br>
              <a:rPr lang="en-US" sz="6800" cap="all" spc="-100" dirty="0"/>
            </a:br>
            <a:r>
              <a:rPr lang="en-US" sz="6800" cap="all" spc="-100" dirty="0"/>
              <a:t>Implementation</a:t>
            </a:r>
          </a:p>
        </p:txBody>
      </p:sp>
      <p:sp>
        <p:nvSpPr>
          <p:cNvPr id="26" name="Rectangle 25">
            <a:extLst>
              <a:ext uri="{FF2B5EF4-FFF2-40B4-BE49-F238E27FC236}">
                <a16:creationId xmlns:a16="http://schemas.microsoft.com/office/drawing/2014/main" id="{1BB92999-6A40-480A-8965-2F20DFB03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640856"/>
            <a:ext cx="1920240" cy="73152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5573B87-7D61-460C-9ADA-EF63674E3A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640855"/>
            <a:ext cx="0" cy="640080"/>
          </a:xfrm>
          <a:prstGeom prst="line">
            <a:avLst/>
          </a:prstGeom>
          <a:solidFill>
            <a:schemeClr val="tx1">
              <a:lumMod val="85000"/>
              <a:lumOff val="15000"/>
            </a:schemeClr>
          </a:solidFill>
          <a:ln>
            <a:solidFill>
              <a:srgbClr val="000000"/>
            </a:solidFill>
            <a:miter lim="800000"/>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AAF6B7C-985D-4351-9564-8DBDF5BB03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640855"/>
            <a:ext cx="0" cy="640080"/>
          </a:xfrm>
          <a:prstGeom prst="line">
            <a:avLst/>
          </a:prstGeom>
          <a:solidFill>
            <a:schemeClr val="tx1">
              <a:lumMod val="85000"/>
              <a:lumOff val="15000"/>
            </a:schemeClr>
          </a:solidFill>
          <a:ln>
            <a:solidFill>
              <a:srgbClr val="000000"/>
            </a:solidFill>
            <a:miter lim="800000"/>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88433F4-33AB-4CE1-9DE3-72A8403654F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86150"/>
            <a:ext cx="1691640" cy="0"/>
          </a:xfrm>
          <a:prstGeom prst="line">
            <a:avLst/>
          </a:prstGeom>
          <a:solidFill>
            <a:schemeClr val="tx1">
              <a:lumMod val="85000"/>
              <a:lumOff val="15000"/>
            </a:schemeClr>
          </a:solidFill>
          <a:ln>
            <a:solidFill>
              <a:srgbClr val="000000"/>
            </a:solidFill>
            <a:miter lim="800000"/>
          </a:ln>
        </p:spPr>
        <p:style>
          <a:lnRef idx="1">
            <a:schemeClr val="accent1"/>
          </a:lnRef>
          <a:fillRef idx="0">
            <a:schemeClr val="accent1"/>
          </a:fillRef>
          <a:effectRef idx="0">
            <a:schemeClr val="accent1"/>
          </a:effectRef>
          <a:fontRef idx="minor">
            <a:schemeClr val="tx1"/>
          </a:fontRef>
        </p:style>
      </p:cxnSp>
      <p:pic>
        <p:nvPicPr>
          <p:cNvPr id="19" name="Picture 18" descr="Logo&#10;&#10;Description automatically generated">
            <a:extLst>
              <a:ext uri="{FF2B5EF4-FFF2-40B4-BE49-F238E27FC236}">
                <a16:creationId xmlns:a16="http://schemas.microsoft.com/office/drawing/2014/main" id="{E002A090-9DFE-449C-9BCF-D5EC7B5807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5880" y="4084956"/>
            <a:ext cx="1834890" cy="1877438"/>
          </a:xfrm>
          <a:prstGeom prst="rect">
            <a:avLst/>
          </a:prstGeom>
        </p:spPr>
      </p:pic>
    </p:spTree>
    <p:extLst>
      <p:ext uri="{BB962C8B-B14F-4D97-AF65-F5344CB8AC3E}">
        <p14:creationId xmlns:p14="http://schemas.microsoft.com/office/powerpoint/2010/main" val="294899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07452-8421-45BB-9CC3-77EC40AEA1DF}"/>
              </a:ext>
            </a:extLst>
          </p:cNvPr>
          <p:cNvSpPr>
            <a:spLocks noGrp="1"/>
          </p:cNvSpPr>
          <p:nvPr>
            <p:ph type="title"/>
          </p:nvPr>
        </p:nvSpPr>
        <p:spPr>
          <a:xfrm>
            <a:off x="6579450" y="727627"/>
            <a:ext cx="4957553" cy="1645920"/>
          </a:xfrm>
        </p:spPr>
        <p:txBody>
          <a:bodyPr>
            <a:normAutofit fontScale="90000"/>
          </a:bodyPr>
          <a:lstStyle/>
          <a:p>
            <a:pPr algn="ctr"/>
            <a:br>
              <a:rPr lang="en-US" sz="1900" dirty="0"/>
            </a:br>
            <a:br>
              <a:rPr lang="en-US" sz="2000" dirty="0"/>
            </a:br>
            <a:br>
              <a:rPr lang="en-US" sz="1900" dirty="0"/>
            </a:br>
            <a:r>
              <a:rPr lang="en-US" sz="4400" b="1" u="sng" dirty="0"/>
              <a:t>IPS Recovery Organization </a:t>
            </a:r>
            <a:r>
              <a:rPr lang="en-US" sz="4000" b="1" u="sng" dirty="0"/>
              <a:t>Overview</a:t>
            </a:r>
            <a:br>
              <a:rPr lang="en-US" sz="4000" b="1" u="sng" dirty="0"/>
            </a:br>
            <a:endParaRPr lang="en-US" sz="1900" b="1" u="sng" dirty="0"/>
          </a:p>
        </p:txBody>
      </p:sp>
      <p:sp>
        <p:nvSpPr>
          <p:cNvPr id="25" name="Rectangle 20">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26" name="Rectangle 22">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4" name="Picture 3" descr="Logo&#10;&#10;Description automatically generated">
            <a:extLst>
              <a:ext uri="{FF2B5EF4-FFF2-40B4-BE49-F238E27FC236}">
                <a16:creationId xmlns:a16="http://schemas.microsoft.com/office/drawing/2014/main" id="{347D0FEB-9C02-4B9D-8BC6-D0EEB6234B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1857" y="1206900"/>
            <a:ext cx="4361235" cy="4462365"/>
          </a:xfrm>
          <a:prstGeom prst="rect">
            <a:avLst/>
          </a:prstGeom>
        </p:spPr>
      </p:pic>
      <p:graphicFrame>
        <p:nvGraphicFramePr>
          <p:cNvPr id="16" name="Content Placeholder 2">
            <a:extLst>
              <a:ext uri="{FF2B5EF4-FFF2-40B4-BE49-F238E27FC236}">
                <a16:creationId xmlns:a16="http://schemas.microsoft.com/office/drawing/2014/main" id="{26B33A5C-9AA0-7C1A-8774-5E70DA4BA765}"/>
              </a:ext>
            </a:extLst>
          </p:cNvPr>
          <p:cNvGraphicFramePr>
            <a:graphicFrameLocks noGrp="1"/>
          </p:cNvGraphicFramePr>
          <p:nvPr>
            <p:ph idx="1"/>
            <p:extLst>
              <p:ext uri="{D42A27DB-BD31-4B8C-83A1-F6EECF244321}">
                <p14:modId xmlns:p14="http://schemas.microsoft.com/office/powerpoint/2010/main" val="3227373373"/>
              </p:ext>
            </p:extLst>
          </p:nvPr>
        </p:nvGraphicFramePr>
        <p:xfrm>
          <a:off x="6579450" y="2538919"/>
          <a:ext cx="4957554" cy="34961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070900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EB72A9B-FD82-4F09-BF1E-D39311D3A0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D39B371-6E4E-4070-AB4E-4D788405A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B937DAED-8BFE-4563-BB45-B5E554D70A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1">
            <a:extLst>
              <a:ext uri="{FF2B5EF4-FFF2-40B4-BE49-F238E27FC236}">
                <a16:creationId xmlns:a16="http://schemas.microsoft.com/office/drawing/2014/main" id="{3A0F3AB7-09DE-4E0C-B4C7-D7C7ADE42C54}"/>
              </a:ext>
            </a:extLst>
          </p:cNvPr>
          <p:cNvSpPr>
            <a:spLocks noGrp="1"/>
          </p:cNvSpPr>
          <p:nvPr>
            <p:ph type="title"/>
          </p:nvPr>
        </p:nvSpPr>
        <p:spPr>
          <a:xfrm>
            <a:off x="1066800" y="415290"/>
            <a:ext cx="10058400" cy="1371600"/>
          </a:xfrm>
        </p:spPr>
        <p:txBody>
          <a:bodyPr>
            <a:normAutofit/>
          </a:bodyPr>
          <a:lstStyle/>
          <a:p>
            <a:pPr algn="ctr"/>
            <a:r>
              <a:rPr lang="en-US" sz="4400"/>
              <a:t>Challenges Experienced Through Implementation</a:t>
            </a:r>
            <a:endParaRPr lang="en-US" sz="4400" dirty="0"/>
          </a:p>
        </p:txBody>
      </p:sp>
      <p:graphicFrame>
        <p:nvGraphicFramePr>
          <p:cNvPr id="5" name="Content Placeholder 2">
            <a:extLst>
              <a:ext uri="{FF2B5EF4-FFF2-40B4-BE49-F238E27FC236}">
                <a16:creationId xmlns:a16="http://schemas.microsoft.com/office/drawing/2014/main" id="{F044D97B-81FE-69A9-D69C-BC728B3FEAAD}"/>
              </a:ext>
            </a:extLst>
          </p:cNvPr>
          <p:cNvGraphicFramePr>
            <a:graphicFrameLocks noGrp="1"/>
          </p:cNvGraphicFramePr>
          <p:nvPr>
            <p:ph idx="1"/>
            <p:extLst>
              <p:ext uri="{D42A27DB-BD31-4B8C-83A1-F6EECF244321}">
                <p14:modId xmlns:p14="http://schemas.microsoft.com/office/powerpoint/2010/main" val="3908477869"/>
              </p:ext>
            </p:extLst>
          </p:nvPr>
        </p:nvGraphicFramePr>
        <p:xfrm>
          <a:off x="371856" y="1543050"/>
          <a:ext cx="11448288" cy="49400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10;&#10;Description automatically generated">
            <a:extLst>
              <a:ext uri="{FF2B5EF4-FFF2-40B4-BE49-F238E27FC236}">
                <a16:creationId xmlns:a16="http://schemas.microsoft.com/office/drawing/2014/main" id="{C890599B-2DE3-46A9-908D-228F175DFDE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899648" y="5523177"/>
            <a:ext cx="894968" cy="915721"/>
          </a:xfrm>
          <a:prstGeom prst="rect">
            <a:avLst/>
          </a:prstGeom>
        </p:spPr>
      </p:pic>
    </p:spTree>
    <p:extLst>
      <p:ext uri="{BB962C8B-B14F-4D97-AF65-F5344CB8AC3E}">
        <p14:creationId xmlns:p14="http://schemas.microsoft.com/office/powerpoint/2010/main" val="4150706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899AC-D11E-4B62-BB84-9BCF39DF0B34}"/>
              </a:ext>
            </a:extLst>
          </p:cNvPr>
          <p:cNvSpPr>
            <a:spLocks noGrp="1"/>
          </p:cNvSpPr>
          <p:nvPr>
            <p:ph type="title"/>
          </p:nvPr>
        </p:nvSpPr>
        <p:spPr/>
        <p:txBody>
          <a:bodyPr/>
          <a:lstStyle/>
          <a:p>
            <a:r>
              <a:rPr lang="en-US" dirty="0"/>
              <a:t>Fidelity Modifications</a:t>
            </a:r>
          </a:p>
        </p:txBody>
      </p:sp>
      <p:sp>
        <p:nvSpPr>
          <p:cNvPr id="3" name="Text Placeholder 2">
            <a:extLst>
              <a:ext uri="{FF2B5EF4-FFF2-40B4-BE49-F238E27FC236}">
                <a16:creationId xmlns:a16="http://schemas.microsoft.com/office/drawing/2014/main" id="{A250B0FF-2C9D-4A1E-9217-63322F25580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00189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4E07B-0491-4D09-8274-3CCB1BA1B155}"/>
              </a:ext>
            </a:extLst>
          </p:cNvPr>
          <p:cNvSpPr>
            <a:spLocks noGrp="1"/>
          </p:cNvSpPr>
          <p:nvPr>
            <p:ph type="title"/>
          </p:nvPr>
        </p:nvSpPr>
        <p:spPr/>
        <p:txBody>
          <a:bodyPr>
            <a:normAutofit fontScale="90000"/>
          </a:bodyPr>
          <a:lstStyle/>
          <a:p>
            <a:r>
              <a:rPr lang="en-US" dirty="0"/>
              <a:t>How we adapted H.E.A.T. to align with EBPs…</a:t>
            </a:r>
          </a:p>
        </p:txBody>
      </p:sp>
      <p:sp>
        <p:nvSpPr>
          <p:cNvPr id="3" name="Content Placeholder 2">
            <a:extLst>
              <a:ext uri="{FF2B5EF4-FFF2-40B4-BE49-F238E27FC236}">
                <a16:creationId xmlns:a16="http://schemas.microsoft.com/office/drawing/2014/main" id="{B6F635A4-8AA2-4D59-80FC-7849310E9A75}"/>
              </a:ext>
            </a:extLst>
          </p:cNvPr>
          <p:cNvSpPr>
            <a:spLocks noGrp="1"/>
          </p:cNvSpPr>
          <p:nvPr>
            <p:ph idx="1"/>
          </p:nvPr>
        </p:nvSpPr>
        <p:spPr/>
        <p:txBody>
          <a:bodyPr/>
          <a:lstStyle/>
          <a:p>
            <a:r>
              <a:rPr lang="en-US" sz="2800" dirty="0"/>
              <a:t>Program is offered three days per week instead of two. </a:t>
            </a:r>
          </a:p>
          <a:p>
            <a:r>
              <a:rPr lang="en-US" sz="2800" dirty="0"/>
              <a:t>Sometimes allowing non-minority participants in the group. </a:t>
            </a:r>
          </a:p>
          <a:p>
            <a:r>
              <a:rPr lang="en-US" sz="2800" dirty="0"/>
              <a:t>Open Group format </a:t>
            </a:r>
          </a:p>
          <a:p>
            <a:r>
              <a:rPr lang="en-US" sz="2800" dirty="0"/>
              <a:t>During the 3rd day of HEAT each week, Clinician incorporates information from the SSC Curriculum and Seeking Safety Curriculum, and other EBP material to provide psychoeducation on SUD issues. </a:t>
            </a:r>
            <a:endParaRPr lang="en-US" dirty="0"/>
          </a:p>
        </p:txBody>
      </p:sp>
    </p:spTree>
    <p:extLst>
      <p:ext uri="{BB962C8B-B14F-4D97-AF65-F5344CB8AC3E}">
        <p14:creationId xmlns:p14="http://schemas.microsoft.com/office/powerpoint/2010/main" val="1238874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2" name="Rectangle 4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44" name="Rectangle 4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46" name="Rectangle 4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8" name="Group 4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49" name="Straight Connector 4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53" name="Rectangle 52">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07" y="0"/>
            <a:ext cx="1219200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5" name="Rectangle 54">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57" name="Rectangle 56">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solidFill>
            <a:prstDash val="solid"/>
            <a:miter lim="800000"/>
          </a:ln>
          <a:effectLst/>
        </p:spPr>
      </p:sp>
      <p:sp>
        <p:nvSpPr>
          <p:cNvPr id="2" name="Title 1">
            <a:extLst>
              <a:ext uri="{FF2B5EF4-FFF2-40B4-BE49-F238E27FC236}">
                <a16:creationId xmlns:a16="http://schemas.microsoft.com/office/drawing/2014/main" id="{FE520DBF-D31F-4A71-BC8A-33442EC872EE}"/>
              </a:ext>
            </a:extLst>
          </p:cNvPr>
          <p:cNvSpPr>
            <a:spLocks noGrp="1"/>
          </p:cNvSpPr>
          <p:nvPr>
            <p:ph type="title"/>
          </p:nvPr>
        </p:nvSpPr>
        <p:spPr>
          <a:xfrm>
            <a:off x="5353249" y="1907953"/>
            <a:ext cx="5716338" cy="3042706"/>
          </a:xfrm>
        </p:spPr>
        <p:txBody>
          <a:bodyPr vert="horz" lIns="91440" tIns="45720" rIns="91440" bIns="45720" rtlCol="0" anchor="ctr">
            <a:normAutofit/>
          </a:bodyPr>
          <a:lstStyle/>
          <a:p>
            <a:pPr algn="ctr">
              <a:lnSpc>
                <a:spcPct val="83000"/>
              </a:lnSpc>
            </a:pPr>
            <a:r>
              <a:rPr lang="en-US" sz="5400" cap="all" spc="-100">
                <a:solidFill>
                  <a:schemeClr val="tx1"/>
                </a:solidFill>
              </a:rPr>
              <a:t>Successes in Treatment</a:t>
            </a:r>
          </a:p>
        </p:txBody>
      </p:sp>
      <p:sp>
        <p:nvSpPr>
          <p:cNvPr id="59" name="Rectangle 58">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512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1" name="Straight Connector 60">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2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6" name="Picture 5" descr="Logo&#10;&#10;Description automatically generated">
            <a:extLst>
              <a:ext uri="{FF2B5EF4-FFF2-40B4-BE49-F238E27FC236}">
                <a16:creationId xmlns:a16="http://schemas.microsoft.com/office/drawing/2014/main" id="{B43415B2-0997-4CD5-8216-832B167E18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1170" y="1774741"/>
            <a:ext cx="3234135" cy="3309129"/>
          </a:xfrm>
          <a:prstGeom prst="rect">
            <a:avLst/>
          </a:prstGeom>
        </p:spPr>
      </p:pic>
    </p:spTree>
    <p:extLst>
      <p:ext uri="{BB962C8B-B14F-4D97-AF65-F5344CB8AC3E}">
        <p14:creationId xmlns:p14="http://schemas.microsoft.com/office/powerpoint/2010/main" val="1762552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79809-6428-44FD-A5E1-6B7BA579BE44}"/>
              </a:ext>
            </a:extLst>
          </p:cNvPr>
          <p:cNvSpPr>
            <a:spLocks noGrp="1"/>
          </p:cNvSpPr>
          <p:nvPr>
            <p:ph type="title"/>
          </p:nvPr>
        </p:nvSpPr>
        <p:spPr/>
        <p:txBody>
          <a:bodyPr/>
          <a:lstStyle/>
          <a:p>
            <a:r>
              <a:rPr lang="en-US" dirty="0"/>
              <a:t>Successes in Treatment</a:t>
            </a:r>
          </a:p>
        </p:txBody>
      </p:sp>
      <p:sp>
        <p:nvSpPr>
          <p:cNvPr id="3" name="Content Placeholder 2">
            <a:extLst>
              <a:ext uri="{FF2B5EF4-FFF2-40B4-BE49-F238E27FC236}">
                <a16:creationId xmlns:a16="http://schemas.microsoft.com/office/drawing/2014/main" id="{219E8078-6E04-4DD7-A96B-C94C15E7753B}"/>
              </a:ext>
            </a:extLst>
          </p:cNvPr>
          <p:cNvSpPr>
            <a:spLocks noGrp="1"/>
          </p:cNvSpPr>
          <p:nvPr>
            <p:ph sz="half" idx="1"/>
          </p:nvPr>
        </p:nvSpPr>
        <p:spPr>
          <a:xfrm>
            <a:off x="609599" y="2103120"/>
            <a:ext cx="5327903" cy="4354124"/>
          </a:xfrm>
        </p:spPr>
        <p:txBody>
          <a:bodyPr>
            <a:norm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Maintaining engagement with patients leading to higher show rates &amp; lower rate of attrition </a:t>
            </a:r>
          </a:p>
          <a:p>
            <a:pPr lvl="1"/>
            <a:r>
              <a:rPr lang="en-US" dirty="0">
                <a:latin typeface="Calibri" panose="020F0502020204030204" pitchFamily="34" charset="0"/>
                <a:cs typeface="Times New Roman" panose="02020603050405020304" pitchFamily="18" charset="0"/>
              </a:rPr>
              <a:t>75% overall show rate to groups</a:t>
            </a:r>
          </a:p>
          <a:p>
            <a:pPr lvl="1"/>
            <a:r>
              <a:rPr lang="en-US" dirty="0">
                <a:latin typeface="Calibri" panose="020F0502020204030204" pitchFamily="34" charset="0"/>
                <a:cs typeface="Times New Roman" panose="02020603050405020304" pitchFamily="18" charset="0"/>
              </a:rPr>
              <a:t>39 total participants served to date</a:t>
            </a:r>
          </a:p>
          <a:p>
            <a:pPr lvl="1"/>
            <a:r>
              <a:rPr lang="en-US" dirty="0">
                <a:latin typeface="Calibri" panose="020F0502020204030204" pitchFamily="34" charset="0"/>
                <a:cs typeface="Times New Roman" panose="02020603050405020304" pitchFamily="18" charset="0"/>
              </a:rPr>
              <a:t>23 total participants still active</a:t>
            </a:r>
          </a:p>
          <a:p>
            <a:r>
              <a:rPr lang="en-US" dirty="0">
                <a:latin typeface="Calibri" panose="020F0502020204030204" pitchFamily="34" charset="0"/>
                <a:cs typeface="Times New Roman" panose="02020603050405020304" pitchFamily="18" charset="0"/>
              </a:rPr>
              <a:t>External partners / treatment team member also being trained in HEAT so that messages are reinforced across the Multi-disciplinary Team </a:t>
            </a:r>
          </a:p>
          <a:p>
            <a:endParaRPr lang="en-US" dirty="0">
              <a:latin typeface="Calibri" panose="020F0502020204030204" pitchFamily="34" charset="0"/>
              <a:cs typeface="Times New Roman" panose="02020603050405020304" pitchFamily="18" charset="0"/>
            </a:endParaRPr>
          </a:p>
          <a:p>
            <a:endParaRPr lang="en-US" dirty="0">
              <a:latin typeface="Calibri" panose="020F0502020204030204" pitchFamily="34" charset="0"/>
              <a:cs typeface="Times New Roman" panose="02020603050405020304" pitchFamily="18" charset="0"/>
            </a:endParaRPr>
          </a:p>
          <a:p>
            <a:pPr lvl="1"/>
            <a:endParaRPr lang="en-US" dirty="0"/>
          </a:p>
        </p:txBody>
      </p:sp>
      <p:pic>
        <p:nvPicPr>
          <p:cNvPr id="8" name="Picture 6">
            <a:extLst>
              <a:ext uri="{FF2B5EF4-FFF2-40B4-BE49-F238E27FC236}">
                <a16:creationId xmlns:a16="http://schemas.microsoft.com/office/drawing/2014/main" id="{FE1AFC86-7DF1-47D3-9664-0BE3542928DF}"/>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254498" y="1328394"/>
            <a:ext cx="4663438" cy="4663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160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9DCC4-8863-4E4F-93CD-9B98977FEE5D}"/>
              </a:ext>
            </a:extLst>
          </p:cNvPr>
          <p:cNvSpPr>
            <a:spLocks noGrp="1"/>
          </p:cNvSpPr>
          <p:nvPr>
            <p:ph type="title"/>
          </p:nvPr>
        </p:nvSpPr>
        <p:spPr/>
        <p:txBody>
          <a:bodyPr/>
          <a:lstStyle/>
          <a:p>
            <a:r>
              <a:rPr lang="en-US" dirty="0"/>
              <a:t>Clinician Observations &amp; Testimonials</a:t>
            </a:r>
          </a:p>
        </p:txBody>
      </p:sp>
      <p:sp>
        <p:nvSpPr>
          <p:cNvPr id="6" name="Content Placeholder 5">
            <a:extLst>
              <a:ext uri="{FF2B5EF4-FFF2-40B4-BE49-F238E27FC236}">
                <a16:creationId xmlns:a16="http://schemas.microsoft.com/office/drawing/2014/main" id="{00BE5F40-BAA8-4DA0-93D8-7A7B833E2C5A}"/>
              </a:ext>
            </a:extLst>
          </p:cNvPr>
          <p:cNvSpPr>
            <a:spLocks noGrp="1"/>
          </p:cNvSpPr>
          <p:nvPr>
            <p:ph idx="1"/>
          </p:nvPr>
        </p:nvSpPr>
        <p:spPr/>
        <p:txBody>
          <a:bodyPr>
            <a:normAutofit fontScale="92500" lnSpcReduction="10000"/>
          </a:bodyPr>
          <a:lstStyle/>
          <a:p>
            <a:r>
              <a:rPr lang="en-US" sz="2400" dirty="0"/>
              <a:t>Patient Growth and changes while in the program</a:t>
            </a:r>
          </a:p>
          <a:p>
            <a:r>
              <a:rPr lang="en-US" sz="2400" dirty="0"/>
              <a:t>Patient Reflections:</a:t>
            </a:r>
          </a:p>
          <a:p>
            <a:pPr lvl="1"/>
            <a:r>
              <a:rPr lang="en-US" sz="2400" dirty="0">
                <a:effectLst/>
                <a:ea typeface="Calibri" panose="020F0502020204030204" pitchFamily="34" charset="0"/>
                <a:cs typeface="Times New Roman" panose="02020603050405020304" pitchFamily="18" charset="0"/>
              </a:rPr>
              <a:t>“At first I wasn’t messing with this but after a few days I learned that sometimes you need to talk about your problems with people with similar problems to come to peace with them and overcome them.”</a:t>
            </a:r>
            <a:endParaRPr lang="en-US" sz="2400" dirty="0"/>
          </a:p>
          <a:p>
            <a:pPr lvl="1"/>
            <a:r>
              <a:rPr lang="en-US" sz="2400" dirty="0"/>
              <a:t>“My experience with the HEAT program has been well. I’ve learned a good amount of thins that will help me be able to change my community and that can help me stay sober.”</a:t>
            </a:r>
          </a:p>
          <a:p>
            <a:pPr lvl="1"/>
            <a:r>
              <a:rPr lang="en-US" sz="2400" dirty="0">
                <a:effectLst/>
                <a:ea typeface="Calibri" panose="020F0502020204030204" pitchFamily="34" charset="0"/>
                <a:cs typeface="Times New Roman" panose="02020603050405020304" pitchFamily="18" charset="0"/>
              </a:rPr>
              <a:t>“I learned to open up about my negative thoughts, that I hold in on the inside, and meet great people that go through similar situations.”</a:t>
            </a:r>
          </a:p>
          <a:p>
            <a:endParaRPr lang="en-US" b="1" dirty="0"/>
          </a:p>
        </p:txBody>
      </p:sp>
    </p:spTree>
    <p:extLst>
      <p:ext uri="{BB962C8B-B14F-4D97-AF65-F5344CB8AC3E}">
        <p14:creationId xmlns:p14="http://schemas.microsoft.com/office/powerpoint/2010/main" val="34768786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1CB73-019E-4810-8078-EFB626BF2E90}"/>
              </a:ext>
            </a:extLst>
          </p:cNvPr>
          <p:cNvSpPr>
            <a:spLocks noGrp="1"/>
          </p:cNvSpPr>
          <p:nvPr>
            <p:ph type="title"/>
          </p:nvPr>
        </p:nvSpPr>
        <p:spPr>
          <a:xfrm>
            <a:off x="1066800" y="420130"/>
            <a:ext cx="10058400" cy="1000897"/>
          </a:xfrm>
        </p:spPr>
        <p:txBody>
          <a:bodyPr/>
          <a:lstStyle/>
          <a:p>
            <a:r>
              <a:rPr lang="en-US" dirty="0"/>
              <a:t>Clinician Observations &amp; Testimonials</a:t>
            </a:r>
          </a:p>
        </p:txBody>
      </p:sp>
      <p:sp>
        <p:nvSpPr>
          <p:cNvPr id="3" name="Content Placeholder 2">
            <a:extLst>
              <a:ext uri="{FF2B5EF4-FFF2-40B4-BE49-F238E27FC236}">
                <a16:creationId xmlns:a16="http://schemas.microsoft.com/office/drawing/2014/main" id="{746ABB6D-5765-4C9E-AF6B-C48FD1017F94}"/>
              </a:ext>
            </a:extLst>
          </p:cNvPr>
          <p:cNvSpPr>
            <a:spLocks noGrp="1"/>
          </p:cNvSpPr>
          <p:nvPr>
            <p:ph idx="1"/>
          </p:nvPr>
        </p:nvSpPr>
        <p:spPr>
          <a:xfrm>
            <a:off x="440267" y="1804086"/>
            <a:ext cx="11212155" cy="4633784"/>
          </a:xfrm>
        </p:spPr>
        <p:txBody>
          <a:bodyPr>
            <a:normAutofit/>
          </a:bodyPr>
          <a:lstStyle/>
          <a:p>
            <a:r>
              <a:rPr lang="en-US" sz="2000" dirty="0"/>
              <a:t>Patient Reflections:</a:t>
            </a:r>
          </a:p>
          <a:p>
            <a:pPr lvl="1"/>
            <a:r>
              <a:rPr lang="en-US" sz="1800" dirty="0">
                <a:effectLst/>
                <a:ea typeface="Calibri" panose="020F0502020204030204" pitchFamily="34" charset="0"/>
                <a:cs typeface="Times New Roman" panose="02020603050405020304" pitchFamily="18" charset="0"/>
              </a:rPr>
              <a:t>“At first I didn’t think I would like it because I didn’t really like my other group a lot but, I like how in this one we can be more communicative and more open.”</a:t>
            </a:r>
          </a:p>
          <a:p>
            <a:pPr lvl="1"/>
            <a:r>
              <a:rPr lang="en-US" sz="1800" dirty="0">
                <a:effectLst/>
                <a:ea typeface="Calibri" panose="020F0502020204030204" pitchFamily="34" charset="0"/>
                <a:cs typeface="Times New Roman" panose="02020603050405020304" pitchFamily="18" charset="0"/>
              </a:rPr>
              <a:t>“Heat chilled me out when at first I wasn’t messing with it because I thought it was pointless.”</a:t>
            </a:r>
          </a:p>
          <a:p>
            <a:pPr lvl="1"/>
            <a:r>
              <a:rPr lang="en-US" sz="1800" dirty="0">
                <a:effectLst/>
                <a:ea typeface="Calibri" panose="020F0502020204030204" pitchFamily="34" charset="0"/>
                <a:cs typeface="Times New Roman" panose="02020603050405020304" pitchFamily="18" charset="0"/>
              </a:rPr>
              <a:t>“My experience with HEAT has been great, it gives you the opportunity to express yourself, and it allows you to be yourself.”</a:t>
            </a:r>
          </a:p>
          <a:p>
            <a:pPr lvl="1"/>
            <a:r>
              <a:rPr lang="en-US" sz="1800" dirty="0">
                <a:effectLst/>
                <a:ea typeface="Calibri" panose="020F0502020204030204" pitchFamily="34" charset="0"/>
                <a:cs typeface="Times New Roman" panose="02020603050405020304" pitchFamily="18" charset="0"/>
              </a:rPr>
              <a:t>“What I like about HEAT is I can actually open up and express how I feel and get great feedback.”</a:t>
            </a:r>
          </a:p>
          <a:p>
            <a:pPr lvl="1"/>
            <a:r>
              <a:rPr lang="en-US" sz="1800" dirty="0">
                <a:effectLst/>
                <a:ea typeface="Calibri" panose="020F0502020204030204" pitchFamily="34" charset="0"/>
                <a:cs typeface="Times New Roman" panose="02020603050405020304" pitchFamily="18" charset="0"/>
              </a:rPr>
              <a:t>“My experience with HEAT has been helpful in the sense of seeing others and heating stories and problems. Also, HEAT allowed me to hear advice that I may have not received otherwise.” </a:t>
            </a:r>
          </a:p>
          <a:p>
            <a:pPr lvl="1"/>
            <a:r>
              <a:rPr lang="en-US" sz="1800" dirty="0">
                <a:effectLst/>
                <a:ea typeface="Calibri" panose="020F0502020204030204" pitchFamily="34" charset="0"/>
                <a:cs typeface="Times New Roman" panose="02020603050405020304" pitchFamily="18" charset="0"/>
              </a:rPr>
              <a:t>“What I like about heat is that it gives me different ways to deal with a situation, and we can vent about our problems.”</a:t>
            </a:r>
          </a:p>
          <a:p>
            <a:pPr lvl="1"/>
            <a:r>
              <a:rPr lang="en-US" sz="1800" dirty="0">
                <a:effectLst/>
                <a:ea typeface="Calibri" panose="020F0502020204030204" pitchFamily="34" charset="0"/>
                <a:cs typeface="Times New Roman" panose="02020603050405020304" pitchFamily="18" charset="0"/>
              </a:rPr>
              <a:t>“HEAT is the best part of the program because I get to talk to someone about the problems I have in my life. Before I would have just to hold them in.”</a:t>
            </a:r>
          </a:p>
          <a:p>
            <a:pPr lvl="1"/>
            <a:endParaRPr lang="en-US" sz="1800" dirty="0">
              <a:effectLst/>
              <a:ea typeface="Calibri" panose="020F0502020204030204" pitchFamily="34" charset="0"/>
              <a:cs typeface="Times New Roman" panose="02020603050405020304" pitchFamily="18" charset="0"/>
            </a:endParaRPr>
          </a:p>
          <a:p>
            <a:pPr lvl="1"/>
            <a:endParaRPr lang="en-US" sz="1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86670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EC07-6F5D-4819-920E-53CADDAAC4BE}"/>
              </a:ext>
            </a:extLst>
          </p:cNvPr>
          <p:cNvSpPr>
            <a:spLocks noGrp="1"/>
          </p:cNvSpPr>
          <p:nvPr>
            <p:ph type="title"/>
          </p:nvPr>
        </p:nvSpPr>
        <p:spPr/>
        <p:txBody>
          <a:bodyPr>
            <a:normAutofit fontScale="90000"/>
          </a:bodyPr>
          <a:lstStyle/>
          <a:p>
            <a:r>
              <a:rPr lang="en-US" dirty="0"/>
              <a:t>What are We looking to achieve in the future?</a:t>
            </a:r>
          </a:p>
        </p:txBody>
      </p:sp>
      <p:sp>
        <p:nvSpPr>
          <p:cNvPr id="3" name="Text Placeholder 2">
            <a:extLst>
              <a:ext uri="{FF2B5EF4-FFF2-40B4-BE49-F238E27FC236}">
                <a16:creationId xmlns:a16="http://schemas.microsoft.com/office/drawing/2014/main" id="{C842B5FD-3596-432C-82A1-B8330E73255B}"/>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620311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A3A5EB-931E-46DE-A692-6731DB988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358634F-705D-44E4-9FBF-A406E2F9A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Rectangle 28">
            <a:extLst>
              <a:ext uri="{FF2B5EF4-FFF2-40B4-BE49-F238E27FC236}">
                <a16:creationId xmlns:a16="http://schemas.microsoft.com/office/drawing/2014/main" id="{6FCFE1E3-A09C-4196-A99F-B7C3014E9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1">
            <a:extLst>
              <a:ext uri="{FF2B5EF4-FFF2-40B4-BE49-F238E27FC236}">
                <a16:creationId xmlns:a16="http://schemas.microsoft.com/office/drawing/2014/main" id="{569294C9-F511-4F6F-9D16-78D65E5BFA13}"/>
              </a:ext>
            </a:extLst>
          </p:cNvPr>
          <p:cNvSpPr>
            <a:spLocks noGrp="1"/>
          </p:cNvSpPr>
          <p:nvPr>
            <p:ph type="title"/>
          </p:nvPr>
        </p:nvSpPr>
        <p:spPr>
          <a:xfrm>
            <a:off x="1066800" y="642594"/>
            <a:ext cx="10058400" cy="1371600"/>
          </a:xfrm>
        </p:spPr>
        <p:txBody>
          <a:bodyPr>
            <a:normAutofit/>
          </a:bodyPr>
          <a:lstStyle/>
          <a:p>
            <a:r>
              <a:rPr lang="en-US" dirty="0"/>
              <a:t>	Future Considerations…</a:t>
            </a:r>
          </a:p>
        </p:txBody>
      </p:sp>
      <p:sp>
        <p:nvSpPr>
          <p:cNvPr id="3" name="Content Placeholder 2">
            <a:extLst>
              <a:ext uri="{FF2B5EF4-FFF2-40B4-BE49-F238E27FC236}">
                <a16:creationId xmlns:a16="http://schemas.microsoft.com/office/drawing/2014/main" id="{C7274278-AC0E-4276-99F4-891BC92DA736}"/>
              </a:ext>
            </a:extLst>
          </p:cNvPr>
          <p:cNvSpPr>
            <a:spLocks noGrp="1"/>
          </p:cNvSpPr>
          <p:nvPr>
            <p:ph idx="1"/>
          </p:nvPr>
        </p:nvSpPr>
        <p:spPr>
          <a:xfrm>
            <a:off x="666044" y="2103120"/>
            <a:ext cx="6886223" cy="4379976"/>
          </a:xfrm>
        </p:spPr>
        <p:txBody>
          <a:bodyPr>
            <a:normAutofit/>
          </a:bodyPr>
          <a:lstStyle/>
          <a:p>
            <a:pPr marL="800100" lvl="1" indent="-342900">
              <a:spcBef>
                <a:spcPts val="0"/>
              </a:spcBef>
            </a:pPr>
            <a:r>
              <a:rPr lang="en-US" sz="1800" dirty="0">
                <a:latin typeface="Calibri" panose="020F0502020204030204" pitchFamily="34" charset="0"/>
                <a:ea typeface="Calibri" panose="020F0502020204030204" pitchFamily="34" charset="0"/>
                <a:cs typeface="Times New Roman" panose="02020603050405020304" pitchFamily="18" charset="0"/>
              </a:rPr>
              <a:t>Continue to provide </a:t>
            </a:r>
            <a:r>
              <a:rPr lang="en-US" sz="1800" dirty="0">
                <a:effectLst/>
                <a:latin typeface="Calibri" panose="020F0502020204030204" pitchFamily="34" charset="0"/>
                <a:ea typeface="Calibri" panose="020F0502020204030204" pitchFamily="34" charset="0"/>
                <a:cs typeface="Times New Roman" panose="02020603050405020304" pitchFamily="18" charset="0"/>
              </a:rPr>
              <a:t>culturally competent curriculum to lower income or under privileged young minority males.</a:t>
            </a:r>
          </a:p>
          <a:p>
            <a:pPr marL="800100" lvl="1" indent="-342900">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To increase dru</a:t>
            </a:r>
            <a:r>
              <a:rPr lang="en-US" sz="1800" dirty="0">
                <a:latin typeface="Calibri" panose="020F0502020204030204" pitchFamily="34" charset="0"/>
                <a:ea typeface="Calibri" panose="020F0502020204030204" pitchFamily="34" charset="0"/>
                <a:cs typeface="Times New Roman" panose="02020603050405020304" pitchFamily="18" charset="0"/>
              </a:rPr>
              <a:t>g court participation success rate  and r</a:t>
            </a:r>
            <a:r>
              <a:rPr lang="en-US" sz="1800" dirty="0">
                <a:effectLst/>
                <a:latin typeface="Calibri" panose="020F0502020204030204" pitchFamily="34" charset="0"/>
                <a:ea typeface="Calibri" panose="020F0502020204030204" pitchFamily="34" charset="0"/>
                <a:cs typeface="Times New Roman" panose="02020603050405020304" pitchFamily="18" charset="0"/>
              </a:rPr>
              <a:t>educe the recidivism rate of minority men.</a:t>
            </a:r>
          </a:p>
          <a:p>
            <a:pPr marL="800100" lvl="1" indent="-342900">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Accurately assess efficacy for HEAT program and other IOP programs.</a:t>
            </a:r>
          </a:p>
          <a:p>
            <a:pPr marL="800100" lvl="1" indent="-342900">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H.E.A.T has known p</a:t>
            </a:r>
            <a:r>
              <a:rPr lang="en-US" sz="1800" dirty="0">
                <a:effectLst/>
                <a:latin typeface="Calibri" panose="020F0502020204030204" pitchFamily="34" charset="0"/>
                <a:ea typeface="Calibri" panose="020F0502020204030204" pitchFamily="34" charset="0"/>
                <a:cs typeface="Times New Roman" panose="02020603050405020304" pitchFamily="18" charset="0"/>
              </a:rPr>
              <a:t>ossible limitations on of it not being an empirically validated model,  &amp; we hope our use of the curriculum can be incorporated into future studies. </a:t>
            </a:r>
          </a:p>
          <a:p>
            <a:pPr marL="800100" lvl="1" indent="-342900">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Emphasize that culturally competent curriculum is needed and is EBP. Hopefully aiding in the development of more culturally competent curriculum not just for minority males. </a:t>
            </a:r>
          </a:p>
          <a:p>
            <a:pPr marR="0" lvl="1" indent="0">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pic>
        <p:nvPicPr>
          <p:cNvPr id="6" name="Picture 5" descr="Logo&#10;&#10;Description automatically generated">
            <a:extLst>
              <a:ext uri="{FF2B5EF4-FFF2-40B4-BE49-F238E27FC236}">
                <a16:creationId xmlns:a16="http://schemas.microsoft.com/office/drawing/2014/main" id="{C2CFC794-460D-4EF2-A9BD-94B768D694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6540" y="2296838"/>
            <a:ext cx="3000832" cy="3070417"/>
          </a:xfrm>
          <a:prstGeom prst="rect">
            <a:avLst/>
          </a:prstGeom>
        </p:spPr>
      </p:pic>
    </p:spTree>
    <p:extLst>
      <p:ext uri="{BB962C8B-B14F-4D97-AF65-F5344CB8AC3E}">
        <p14:creationId xmlns:p14="http://schemas.microsoft.com/office/powerpoint/2010/main" val="2816405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2CCEB-F9BC-4AF3-9ABE-E1D128CDAE62}"/>
              </a:ext>
            </a:extLst>
          </p:cNvPr>
          <p:cNvSpPr>
            <a:spLocks noGrp="1"/>
          </p:cNvSpPr>
          <p:nvPr>
            <p:ph type="title"/>
          </p:nvPr>
        </p:nvSpPr>
        <p:spPr/>
        <p:txBody>
          <a:bodyPr/>
          <a:lstStyle/>
          <a:p>
            <a:r>
              <a:rPr lang="en-US" dirty="0"/>
              <a:t>Q&amp;A</a:t>
            </a:r>
          </a:p>
        </p:txBody>
      </p:sp>
      <p:sp>
        <p:nvSpPr>
          <p:cNvPr id="3" name="Text Placeholder 2">
            <a:extLst>
              <a:ext uri="{FF2B5EF4-FFF2-40B4-BE49-F238E27FC236}">
                <a16:creationId xmlns:a16="http://schemas.microsoft.com/office/drawing/2014/main" id="{2CB1FAD9-ECFD-45FB-A455-FA25D3BA3B3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2722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CDA87A9-CD29-4C0F-9D0C-C02279F9F663}"/>
              </a:ext>
            </a:extLst>
          </p:cNvPr>
          <p:cNvSpPr>
            <a:spLocks noGrp="1"/>
          </p:cNvSpPr>
          <p:nvPr>
            <p:ph type="title"/>
          </p:nvPr>
        </p:nvSpPr>
        <p:spPr>
          <a:xfrm>
            <a:off x="6579450" y="727627"/>
            <a:ext cx="4957553" cy="1645920"/>
          </a:xfrm>
        </p:spPr>
        <p:txBody>
          <a:bodyPr>
            <a:normAutofit/>
          </a:bodyPr>
          <a:lstStyle/>
          <a:p>
            <a:r>
              <a:rPr lang="en-US" dirty="0"/>
              <a:t>Treatment Approach</a:t>
            </a:r>
          </a:p>
        </p:txBody>
      </p:sp>
      <p:sp>
        <p:nvSpPr>
          <p:cNvPr id="24" name="Rectangle 23">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26" name="Rectangle 25">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sp>
        <p:nvSpPr>
          <p:cNvPr id="3" name="Content Placeholder 2">
            <a:extLst>
              <a:ext uri="{FF2B5EF4-FFF2-40B4-BE49-F238E27FC236}">
                <a16:creationId xmlns:a16="http://schemas.microsoft.com/office/drawing/2014/main" id="{8BC67A12-040E-4395-AD89-C56B6320D056}"/>
              </a:ext>
            </a:extLst>
          </p:cNvPr>
          <p:cNvSpPr>
            <a:spLocks noGrp="1"/>
          </p:cNvSpPr>
          <p:nvPr>
            <p:ph idx="1"/>
          </p:nvPr>
        </p:nvSpPr>
        <p:spPr>
          <a:xfrm>
            <a:off x="6579450" y="2538919"/>
            <a:ext cx="4957554" cy="3496120"/>
          </a:xfrm>
        </p:spPr>
        <p:txBody>
          <a:bodyPr>
            <a:normAutofit/>
          </a:bodyPr>
          <a:lstStyle/>
          <a:p>
            <a:r>
              <a:rPr lang="en-US" dirty="0"/>
              <a:t>Collaboration with community partners and court systems</a:t>
            </a:r>
          </a:p>
          <a:p>
            <a:r>
              <a:rPr lang="en-US" dirty="0"/>
              <a:t>We offer supervised outpatient treatment programs provided by licensed clinicians</a:t>
            </a:r>
          </a:p>
          <a:p>
            <a:r>
              <a:rPr lang="en-US" dirty="0"/>
              <a:t>Treatment modalities include group, individual, family counseling, and medication assisted treatment </a:t>
            </a:r>
          </a:p>
          <a:p>
            <a:r>
              <a:rPr lang="en-US" dirty="0"/>
              <a:t>In-person and telehealth treatment options are available</a:t>
            </a:r>
          </a:p>
        </p:txBody>
      </p:sp>
      <p:pic>
        <p:nvPicPr>
          <p:cNvPr id="8" name="Picture 7">
            <a:extLst>
              <a:ext uri="{FF2B5EF4-FFF2-40B4-BE49-F238E27FC236}">
                <a16:creationId xmlns:a16="http://schemas.microsoft.com/office/drawing/2014/main" id="{FDA1EB6D-AEFA-4620-8874-86E61F2CC2F0}"/>
              </a:ext>
            </a:extLst>
          </p:cNvPr>
          <p:cNvPicPr>
            <a:picLocks noChangeAspect="1"/>
          </p:cNvPicPr>
          <p:nvPr/>
        </p:nvPicPr>
        <p:blipFill>
          <a:blip r:embed="rId2"/>
          <a:stretch>
            <a:fillRect/>
          </a:stretch>
        </p:blipFill>
        <p:spPr>
          <a:xfrm>
            <a:off x="1339586" y="2376918"/>
            <a:ext cx="4834547" cy="2127688"/>
          </a:xfrm>
          <a:prstGeom prst="rect">
            <a:avLst/>
          </a:prstGeom>
        </p:spPr>
      </p:pic>
    </p:spTree>
    <p:extLst>
      <p:ext uri="{BB962C8B-B14F-4D97-AF65-F5344CB8AC3E}">
        <p14:creationId xmlns:p14="http://schemas.microsoft.com/office/powerpoint/2010/main" val="2170942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07" y="0"/>
            <a:ext cx="1219200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14" name="Rectangle 13">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solidFill>
            <a:prstDash val="solid"/>
            <a:miter lim="800000"/>
          </a:ln>
          <a:effectLst/>
        </p:spPr>
      </p:sp>
      <p:sp>
        <p:nvSpPr>
          <p:cNvPr id="2" name="Title 1">
            <a:extLst>
              <a:ext uri="{FF2B5EF4-FFF2-40B4-BE49-F238E27FC236}">
                <a16:creationId xmlns:a16="http://schemas.microsoft.com/office/drawing/2014/main" id="{5E6D9DE4-C8B2-485E-B732-A09B1157B322}"/>
              </a:ext>
            </a:extLst>
          </p:cNvPr>
          <p:cNvSpPr>
            <a:spLocks noGrp="1"/>
          </p:cNvSpPr>
          <p:nvPr>
            <p:ph type="ctrTitle"/>
          </p:nvPr>
        </p:nvSpPr>
        <p:spPr>
          <a:xfrm>
            <a:off x="5353249" y="1907953"/>
            <a:ext cx="5716338" cy="3042706"/>
          </a:xfrm>
        </p:spPr>
        <p:txBody>
          <a:bodyPr>
            <a:normAutofit/>
          </a:bodyPr>
          <a:lstStyle/>
          <a:p>
            <a:r>
              <a:rPr lang="en-US" sz="6000" dirty="0">
                <a:solidFill>
                  <a:schemeClr val="tx1"/>
                </a:solidFill>
              </a:rPr>
              <a:t>Thank you!</a:t>
            </a:r>
          </a:p>
        </p:txBody>
      </p:sp>
      <p:sp>
        <p:nvSpPr>
          <p:cNvPr id="3" name="Subtitle 2">
            <a:extLst>
              <a:ext uri="{FF2B5EF4-FFF2-40B4-BE49-F238E27FC236}">
                <a16:creationId xmlns:a16="http://schemas.microsoft.com/office/drawing/2014/main" id="{3D78DEF9-CC36-41A0-A959-F8FA348F58FA}"/>
              </a:ext>
            </a:extLst>
          </p:cNvPr>
          <p:cNvSpPr>
            <a:spLocks noGrp="1"/>
          </p:cNvSpPr>
          <p:nvPr>
            <p:ph type="subTitle" idx="1"/>
          </p:nvPr>
        </p:nvSpPr>
        <p:spPr>
          <a:xfrm>
            <a:off x="3416361" y="5210967"/>
            <a:ext cx="5355264" cy="976126"/>
          </a:xfrm>
        </p:spPr>
        <p:txBody>
          <a:bodyPr>
            <a:normAutofit/>
          </a:bodyPr>
          <a:lstStyle/>
          <a:p>
            <a:r>
              <a:rPr lang="en-US" sz="2800" dirty="0"/>
              <a:t>IPSRecovery.com</a:t>
            </a:r>
          </a:p>
          <a:p>
            <a:endParaRPr lang="en-US" sz="2800" dirty="0"/>
          </a:p>
        </p:txBody>
      </p:sp>
      <p:sp>
        <p:nvSpPr>
          <p:cNvPr id="16" name="Rectangle 15">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512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8" name="Straight Connector 17">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2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7" name="Graphic 6" descr="Handshake">
            <a:extLst>
              <a:ext uri="{FF2B5EF4-FFF2-40B4-BE49-F238E27FC236}">
                <a16:creationId xmlns:a16="http://schemas.microsoft.com/office/drawing/2014/main" id="{A242F395-E50D-25CF-9915-8A465FAB38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41170" y="1812238"/>
            <a:ext cx="3234135" cy="3234135"/>
          </a:xfrm>
          <a:prstGeom prst="rect">
            <a:avLst/>
          </a:prstGeom>
        </p:spPr>
      </p:pic>
    </p:spTree>
    <p:extLst>
      <p:ext uri="{BB962C8B-B14F-4D97-AF65-F5344CB8AC3E}">
        <p14:creationId xmlns:p14="http://schemas.microsoft.com/office/powerpoint/2010/main" val="204793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le 1">
            <a:extLst>
              <a:ext uri="{FF2B5EF4-FFF2-40B4-BE49-F238E27FC236}">
                <a16:creationId xmlns:a16="http://schemas.microsoft.com/office/drawing/2014/main" id="{47C92766-1D4E-464C-9A18-6D241E36FA67}"/>
              </a:ext>
            </a:extLst>
          </p:cNvPr>
          <p:cNvSpPr>
            <a:spLocks noGrp="1"/>
          </p:cNvSpPr>
          <p:nvPr>
            <p:ph type="title"/>
          </p:nvPr>
        </p:nvSpPr>
        <p:spPr>
          <a:xfrm>
            <a:off x="573409" y="559477"/>
            <a:ext cx="3765200" cy="5709931"/>
          </a:xfrm>
        </p:spPr>
        <p:txBody>
          <a:bodyPr>
            <a:normAutofit/>
          </a:bodyPr>
          <a:lstStyle/>
          <a:p>
            <a:pPr algn="ctr"/>
            <a:r>
              <a:rPr lang="en-US"/>
              <a:t>Agenda</a:t>
            </a:r>
          </a:p>
        </p:txBody>
      </p:sp>
      <p:sp>
        <p:nvSpPr>
          <p:cNvPr id="13" name="Rectangle 12">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Content Placeholder 2">
            <a:extLst>
              <a:ext uri="{FF2B5EF4-FFF2-40B4-BE49-F238E27FC236}">
                <a16:creationId xmlns:a16="http://schemas.microsoft.com/office/drawing/2014/main" id="{8AED8814-C464-6162-3FAE-0C3AB5F08C8D}"/>
              </a:ext>
            </a:extLst>
          </p:cNvPr>
          <p:cNvGraphicFramePr>
            <a:graphicFrameLocks noGrp="1"/>
          </p:cNvGraphicFramePr>
          <p:nvPr>
            <p:ph idx="1"/>
            <p:extLst>
              <p:ext uri="{D42A27DB-BD31-4B8C-83A1-F6EECF244321}">
                <p14:modId xmlns:p14="http://schemas.microsoft.com/office/powerpoint/2010/main" val="2339209508"/>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Picture 14" descr="Logo&#10;&#10;Description automatically generated">
            <a:extLst>
              <a:ext uri="{FF2B5EF4-FFF2-40B4-BE49-F238E27FC236}">
                <a16:creationId xmlns:a16="http://schemas.microsoft.com/office/drawing/2014/main" id="{2FC2F6E6-A282-4C52-B6BC-29FB2CE05C5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341677" y="5863986"/>
            <a:ext cx="792467" cy="810843"/>
          </a:xfrm>
          <a:prstGeom prst="rect">
            <a:avLst/>
          </a:prstGeom>
        </p:spPr>
      </p:pic>
    </p:spTree>
    <p:extLst>
      <p:ext uri="{BB962C8B-B14F-4D97-AF65-F5344CB8AC3E}">
        <p14:creationId xmlns:p14="http://schemas.microsoft.com/office/powerpoint/2010/main" val="314137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6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B645BD8A-B13F-463A-9101-4FB883F06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4003B42-F17E-473C-9366-9369C04711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27" name="Rectangle 26">
            <a:extLst>
              <a:ext uri="{FF2B5EF4-FFF2-40B4-BE49-F238E27FC236}">
                <a16:creationId xmlns:a16="http://schemas.microsoft.com/office/drawing/2014/main" id="{149DDF01-2EFB-49D0-864E-0CE29F33A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6F463DB2-8B15-4B97-BDD3-0A52181E4DDE}"/>
              </a:ext>
            </a:extLst>
          </p:cNvPr>
          <p:cNvSpPr>
            <a:spLocks noGrp="1"/>
          </p:cNvSpPr>
          <p:nvPr>
            <p:ph type="title"/>
          </p:nvPr>
        </p:nvSpPr>
        <p:spPr>
          <a:xfrm>
            <a:off x="1209040" y="1754659"/>
            <a:ext cx="9860547" cy="3005463"/>
          </a:xfrm>
        </p:spPr>
        <p:txBody>
          <a:bodyPr vert="horz" lIns="91440" tIns="45720" rIns="91440" bIns="45720" rtlCol="0" anchor="ctr">
            <a:normAutofit/>
          </a:bodyPr>
          <a:lstStyle/>
          <a:p>
            <a:r>
              <a:rPr lang="en-US" dirty="0">
                <a:solidFill>
                  <a:schemeClr val="bg1"/>
                </a:solidFill>
              </a:rPr>
              <a:t>What is cultural Competence?</a:t>
            </a:r>
          </a:p>
        </p:txBody>
      </p:sp>
      <p:sp>
        <p:nvSpPr>
          <p:cNvPr id="5" name="Text Placeholder 4">
            <a:extLst>
              <a:ext uri="{FF2B5EF4-FFF2-40B4-BE49-F238E27FC236}">
                <a16:creationId xmlns:a16="http://schemas.microsoft.com/office/drawing/2014/main" id="{8F350E91-40DC-43CA-BD0E-743691C82588}"/>
              </a:ext>
            </a:extLst>
          </p:cNvPr>
          <p:cNvSpPr>
            <a:spLocks noGrp="1"/>
          </p:cNvSpPr>
          <p:nvPr>
            <p:ph type="body" idx="1"/>
          </p:nvPr>
        </p:nvSpPr>
        <p:spPr>
          <a:xfrm>
            <a:off x="1209039" y="4947920"/>
            <a:ext cx="9860547" cy="685116"/>
          </a:xfrm>
        </p:spPr>
        <p:txBody>
          <a:bodyPr vert="horz" lIns="91440" tIns="45720" rIns="91440" bIns="45720" rtlCol="0">
            <a:normAutofit fontScale="85000" lnSpcReduction="20000"/>
          </a:bodyPr>
          <a:lstStyle/>
          <a:p>
            <a:pPr>
              <a:lnSpc>
                <a:spcPct val="100000"/>
              </a:lnSpc>
              <a:spcBef>
                <a:spcPts val="0"/>
              </a:spcBef>
            </a:pPr>
            <a:r>
              <a:rPr lang="en-US" sz="2800" dirty="0">
                <a:solidFill>
                  <a:schemeClr val="bg1"/>
                </a:solidFill>
              </a:rPr>
              <a:t>The ability to provide therapy that can overcome cultural barriers that may exist between the therapist and the patient.</a:t>
            </a:r>
          </a:p>
          <a:p>
            <a:pPr>
              <a:lnSpc>
                <a:spcPct val="100000"/>
              </a:lnSpc>
              <a:spcBef>
                <a:spcPts val="0"/>
              </a:spcBef>
            </a:pPr>
            <a:endParaRPr lang="en-US" spc="80" dirty="0">
              <a:solidFill>
                <a:schemeClr val="bg1"/>
              </a:solidFill>
            </a:endParaRPr>
          </a:p>
        </p:txBody>
      </p:sp>
      <p:sp>
        <p:nvSpPr>
          <p:cNvPr id="29" name="Rectangle 28">
            <a:extLst>
              <a:ext uri="{FF2B5EF4-FFF2-40B4-BE49-F238E27FC236}">
                <a16:creationId xmlns:a16="http://schemas.microsoft.com/office/drawing/2014/main" id="{8EEA5BB7-5B71-4B52-AD7F-3BA82A617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41" name="Straight Connector 30">
            <a:extLst>
              <a:ext uri="{FF2B5EF4-FFF2-40B4-BE49-F238E27FC236}">
                <a16:creationId xmlns:a16="http://schemas.microsoft.com/office/drawing/2014/main" id="{2A1BDD5A-B952-463D-8BF6-F89EC6F21C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2" name="Straight Connector 32">
            <a:extLst>
              <a:ext uri="{FF2B5EF4-FFF2-40B4-BE49-F238E27FC236}">
                <a16:creationId xmlns:a16="http://schemas.microsoft.com/office/drawing/2014/main" id="{A2C2EF86-4721-4AC5-AC3A-5343FE12BA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55369"/>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43" name="Straight Connector 34">
            <a:extLst>
              <a:ext uri="{FF2B5EF4-FFF2-40B4-BE49-F238E27FC236}">
                <a16:creationId xmlns:a16="http://schemas.microsoft.com/office/drawing/2014/main" id="{F42A6C7C-49DA-4D7E-9647-1696C74DF8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100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30" name="Picture 29" descr="Logo&#10;&#10;Description automatically generated">
            <a:extLst>
              <a:ext uri="{FF2B5EF4-FFF2-40B4-BE49-F238E27FC236}">
                <a16:creationId xmlns:a16="http://schemas.microsoft.com/office/drawing/2014/main" id="{05846036-CC9B-44CA-8D3B-9D55D75157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3352" y="5321531"/>
            <a:ext cx="792467" cy="810843"/>
          </a:xfrm>
          <a:prstGeom prst="rect">
            <a:avLst/>
          </a:prstGeom>
        </p:spPr>
      </p:pic>
    </p:spTree>
    <p:extLst>
      <p:ext uri="{BB962C8B-B14F-4D97-AF65-F5344CB8AC3E}">
        <p14:creationId xmlns:p14="http://schemas.microsoft.com/office/powerpoint/2010/main" val="6346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436C37-A9AD-49F6-8DB3-31A1655E632E}"/>
              </a:ext>
            </a:extLst>
          </p:cNvPr>
          <p:cNvSpPr>
            <a:spLocks noGrp="1"/>
          </p:cNvSpPr>
          <p:nvPr>
            <p:ph type="title"/>
          </p:nvPr>
        </p:nvSpPr>
        <p:spPr/>
        <p:txBody>
          <a:bodyPr/>
          <a:lstStyle/>
          <a:p>
            <a:r>
              <a:rPr lang="en-US" dirty="0"/>
              <a:t>What is culture specific treatment?</a:t>
            </a:r>
          </a:p>
        </p:txBody>
      </p:sp>
      <p:sp>
        <p:nvSpPr>
          <p:cNvPr id="5" name="Text Placeholder 4">
            <a:extLst>
              <a:ext uri="{FF2B5EF4-FFF2-40B4-BE49-F238E27FC236}">
                <a16:creationId xmlns:a16="http://schemas.microsoft.com/office/drawing/2014/main" id="{B901123F-EC2A-4DBE-BA8B-9387E7CF8DBC}"/>
              </a:ext>
            </a:extLst>
          </p:cNvPr>
          <p:cNvSpPr>
            <a:spLocks noGrp="1"/>
          </p:cNvSpPr>
          <p:nvPr>
            <p:ph type="body" idx="1"/>
          </p:nvPr>
        </p:nvSpPr>
        <p:spPr>
          <a:xfrm>
            <a:off x="1623060" y="4569173"/>
            <a:ext cx="8939784" cy="457200"/>
          </a:xfrm>
        </p:spPr>
        <p:txBody>
          <a:bodyPr>
            <a:noAutofit/>
          </a:bodyPr>
          <a:lstStyle/>
          <a:p>
            <a:r>
              <a:rPr lang="en-US" sz="2400" dirty="0"/>
              <a:t>The application of culturally sensitive screening and assessment instruments, and therapeutic curriculum.</a:t>
            </a:r>
          </a:p>
        </p:txBody>
      </p:sp>
    </p:spTree>
    <p:extLst>
      <p:ext uri="{BB962C8B-B14F-4D97-AF65-F5344CB8AC3E}">
        <p14:creationId xmlns:p14="http://schemas.microsoft.com/office/powerpoint/2010/main" val="423079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E9553-5607-4244-873A-4F94338FAFFA}"/>
              </a:ext>
            </a:extLst>
          </p:cNvPr>
          <p:cNvSpPr>
            <a:spLocks noGrp="1"/>
          </p:cNvSpPr>
          <p:nvPr>
            <p:ph type="title"/>
          </p:nvPr>
        </p:nvSpPr>
        <p:spPr/>
        <p:txBody>
          <a:bodyPr vert="horz" lIns="91440" tIns="45720" rIns="91440" bIns="45720" rtlCol="0" anchor="ctr">
            <a:normAutofit/>
          </a:bodyPr>
          <a:lstStyle/>
          <a:p>
            <a:pPr algn="ctr"/>
            <a:r>
              <a:rPr lang="en-US" spc="0" dirty="0"/>
              <a:t>H.E.A.T. Program Overview</a:t>
            </a:r>
          </a:p>
        </p:txBody>
      </p:sp>
      <p:sp>
        <p:nvSpPr>
          <p:cNvPr id="3" name="Content Placeholder 2">
            <a:extLst>
              <a:ext uri="{FF2B5EF4-FFF2-40B4-BE49-F238E27FC236}">
                <a16:creationId xmlns:a16="http://schemas.microsoft.com/office/drawing/2014/main" id="{2466CC4D-D627-4BAA-B677-EA7D934F27BC}"/>
              </a:ext>
            </a:extLst>
          </p:cNvPr>
          <p:cNvSpPr>
            <a:spLocks noGrp="1"/>
          </p:cNvSpPr>
          <p:nvPr>
            <p:ph idx="1"/>
          </p:nvPr>
        </p:nvSpPr>
        <p:spPr/>
        <p:txBody>
          <a:bodyPr vert="horz" lIns="91440" tIns="45720" rIns="91440" bIns="45720" rtlCol="0">
            <a:normAutofit lnSpcReduction="10000"/>
          </a:bodyPr>
          <a:lstStyle/>
          <a:p>
            <a:pPr>
              <a:lnSpc>
                <a:spcPct val="100000"/>
              </a:lnSpc>
            </a:pPr>
            <a:endParaRPr lang="en-US" dirty="0"/>
          </a:p>
          <a:p>
            <a:pPr marL="0" indent="0">
              <a:lnSpc>
                <a:spcPct val="100000"/>
              </a:lnSpc>
              <a:buNone/>
            </a:pPr>
            <a:r>
              <a:rPr lang="en-US" sz="3600" b="1" dirty="0"/>
              <a:t>What is H.E.A.T. ?</a:t>
            </a:r>
          </a:p>
          <a:p>
            <a:pPr marL="274320" lvl="1" indent="0">
              <a:lnSpc>
                <a:spcPct val="100000"/>
              </a:lnSpc>
              <a:buNone/>
            </a:pPr>
            <a:r>
              <a:rPr lang="en-US" sz="3200" b="1" dirty="0"/>
              <a:t>H</a:t>
            </a:r>
            <a:r>
              <a:rPr lang="en-US" sz="3200" dirty="0"/>
              <a:t>abilitation </a:t>
            </a:r>
            <a:r>
              <a:rPr lang="en-US" sz="3200" b="1" dirty="0"/>
              <a:t>E</a:t>
            </a:r>
            <a:r>
              <a:rPr lang="en-US" sz="3200" dirty="0"/>
              <a:t>mpowerment </a:t>
            </a:r>
            <a:r>
              <a:rPr lang="en-US" sz="3200" b="1" dirty="0"/>
              <a:t>A</a:t>
            </a:r>
            <a:r>
              <a:rPr lang="en-US" sz="3200" dirty="0"/>
              <a:t>ccountability </a:t>
            </a:r>
            <a:r>
              <a:rPr lang="en-US" sz="3200" b="1" dirty="0"/>
              <a:t>T</a:t>
            </a:r>
            <a:r>
              <a:rPr lang="en-US" sz="3200" dirty="0"/>
              <a:t>herapy</a:t>
            </a:r>
          </a:p>
          <a:p>
            <a:pPr marL="274320" lvl="1" indent="0">
              <a:lnSpc>
                <a:spcPct val="100000"/>
              </a:lnSpc>
              <a:buNone/>
            </a:pPr>
            <a:r>
              <a:rPr lang="en-US" sz="3200" i="1" dirty="0"/>
              <a:t>“…a therapy program designed for minority males, ages 18-29 who are involved in the criminal justice system…H.E.A.T. applies a holistic, culturally relevant and responsive, strength-based model that emphasizes a positive and engaging approach to treatment</a:t>
            </a:r>
            <a:r>
              <a:rPr lang="en-US" sz="3200" dirty="0"/>
              <a:t> (Turpin, D. &amp; Wheeler, G., 2013).”</a:t>
            </a:r>
          </a:p>
          <a:p>
            <a:pPr marL="274320" lvl="1" indent="0">
              <a:lnSpc>
                <a:spcPct val="100000"/>
              </a:lnSpc>
              <a:buNone/>
            </a:pPr>
            <a:endParaRPr lang="en-US" sz="3200" dirty="0"/>
          </a:p>
        </p:txBody>
      </p:sp>
    </p:spTree>
    <p:extLst>
      <p:ext uri="{BB962C8B-B14F-4D97-AF65-F5344CB8AC3E}">
        <p14:creationId xmlns:p14="http://schemas.microsoft.com/office/powerpoint/2010/main" val="1073698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758B0-72C8-441D-81AB-90D94CC0F9F8}"/>
              </a:ext>
            </a:extLst>
          </p:cNvPr>
          <p:cNvSpPr>
            <a:spLocks noGrp="1"/>
          </p:cNvSpPr>
          <p:nvPr>
            <p:ph type="title"/>
          </p:nvPr>
        </p:nvSpPr>
        <p:spPr/>
        <p:txBody>
          <a:bodyPr/>
          <a:lstStyle/>
          <a:p>
            <a:pPr algn="ctr"/>
            <a:r>
              <a:rPr lang="en-US" dirty="0"/>
              <a:t>Developers of H.E.A.T.</a:t>
            </a:r>
          </a:p>
        </p:txBody>
      </p:sp>
      <p:sp>
        <p:nvSpPr>
          <p:cNvPr id="3" name="Content Placeholder 2">
            <a:extLst>
              <a:ext uri="{FF2B5EF4-FFF2-40B4-BE49-F238E27FC236}">
                <a16:creationId xmlns:a16="http://schemas.microsoft.com/office/drawing/2014/main" id="{DEB2F796-E206-4DA4-BD57-925EE176E617}"/>
              </a:ext>
            </a:extLst>
          </p:cNvPr>
          <p:cNvSpPr>
            <a:spLocks noGrp="1"/>
          </p:cNvSpPr>
          <p:nvPr>
            <p:ph idx="1"/>
          </p:nvPr>
        </p:nvSpPr>
        <p:spPr/>
        <p:txBody>
          <a:bodyPr>
            <a:normAutofit lnSpcReduction="10000"/>
          </a:bodyPr>
          <a:lstStyle/>
          <a:p>
            <a:pPr lvl="1">
              <a:lnSpc>
                <a:spcPct val="100000"/>
              </a:lnSpc>
            </a:pPr>
            <a:r>
              <a:rPr lang="en-US" sz="2800" b="1" dirty="0">
                <a:effectLst/>
                <a:ea typeface="Calibri" panose="020F0502020204030204" pitchFamily="34" charset="0"/>
                <a:cs typeface="Times New Roman" panose="02020603050405020304" pitchFamily="18" charset="0"/>
              </a:rPr>
              <a:t>Daryl Turpin, MPA </a:t>
            </a:r>
            <a:r>
              <a:rPr lang="en-US" sz="2800" dirty="0">
                <a:effectLst/>
                <a:ea typeface="Calibri" panose="020F0502020204030204" pitchFamily="34" charset="0"/>
                <a:cs typeface="Times New Roman" panose="02020603050405020304" pitchFamily="18" charset="0"/>
              </a:rPr>
              <a:t>(Masters in Public Administration in Human Resource Management), Bachelors of Clinical Social Work, CADC (Certification of Alcohol &amp; Drug Counselor?): Coordinator for Dept Health &amp; Wellness, Chairperson for PAL (Police Activities League) in in Kentucky </a:t>
            </a:r>
          </a:p>
          <a:p>
            <a:pPr lvl="1">
              <a:lnSpc>
                <a:spcPct val="100000"/>
              </a:lnSpc>
            </a:pPr>
            <a:endParaRPr lang="en-US" sz="2800" b="1" dirty="0">
              <a:effectLst/>
              <a:ea typeface="Calibri" panose="020F0502020204030204" pitchFamily="34" charset="0"/>
              <a:cs typeface="Times New Roman" panose="02020603050405020304" pitchFamily="18" charset="0"/>
            </a:endParaRPr>
          </a:p>
          <a:p>
            <a:pPr lvl="1">
              <a:lnSpc>
                <a:spcPct val="100000"/>
              </a:lnSpc>
            </a:pPr>
            <a:r>
              <a:rPr lang="en-US" sz="2800" b="1" dirty="0">
                <a:effectLst/>
                <a:ea typeface="Calibri" panose="020F0502020204030204" pitchFamily="34" charset="0"/>
                <a:cs typeface="Times New Roman" panose="02020603050405020304" pitchFamily="18" charset="0"/>
              </a:rPr>
              <a:t>Guy Wheeler, MSW </a:t>
            </a:r>
            <a:r>
              <a:rPr lang="en-US" sz="2800" dirty="0">
                <a:effectLst/>
                <a:ea typeface="Calibri" panose="020F0502020204030204" pitchFamily="34" charset="0"/>
                <a:cs typeface="Times New Roman" panose="02020603050405020304" pitchFamily="18" charset="0"/>
              </a:rPr>
              <a:t>(Masters of Social Work), CAP (Certified Addictions Professional), CCJAP (Certified Criminal Justice Addictions Professional)  </a:t>
            </a:r>
          </a:p>
        </p:txBody>
      </p:sp>
    </p:spTree>
    <p:extLst>
      <p:ext uri="{BB962C8B-B14F-4D97-AF65-F5344CB8AC3E}">
        <p14:creationId xmlns:p14="http://schemas.microsoft.com/office/powerpoint/2010/main" val="31206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9">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le 1">
            <a:extLst>
              <a:ext uri="{FF2B5EF4-FFF2-40B4-BE49-F238E27FC236}">
                <a16:creationId xmlns:a16="http://schemas.microsoft.com/office/drawing/2014/main" id="{0E4D7F2A-9C2A-4304-B4E6-050B8EE00E99}"/>
              </a:ext>
            </a:extLst>
          </p:cNvPr>
          <p:cNvSpPr>
            <a:spLocks noGrp="1"/>
          </p:cNvSpPr>
          <p:nvPr>
            <p:ph type="title"/>
          </p:nvPr>
        </p:nvSpPr>
        <p:spPr>
          <a:xfrm>
            <a:off x="573409" y="559477"/>
            <a:ext cx="3765200" cy="5709931"/>
          </a:xfrm>
        </p:spPr>
        <p:txBody>
          <a:bodyPr>
            <a:normAutofit/>
          </a:bodyPr>
          <a:lstStyle/>
          <a:p>
            <a:pPr algn="ctr"/>
            <a:r>
              <a:rPr lang="en-US" dirty="0"/>
              <a:t>H.E.A.T. vs Traditional Interventions</a:t>
            </a:r>
          </a:p>
        </p:txBody>
      </p:sp>
      <p:sp>
        <p:nvSpPr>
          <p:cNvPr id="26" name="Rectangle 21">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27" name="Content Placeholder 2">
            <a:extLst>
              <a:ext uri="{FF2B5EF4-FFF2-40B4-BE49-F238E27FC236}">
                <a16:creationId xmlns:a16="http://schemas.microsoft.com/office/drawing/2014/main" id="{CCB4050C-6889-07B0-4095-D987470C219A}"/>
              </a:ext>
            </a:extLst>
          </p:cNvPr>
          <p:cNvGraphicFramePr>
            <a:graphicFrameLocks noGrp="1"/>
          </p:cNvGraphicFramePr>
          <p:nvPr>
            <p:ph idx="1"/>
            <p:extLst>
              <p:ext uri="{D42A27DB-BD31-4B8C-83A1-F6EECF244321}">
                <p14:modId xmlns:p14="http://schemas.microsoft.com/office/powerpoint/2010/main" val="2903784544"/>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3" name="Picture 22" descr="Logo&#10;&#10;Description automatically generated">
            <a:extLst>
              <a:ext uri="{FF2B5EF4-FFF2-40B4-BE49-F238E27FC236}">
                <a16:creationId xmlns:a16="http://schemas.microsoft.com/office/drawing/2014/main" id="{8D1E0F60-3733-493D-B29A-00EFAB57615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222357" y="5863986"/>
            <a:ext cx="792467" cy="810843"/>
          </a:xfrm>
          <a:prstGeom prst="rect">
            <a:avLst/>
          </a:prstGeom>
        </p:spPr>
      </p:pic>
    </p:spTree>
    <p:extLst>
      <p:ext uri="{BB962C8B-B14F-4D97-AF65-F5344CB8AC3E}">
        <p14:creationId xmlns:p14="http://schemas.microsoft.com/office/powerpoint/2010/main" val="1970775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213B37"/>
      </a:dk2>
      <a:lt2>
        <a:srgbClr val="E8E6E2"/>
      </a:lt2>
      <a:accent1>
        <a:srgbClr val="94A4C5"/>
      </a:accent1>
      <a:accent2>
        <a:srgbClr val="7FAABA"/>
      </a:accent2>
      <a:accent3>
        <a:srgbClr val="82ACA6"/>
      </a:accent3>
      <a:accent4>
        <a:srgbClr val="77AE8F"/>
      </a:accent4>
      <a:accent5>
        <a:srgbClr val="81AD81"/>
      </a:accent5>
      <a:accent6>
        <a:srgbClr val="8BAB75"/>
      </a:accent6>
      <a:hlink>
        <a:srgbClr val="938059"/>
      </a:hlink>
      <a:folHlink>
        <a:srgbClr val="7F7F7F"/>
      </a:folHlink>
    </a:clrScheme>
    <a:fontScheme name="Savon">
      <a:maj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2134</Words>
  <Application>Microsoft Office PowerPoint</Application>
  <PresentationFormat>Widescreen</PresentationFormat>
  <Paragraphs>155</Paragraphs>
  <Slides>30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Garamond</vt:lpstr>
      <vt:lpstr>Georgia</vt:lpstr>
      <vt:lpstr>Goudy Old Style</vt:lpstr>
      <vt:lpstr>SavonVTI</vt:lpstr>
      <vt:lpstr>Applications of  H.E.A.T.  in Forensic Treatment Settings</vt:lpstr>
      <vt:lpstr>   IPS Recovery Organization Overview </vt:lpstr>
      <vt:lpstr>Treatment Approach</vt:lpstr>
      <vt:lpstr>Agenda</vt:lpstr>
      <vt:lpstr>What is cultural Competence?</vt:lpstr>
      <vt:lpstr>What is culture specific treatment?</vt:lpstr>
      <vt:lpstr>H.E.A.T. Program Overview</vt:lpstr>
      <vt:lpstr>Developers of H.E.A.T.</vt:lpstr>
      <vt:lpstr>H.E.A.T. vs Traditional Interventions</vt:lpstr>
      <vt:lpstr>H.E.A.T. Program Initiation at IPS</vt:lpstr>
      <vt:lpstr>H.E.A.T.  Program Structure </vt:lpstr>
      <vt:lpstr>Program Structure: Self</vt:lpstr>
      <vt:lpstr>Program Structure: Self Continued…</vt:lpstr>
      <vt:lpstr>Program Structure: Family</vt:lpstr>
      <vt:lpstr>Program Structure: Family Continued…</vt:lpstr>
      <vt:lpstr>Program Structure: Community</vt:lpstr>
      <vt:lpstr>Program Structure: Community Continued…</vt:lpstr>
      <vt:lpstr>Program Structure: Community Continued…</vt:lpstr>
      <vt:lpstr>Challenges in Implementation</vt:lpstr>
      <vt:lpstr>Challenges Experienced Through Implementation</vt:lpstr>
      <vt:lpstr>Fidelity Modifications</vt:lpstr>
      <vt:lpstr>How we adapted H.E.A.T. to align with EBPs…</vt:lpstr>
      <vt:lpstr>Successes in Treatment</vt:lpstr>
      <vt:lpstr>Successes in Treatment</vt:lpstr>
      <vt:lpstr>Clinician Observations &amp; Testimonials</vt:lpstr>
      <vt:lpstr>Clinician Observations &amp; Testimonials</vt:lpstr>
      <vt:lpstr>What are We looking to achieve in the future?</vt:lpstr>
      <vt:lpstr> Future Considerations…</vt:lpstr>
      <vt:lpstr>Q&amp;A</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H.E.A.T.  in Forensic Treatment Settings</dc:title>
  <dc:creator>IPS 2018 #3</dc:creator>
  <cp:lastModifiedBy>IPS 2018 #3</cp:lastModifiedBy>
  <cp:revision>13</cp:revision>
  <dcterms:created xsi:type="dcterms:W3CDTF">2022-03-29T15:46:50Z</dcterms:created>
  <dcterms:modified xsi:type="dcterms:W3CDTF">2022-04-01T22:36:45Z</dcterms:modified>
</cp:coreProperties>
</file>